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0"/>
  </p:notesMasterIdLst>
  <p:handoutMasterIdLst>
    <p:handoutMasterId r:id="rId41"/>
  </p:handoutMasterIdLst>
  <p:sldIdLst>
    <p:sldId id="326" r:id="rId2"/>
    <p:sldId id="428" r:id="rId3"/>
    <p:sldId id="429" r:id="rId4"/>
    <p:sldId id="430" r:id="rId5"/>
    <p:sldId id="427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676" y="381000"/>
            <a:ext cx="8627724" cy="5715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cap="none" spc="50">
          <a:ln w="9525" cmpd="sng">
            <a:noFill/>
            <a:prstDash val="solid"/>
          </a:ln>
          <a:solidFill>
            <a:srgbClr val="70AD47">
              <a:tint val="1000"/>
            </a:srgbClr>
          </a:solidFill>
          <a:effectLst>
            <a:glow rad="38100">
              <a:schemeClr val="accent1">
                <a:alpha val="40000"/>
              </a:schemeClr>
            </a:glow>
          </a:effectLst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attachment.asp" TargetMode="External"/><Relationship Id="rId7" Type="http://schemas.openxmlformats.org/officeDocument/2006/relationships/hyperlink" Target="http://www.w3schools.com/cssref/pr_background-repeat.asp" TargetMode="External"/><Relationship Id="rId2" Type="http://schemas.openxmlformats.org/officeDocument/2006/relationships/hyperlink" Target="http://www.w3schools.com/cssref/css3_pr_backgrou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background-position.asp" TargetMode="External"/><Relationship Id="rId5" Type="http://schemas.openxmlformats.org/officeDocument/2006/relationships/hyperlink" Target="http://www.w3schools.com/cssref/pr_background-image.asp" TargetMode="External"/><Relationship Id="rId4" Type="http://schemas.openxmlformats.org/officeDocument/2006/relationships/hyperlink" Target="http://www.w3schools.com/cssref/pr_background-color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list-style-image.asp" TargetMode="External"/><Relationship Id="rId2" Type="http://schemas.openxmlformats.org/officeDocument/2006/relationships/hyperlink" Target="http://www.w3schools.com/cssref/pr_list-sty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www.w3schools.com/cssref/pr_list-style-type.asp" TargetMode="External"/><Relationship Id="rId4" Type="http://schemas.openxmlformats.org/officeDocument/2006/relationships/hyperlink" Target="http://www.w3schools.com/cssref/pr_list-style-position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5. </a:t>
            </a:r>
          </a:p>
          <a:p>
            <a:pPr algn="ctr"/>
            <a:r>
              <a:rPr lang="en-US" altLang="ko-KR" sz="4000" dirty="0" err="1" smtClean="0">
                <a:latin typeface="Century Schoolbook" panose="02040604050505020304" pitchFamily="18" charset="0"/>
              </a:rPr>
              <a:t>CSS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 </a:t>
            </a:r>
            <a:r>
              <a:rPr lang="ko-KR" altLang="en-US" sz="4000" dirty="0" err="1" smtClean="0">
                <a:latin typeface="Century Schoolbook" panose="02040604050505020304" pitchFamily="18" charset="0"/>
              </a:rPr>
              <a:t>박스모델과</a:t>
            </a:r>
            <a:r>
              <a:rPr lang="ko-KR" altLang="en-US" sz="4000" dirty="0" smtClean="0">
                <a:latin typeface="Century Schoolbook" panose="02040604050505020304" pitchFamily="18" charset="0"/>
              </a:rPr>
              <a:t> 응용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border-image </a:t>
            </a:r>
            <a:r>
              <a:rPr lang="ko-KR" altLang="en-US" dirty="0"/>
              <a:t>속성을 사용하면 이미지로 경계선을 만들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경계선을 </a:t>
            </a:r>
            <a:r>
              <a:rPr lang="ko-KR" altLang="en-US" dirty="0"/>
              <a:t>만드는 이미지는 </a:t>
            </a:r>
            <a:r>
              <a:rPr lang="en-US" altLang="ko-KR" dirty="0"/>
              <a:t>9</a:t>
            </a:r>
            <a:r>
              <a:rPr lang="ko-KR" altLang="en-US" dirty="0"/>
              <a:t>구역으로 </a:t>
            </a:r>
            <a:r>
              <a:rPr lang="ko-KR" altLang="en-US" dirty="0" smtClean="0"/>
              <a:t>나누어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3638"/>
            <a:ext cx="5143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9058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98157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div {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30px</a:t>
            </a:r>
            <a:r>
              <a:rPr lang="en-US" altLang="ko-KR" dirty="0"/>
              <a:t> solid transparent;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300px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-</a:t>
            </a:r>
            <a:r>
              <a:rPr lang="en-US" altLang="ko-KR" dirty="0" err="1"/>
              <a:t>webkit</a:t>
            </a:r>
            <a:r>
              <a:rPr lang="en-US" altLang="ko-KR" dirty="0"/>
              <a:t>-border-image: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border.png</a:t>
            </a:r>
            <a:r>
              <a:rPr lang="en-US" altLang="ko-KR" dirty="0"/>
              <a:t>) 30 30 round; /* Safari 5+ */</a:t>
            </a:r>
          </a:p>
          <a:p>
            <a:r>
              <a:rPr lang="en-US" altLang="ko-KR" dirty="0"/>
              <a:t>            -o-border-image: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border.png</a:t>
            </a:r>
            <a:r>
              <a:rPr lang="en-US" altLang="ko-KR" dirty="0"/>
              <a:t>) 30 30 round; /* Opera */</a:t>
            </a:r>
          </a:p>
          <a:p>
            <a:r>
              <a:rPr lang="en-US" altLang="ko-KR" dirty="0"/>
              <a:t>            border-image: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border.png</a:t>
            </a:r>
            <a:r>
              <a:rPr lang="en-US" altLang="ko-KR" dirty="0"/>
              <a:t>) 30 30 round; /* Chrome */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&lt;div&gt;</a:t>
            </a:r>
            <a:r>
              <a:rPr lang="ko-KR" altLang="en-US" dirty="0"/>
              <a:t>경계 이미지가 반복되면서 </a:t>
            </a:r>
            <a:r>
              <a:rPr lang="ko-KR" altLang="en-US" dirty="0" err="1"/>
              <a:t>그려진다</a:t>
            </a:r>
            <a:r>
              <a:rPr lang="en-US" altLang="ko-KR" dirty="0"/>
              <a:t>. 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0241" name="_x254943456" descr="EMB0000222830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44" y="4552950"/>
            <a:ext cx="4095156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254940976" descr="EMB0000222830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31988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201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7000" indent="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>
              <a:solidFill>
                <a:srgbClr val="000000"/>
              </a:solidFill>
              <a:ea typeface="굴림체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70547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#</a:t>
            </a:r>
            <a:r>
              <a:rPr lang="en-US" altLang="ko-KR" dirty="0" err="1"/>
              <a:t>target1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background-color: yellow;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#</a:t>
            </a:r>
            <a:r>
              <a:rPr lang="en-US" altLang="ko-KR" dirty="0" err="1"/>
              <a:t>target2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background-color: </a:t>
            </a:r>
            <a:r>
              <a:rPr lang="en-US" altLang="ko-KR" dirty="0" err="1"/>
              <a:t>lightgreen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&lt;p id="</a:t>
            </a:r>
            <a:r>
              <a:rPr lang="en-US" altLang="ko-KR" dirty="0" err="1"/>
              <a:t>target1</a:t>
            </a:r>
            <a:r>
              <a:rPr lang="en-US" altLang="ko-KR" dirty="0"/>
              <a:t>"&gt;</a:t>
            </a:r>
            <a:r>
              <a:rPr lang="ko-KR" altLang="en-US" dirty="0"/>
              <a:t>이것은 </a:t>
            </a:r>
            <a:r>
              <a:rPr lang="en-US" altLang="ko-KR" dirty="0"/>
              <a:t>p</a:t>
            </a:r>
            <a:r>
              <a:rPr lang="ko-KR" altLang="en-US" dirty="0"/>
              <a:t>요소입니다</a:t>
            </a:r>
            <a:r>
              <a:rPr lang="en-US" altLang="ko-KR" dirty="0"/>
              <a:t>. &lt;/p&gt;</a:t>
            </a:r>
          </a:p>
          <a:p>
            <a:r>
              <a:rPr lang="en-US" altLang="ko-KR" dirty="0"/>
              <a:t>    &lt;div id="</a:t>
            </a:r>
            <a:r>
              <a:rPr lang="en-US" altLang="ko-KR" dirty="0" err="1"/>
              <a:t>target2</a:t>
            </a:r>
            <a:r>
              <a:rPr lang="en-US" altLang="ko-KR" dirty="0"/>
              <a:t>"&gt;</a:t>
            </a:r>
            <a:r>
              <a:rPr lang="ko-KR" altLang="en-US" dirty="0"/>
              <a:t>이것은 </a:t>
            </a:r>
            <a:r>
              <a:rPr lang="en-US" altLang="ko-KR" dirty="0"/>
              <a:t>div</a:t>
            </a:r>
            <a:r>
              <a:rPr lang="ko-KR" altLang="en-US" dirty="0"/>
              <a:t>요소입니다</a:t>
            </a:r>
            <a:r>
              <a:rPr lang="en-US" altLang="ko-KR" dirty="0"/>
              <a:t>.&lt;/div&gt;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2136775"/>
            <a:ext cx="2633662" cy="230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54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설정하기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4530"/>
              </p:ext>
            </p:extLst>
          </p:nvPr>
        </p:nvGraphicFramePr>
        <p:xfrm>
          <a:off x="1124235" y="1424940"/>
          <a:ext cx="7781639" cy="1851660"/>
        </p:xfrm>
        <a:graphic>
          <a:graphicData uri="http://schemas.openxmlformats.org/drawingml/2006/table">
            <a:tbl>
              <a:tblPr/>
              <a:tblGrid>
                <a:gridCol w="1196625"/>
                <a:gridCol w="6585014"/>
              </a:tblGrid>
              <a:tr h="370332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값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auto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브라우저가 마진을 계산한다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length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px, pt, cm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단위로 지정할 수 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디폴트는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0px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이다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%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마진을 요소 폭의 퍼센트로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inherit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마진이 부모 요소로부터 상속된다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3448050"/>
            <a:ext cx="4881562" cy="294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140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12444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...</a:t>
            </a: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body {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    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padding: </a:t>
            </a:r>
            <a:r>
              <a:rPr lang="en-US" altLang="ko-KR" sz="1600" kern="0" dirty="0" err="1" smtClean="0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     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p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padding: </a:t>
            </a:r>
            <a:r>
              <a:rPr lang="en-US" altLang="ko-KR" sz="1600" kern="0" dirty="0" err="1" smtClean="0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background-color: yellow;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#target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padding: </a:t>
            </a:r>
            <a:r>
              <a:rPr lang="en-US" altLang="ko-KR" sz="1600" kern="0" dirty="0" err="1" smtClean="0">
                <a:solidFill>
                  <a:srgbClr val="000000"/>
                </a:solidFill>
                <a:ea typeface="굴림체"/>
              </a:rPr>
              <a:t>20px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background-color: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lightgreen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, padding: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0px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인 단락입니다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id="target"&gt;margin: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, padding: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20px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인 단락입니다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65" y="1085852"/>
            <a:ext cx="4463323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574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박스의 크기 계산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633538"/>
            <a:ext cx="59626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85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08622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div.test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background-color: yellow;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padding: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 class="test"&gt;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이것은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div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요소로서 전체 폭은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270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픽셀이다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.&lt;/div&gt;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83" y="5086350"/>
            <a:ext cx="503630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19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수평정렬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08622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p,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, strong, div 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border: dotted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3px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red;        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}</a:t>
            </a: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style="text-align: center"&gt;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&gt;My Text &lt;/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6385" name="_x474639512" descr="EMB0000222830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86" y="4751388"/>
            <a:ext cx="4574902" cy="150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053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수평정렬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요소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08622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p,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{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border: dotted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3px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red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}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style="margin-left: auto; margin-right: auto; width: 50%"&gt;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My Text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6385" name="_x474639512" descr="EMB0000222830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86" y="4751388"/>
            <a:ext cx="4574902" cy="150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483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설정하기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286713"/>
              </p:ext>
            </p:extLst>
          </p:nvPr>
        </p:nvGraphicFramePr>
        <p:xfrm>
          <a:off x="1162050" y="1276353"/>
          <a:ext cx="7734300" cy="2590795"/>
        </p:xfrm>
        <a:graphic>
          <a:graphicData uri="http://schemas.openxmlformats.org/drawingml/2006/table">
            <a:tbl>
              <a:tblPr/>
              <a:tblGrid>
                <a:gridCol w="2589325"/>
                <a:gridCol w="5144975"/>
              </a:tblGrid>
              <a:tr h="348162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속성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2"/>
                        </a:rPr>
                        <a:t>background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한줄에서 모든 배경 속성을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01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3"/>
                        </a:rPr>
                        <a:t>background-attachment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이미지가 고정되어 있는지 스크롤되는지를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4"/>
                        </a:rPr>
                        <a:t>background-color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배경색을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5"/>
                        </a:rPr>
                        <a:t>background-image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이미지를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6"/>
                        </a:rPr>
                        <a:t>background-position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이미지의 시작위치를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7"/>
                        </a:rPr>
                        <a:t>background-repeat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이미지의 반복 여부를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76275" y="4419600"/>
            <a:ext cx="8212138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body { background-color: red; } 	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body { background-color: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(255,0,0); }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body { background-color: #</a:t>
            </a:r>
            <a:r>
              <a:rPr lang="en-US" altLang="ko-KR" sz="1600" dirty="0" err="1"/>
              <a:t>ff0000</a:t>
            </a:r>
            <a:r>
              <a:rPr lang="en-US" altLang="ko-KR" sz="1600" dirty="0"/>
              <a:t>; }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409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요소들을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박스는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</a:t>
            </a:r>
            <a:r>
              <a:rPr lang="ko-KR" altLang="en-US" dirty="0" smtClean="0"/>
              <a:t>등의 속성을 가진다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2343150"/>
            <a:ext cx="8089753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255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18159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body {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background-image: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('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back1.jpg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')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삶이 그대를 속일지라도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삶이 그대를 속일지라도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슬퍼하거나 노하지 말아라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...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지나가 버린 것 그리움이 되리니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9457" name="_x254942496" descr="EMB0000222830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4657726"/>
            <a:ext cx="4744497" cy="20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613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고정된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7000" indent="0" eaLnBrk="0" latinLnBrk="0" hangingPunc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>
              <a:solidFill>
                <a:srgbClr val="000000"/>
              </a:solidFill>
              <a:ea typeface="굴림체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52437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body {</a:t>
            </a:r>
          </a:p>
          <a:p>
            <a:r>
              <a:rPr lang="en-US" altLang="ko-KR" dirty="0"/>
              <a:t>            background-image: </a:t>
            </a:r>
            <a:r>
              <a:rPr lang="en-US" altLang="ko-KR" dirty="0" err="1"/>
              <a:t>url</a:t>
            </a:r>
            <a:r>
              <a:rPr lang="en-US" altLang="ko-KR" dirty="0"/>
              <a:t>('</a:t>
            </a:r>
            <a:r>
              <a:rPr lang="en-US" altLang="ko-KR" dirty="0" err="1"/>
              <a:t>back1.jpg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            background-repeat: no-repeat;</a:t>
            </a:r>
          </a:p>
          <a:p>
            <a:r>
              <a:rPr lang="en-US" altLang="ko-KR" dirty="0"/>
              <a:t>            background-attachment: fixed;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&lt;p&gt;</a:t>
            </a:r>
            <a:r>
              <a:rPr lang="ko-KR" altLang="en-US" dirty="0"/>
              <a:t>이미지는 한번만 표시되고 위치가 고정되어 있다</a:t>
            </a:r>
            <a:r>
              <a:rPr lang="en-US" altLang="ko-KR" dirty="0"/>
              <a:t>.&lt;/p&gt;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endParaRPr lang="en-US" altLang="ko-KR" dirty="0"/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20481" name="_x254944496" descr="EMB000022283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800599"/>
            <a:ext cx="5092700" cy="19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9914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21017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div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back.jpg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);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background-repeat: no-repeat;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background-size: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지금 그 사람의 이름은 잊었지만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그의 눈동자 입술은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내 가슴에 있네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...</a:t>
            </a:r>
            <a:endParaRPr lang="ko-KR" altLang="en-US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내 가슴에 있네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&lt;/div&gt;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4929188"/>
            <a:ext cx="4876186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976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a:link</a:t>
            </a:r>
            <a:r>
              <a:rPr lang="en-US" altLang="ko-KR" dirty="0"/>
              <a:t> - </a:t>
            </a:r>
            <a:r>
              <a:rPr lang="ko-KR" altLang="en-US" dirty="0"/>
              <a:t>방문되지 않은 링크의 스타일</a:t>
            </a:r>
          </a:p>
          <a:p>
            <a:pPr lvl="0"/>
            <a:r>
              <a:rPr lang="en-US" altLang="ko-KR" dirty="0" err="1"/>
              <a:t>a:visited</a:t>
            </a:r>
            <a:r>
              <a:rPr lang="en-US" altLang="ko-KR" dirty="0"/>
              <a:t> - </a:t>
            </a:r>
            <a:r>
              <a:rPr lang="ko-KR" altLang="en-US" dirty="0"/>
              <a:t>방문된 링크의 스타일</a:t>
            </a:r>
          </a:p>
          <a:p>
            <a:pPr lvl="0"/>
            <a:r>
              <a:rPr lang="en-US" altLang="ko-KR" dirty="0" err="1"/>
              <a:t>a:hover</a:t>
            </a:r>
            <a:r>
              <a:rPr lang="en-US" altLang="ko-KR" dirty="0"/>
              <a:t> - </a:t>
            </a:r>
            <a:r>
              <a:rPr lang="ko-KR" altLang="en-US" dirty="0"/>
              <a:t>마우스가 위에 있을 때의 스타일</a:t>
            </a:r>
          </a:p>
          <a:p>
            <a:pPr lvl="0"/>
            <a:r>
              <a:rPr lang="en-US" altLang="ko-KR" dirty="0" err="1"/>
              <a:t>a:active</a:t>
            </a:r>
            <a:r>
              <a:rPr lang="en-US" altLang="ko-KR" dirty="0"/>
              <a:t> - </a:t>
            </a:r>
            <a:r>
              <a:rPr lang="ko-KR" altLang="en-US" dirty="0"/>
              <a:t>마우스로 클릭되는 때의 스타일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243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40054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a:link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color: red; } 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a:visited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color:green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color:blue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a:active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color:yellow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&lt;p&gt;&lt;a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="" target="_blank"&gt;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여기가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 링크입니다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.&lt;/a&gt;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292350"/>
            <a:ext cx="3656692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408363"/>
            <a:ext cx="3647679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4535488"/>
            <a:ext cx="3633059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 7"/>
          <p:cNvSpPr/>
          <p:nvPr/>
        </p:nvSpPr>
        <p:spPr bwMode="auto">
          <a:xfrm>
            <a:off x="2752725" y="2295525"/>
            <a:ext cx="2628900" cy="324063"/>
          </a:xfrm>
          <a:custGeom>
            <a:avLst/>
            <a:gdLst>
              <a:gd name="connsiteX0" fmla="*/ 0 w 2628900"/>
              <a:gd name="connsiteY0" fmla="*/ 0 h 324063"/>
              <a:gd name="connsiteX1" fmla="*/ 552450 w 2628900"/>
              <a:gd name="connsiteY1" fmla="*/ 9525 h 324063"/>
              <a:gd name="connsiteX2" fmla="*/ 838200 w 2628900"/>
              <a:gd name="connsiteY2" fmla="*/ 28575 h 324063"/>
              <a:gd name="connsiteX3" fmla="*/ 1390650 w 2628900"/>
              <a:gd name="connsiteY3" fmla="*/ 57150 h 324063"/>
              <a:gd name="connsiteX4" fmla="*/ 1504950 w 2628900"/>
              <a:gd name="connsiteY4" fmla="*/ 76200 h 324063"/>
              <a:gd name="connsiteX5" fmla="*/ 1581150 w 2628900"/>
              <a:gd name="connsiteY5" fmla="*/ 104775 h 324063"/>
              <a:gd name="connsiteX6" fmla="*/ 1752600 w 2628900"/>
              <a:gd name="connsiteY6" fmla="*/ 161925 h 324063"/>
              <a:gd name="connsiteX7" fmla="*/ 1809750 w 2628900"/>
              <a:gd name="connsiteY7" fmla="*/ 180975 h 324063"/>
              <a:gd name="connsiteX8" fmla="*/ 1866900 w 2628900"/>
              <a:gd name="connsiteY8" fmla="*/ 200025 h 324063"/>
              <a:gd name="connsiteX9" fmla="*/ 1962150 w 2628900"/>
              <a:gd name="connsiteY9" fmla="*/ 209550 h 324063"/>
              <a:gd name="connsiteX10" fmla="*/ 2066925 w 2628900"/>
              <a:gd name="connsiteY10" fmla="*/ 238125 h 324063"/>
              <a:gd name="connsiteX11" fmla="*/ 2095500 w 2628900"/>
              <a:gd name="connsiteY11" fmla="*/ 247650 h 324063"/>
              <a:gd name="connsiteX12" fmla="*/ 2133600 w 2628900"/>
              <a:gd name="connsiteY12" fmla="*/ 257175 h 324063"/>
              <a:gd name="connsiteX13" fmla="*/ 2190750 w 2628900"/>
              <a:gd name="connsiteY13" fmla="*/ 276225 h 324063"/>
              <a:gd name="connsiteX14" fmla="*/ 2247900 w 2628900"/>
              <a:gd name="connsiteY14" fmla="*/ 285750 h 324063"/>
              <a:gd name="connsiteX15" fmla="*/ 2286000 w 2628900"/>
              <a:gd name="connsiteY15" fmla="*/ 295275 h 324063"/>
              <a:gd name="connsiteX16" fmla="*/ 2390775 w 2628900"/>
              <a:gd name="connsiteY16" fmla="*/ 314325 h 324063"/>
              <a:gd name="connsiteX17" fmla="*/ 2628900 w 2628900"/>
              <a:gd name="connsiteY17" fmla="*/ 323850 h 3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28900" h="324063">
                <a:moveTo>
                  <a:pt x="0" y="0"/>
                </a:moveTo>
                <a:lnTo>
                  <a:pt x="552450" y="9525"/>
                </a:lnTo>
                <a:cubicBezTo>
                  <a:pt x="647856" y="12777"/>
                  <a:pt x="742862" y="23727"/>
                  <a:pt x="838200" y="28575"/>
                </a:cubicBezTo>
                <a:cubicBezTo>
                  <a:pt x="1539470" y="64233"/>
                  <a:pt x="689115" y="8768"/>
                  <a:pt x="1390650" y="57150"/>
                </a:cubicBezTo>
                <a:cubicBezTo>
                  <a:pt x="1428750" y="63500"/>
                  <a:pt x="1468784" y="62638"/>
                  <a:pt x="1504950" y="76200"/>
                </a:cubicBezTo>
                <a:cubicBezTo>
                  <a:pt x="1530350" y="85725"/>
                  <a:pt x="1555546" y="95814"/>
                  <a:pt x="1581150" y="104775"/>
                </a:cubicBezTo>
                <a:cubicBezTo>
                  <a:pt x="1638009" y="124676"/>
                  <a:pt x="1695450" y="142875"/>
                  <a:pt x="1752600" y="161925"/>
                </a:cubicBezTo>
                <a:lnTo>
                  <a:pt x="1809750" y="180975"/>
                </a:lnTo>
                <a:cubicBezTo>
                  <a:pt x="1828800" y="187325"/>
                  <a:pt x="1846919" y="198027"/>
                  <a:pt x="1866900" y="200025"/>
                </a:cubicBezTo>
                <a:lnTo>
                  <a:pt x="1962150" y="209550"/>
                </a:lnTo>
                <a:cubicBezTo>
                  <a:pt x="2084755" y="250418"/>
                  <a:pt x="1959220" y="211199"/>
                  <a:pt x="2066925" y="238125"/>
                </a:cubicBezTo>
                <a:cubicBezTo>
                  <a:pt x="2076665" y="240560"/>
                  <a:pt x="2085846" y="244892"/>
                  <a:pt x="2095500" y="247650"/>
                </a:cubicBezTo>
                <a:cubicBezTo>
                  <a:pt x="2108087" y="251246"/>
                  <a:pt x="2121061" y="253413"/>
                  <a:pt x="2133600" y="257175"/>
                </a:cubicBezTo>
                <a:cubicBezTo>
                  <a:pt x="2152834" y="262945"/>
                  <a:pt x="2170943" y="272924"/>
                  <a:pt x="2190750" y="276225"/>
                </a:cubicBezTo>
                <a:cubicBezTo>
                  <a:pt x="2209800" y="279400"/>
                  <a:pt x="2228962" y="281962"/>
                  <a:pt x="2247900" y="285750"/>
                </a:cubicBezTo>
                <a:cubicBezTo>
                  <a:pt x="2260737" y="288317"/>
                  <a:pt x="2273221" y="292435"/>
                  <a:pt x="2286000" y="295275"/>
                </a:cubicBezTo>
                <a:cubicBezTo>
                  <a:pt x="2307027" y="299948"/>
                  <a:pt x="2371976" y="312445"/>
                  <a:pt x="2390775" y="314325"/>
                </a:cubicBezTo>
                <a:cubicBezTo>
                  <a:pt x="2510908" y="326338"/>
                  <a:pt x="2517222" y="323850"/>
                  <a:pt x="2628900" y="323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105150" y="2543175"/>
            <a:ext cx="2400377" cy="1276350"/>
          </a:xfrm>
          <a:custGeom>
            <a:avLst/>
            <a:gdLst>
              <a:gd name="connsiteX0" fmla="*/ 0 w 2400377"/>
              <a:gd name="connsiteY0" fmla="*/ 0 h 1276350"/>
              <a:gd name="connsiteX1" fmla="*/ 57150 w 2400377"/>
              <a:gd name="connsiteY1" fmla="*/ 9525 h 1276350"/>
              <a:gd name="connsiteX2" fmla="*/ 142875 w 2400377"/>
              <a:gd name="connsiteY2" fmla="*/ 47625 h 1276350"/>
              <a:gd name="connsiteX3" fmla="*/ 200025 w 2400377"/>
              <a:gd name="connsiteY3" fmla="*/ 66675 h 1276350"/>
              <a:gd name="connsiteX4" fmla="*/ 257175 w 2400377"/>
              <a:gd name="connsiteY4" fmla="*/ 95250 h 1276350"/>
              <a:gd name="connsiteX5" fmla="*/ 419100 w 2400377"/>
              <a:gd name="connsiteY5" fmla="*/ 142875 h 1276350"/>
              <a:gd name="connsiteX6" fmla="*/ 571500 w 2400377"/>
              <a:gd name="connsiteY6" fmla="*/ 209550 h 1276350"/>
              <a:gd name="connsiteX7" fmla="*/ 647700 w 2400377"/>
              <a:gd name="connsiteY7" fmla="*/ 228600 h 1276350"/>
              <a:gd name="connsiteX8" fmla="*/ 800100 w 2400377"/>
              <a:gd name="connsiteY8" fmla="*/ 285750 h 1276350"/>
              <a:gd name="connsiteX9" fmla="*/ 942975 w 2400377"/>
              <a:gd name="connsiteY9" fmla="*/ 333375 h 1276350"/>
              <a:gd name="connsiteX10" fmla="*/ 1066800 w 2400377"/>
              <a:gd name="connsiteY10" fmla="*/ 409575 h 1276350"/>
              <a:gd name="connsiteX11" fmla="*/ 1114425 w 2400377"/>
              <a:gd name="connsiteY11" fmla="*/ 447675 h 1276350"/>
              <a:gd name="connsiteX12" fmla="*/ 1171575 w 2400377"/>
              <a:gd name="connsiteY12" fmla="*/ 466725 h 1276350"/>
              <a:gd name="connsiteX13" fmla="*/ 1257300 w 2400377"/>
              <a:gd name="connsiteY13" fmla="*/ 533400 h 1276350"/>
              <a:gd name="connsiteX14" fmla="*/ 1295400 w 2400377"/>
              <a:gd name="connsiteY14" fmla="*/ 561975 h 1276350"/>
              <a:gd name="connsiteX15" fmla="*/ 1343025 w 2400377"/>
              <a:gd name="connsiteY15" fmla="*/ 600075 h 1276350"/>
              <a:gd name="connsiteX16" fmla="*/ 1409700 w 2400377"/>
              <a:gd name="connsiteY16" fmla="*/ 647700 h 1276350"/>
              <a:gd name="connsiteX17" fmla="*/ 1438275 w 2400377"/>
              <a:gd name="connsiteY17" fmla="*/ 676275 h 1276350"/>
              <a:gd name="connsiteX18" fmla="*/ 1495425 w 2400377"/>
              <a:gd name="connsiteY18" fmla="*/ 714375 h 1276350"/>
              <a:gd name="connsiteX19" fmla="*/ 1581150 w 2400377"/>
              <a:gd name="connsiteY19" fmla="*/ 781050 h 1276350"/>
              <a:gd name="connsiteX20" fmla="*/ 1609725 w 2400377"/>
              <a:gd name="connsiteY20" fmla="*/ 800100 h 1276350"/>
              <a:gd name="connsiteX21" fmla="*/ 1647825 w 2400377"/>
              <a:gd name="connsiteY21" fmla="*/ 819150 h 1276350"/>
              <a:gd name="connsiteX22" fmla="*/ 1704975 w 2400377"/>
              <a:gd name="connsiteY22" fmla="*/ 876300 h 1276350"/>
              <a:gd name="connsiteX23" fmla="*/ 1762125 w 2400377"/>
              <a:gd name="connsiteY23" fmla="*/ 914400 h 1276350"/>
              <a:gd name="connsiteX24" fmla="*/ 1790700 w 2400377"/>
              <a:gd name="connsiteY24" fmla="*/ 933450 h 1276350"/>
              <a:gd name="connsiteX25" fmla="*/ 1828800 w 2400377"/>
              <a:gd name="connsiteY25" fmla="*/ 952500 h 1276350"/>
              <a:gd name="connsiteX26" fmla="*/ 1876425 w 2400377"/>
              <a:gd name="connsiteY26" fmla="*/ 990600 h 1276350"/>
              <a:gd name="connsiteX27" fmla="*/ 1952625 w 2400377"/>
              <a:gd name="connsiteY27" fmla="*/ 1038225 h 1276350"/>
              <a:gd name="connsiteX28" fmla="*/ 2000250 w 2400377"/>
              <a:gd name="connsiteY28" fmla="*/ 1057275 h 1276350"/>
              <a:gd name="connsiteX29" fmla="*/ 2028825 w 2400377"/>
              <a:gd name="connsiteY29" fmla="*/ 1076325 h 1276350"/>
              <a:gd name="connsiteX30" fmla="*/ 2085975 w 2400377"/>
              <a:gd name="connsiteY30" fmla="*/ 1095375 h 1276350"/>
              <a:gd name="connsiteX31" fmla="*/ 2133600 w 2400377"/>
              <a:gd name="connsiteY31" fmla="*/ 1123950 h 1276350"/>
              <a:gd name="connsiteX32" fmla="*/ 2171700 w 2400377"/>
              <a:gd name="connsiteY32" fmla="*/ 1143000 h 1276350"/>
              <a:gd name="connsiteX33" fmla="*/ 2209800 w 2400377"/>
              <a:gd name="connsiteY33" fmla="*/ 1171575 h 1276350"/>
              <a:gd name="connsiteX34" fmla="*/ 2238375 w 2400377"/>
              <a:gd name="connsiteY34" fmla="*/ 1181100 h 1276350"/>
              <a:gd name="connsiteX35" fmla="*/ 2286000 w 2400377"/>
              <a:gd name="connsiteY35" fmla="*/ 1200150 h 1276350"/>
              <a:gd name="connsiteX36" fmla="*/ 2343150 w 2400377"/>
              <a:gd name="connsiteY36" fmla="*/ 1238250 h 1276350"/>
              <a:gd name="connsiteX37" fmla="*/ 2371725 w 2400377"/>
              <a:gd name="connsiteY37" fmla="*/ 1257300 h 1276350"/>
              <a:gd name="connsiteX38" fmla="*/ 2400300 w 2400377"/>
              <a:gd name="connsiteY38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00377" h="1276350">
                <a:moveTo>
                  <a:pt x="0" y="0"/>
                </a:moveTo>
                <a:cubicBezTo>
                  <a:pt x="19050" y="3175"/>
                  <a:pt x="38518" y="4443"/>
                  <a:pt x="57150" y="9525"/>
                </a:cubicBezTo>
                <a:cubicBezTo>
                  <a:pt x="107666" y="23302"/>
                  <a:pt x="98029" y="29687"/>
                  <a:pt x="142875" y="47625"/>
                </a:cubicBezTo>
                <a:cubicBezTo>
                  <a:pt x="161519" y="55083"/>
                  <a:pt x="181489" y="58952"/>
                  <a:pt x="200025" y="66675"/>
                </a:cubicBezTo>
                <a:cubicBezTo>
                  <a:pt x="219685" y="74867"/>
                  <a:pt x="237599" y="86860"/>
                  <a:pt x="257175" y="95250"/>
                </a:cubicBezTo>
                <a:cubicBezTo>
                  <a:pt x="333885" y="128126"/>
                  <a:pt x="335919" y="124390"/>
                  <a:pt x="419100" y="142875"/>
                </a:cubicBezTo>
                <a:cubicBezTo>
                  <a:pt x="483695" y="175172"/>
                  <a:pt x="502973" y="188135"/>
                  <a:pt x="571500" y="209550"/>
                </a:cubicBezTo>
                <a:cubicBezTo>
                  <a:pt x="596490" y="217359"/>
                  <a:pt x="622862" y="220321"/>
                  <a:pt x="647700" y="228600"/>
                </a:cubicBezTo>
                <a:cubicBezTo>
                  <a:pt x="699170" y="245757"/>
                  <a:pt x="747933" y="270845"/>
                  <a:pt x="800100" y="285750"/>
                </a:cubicBezTo>
                <a:cubicBezTo>
                  <a:pt x="861595" y="303320"/>
                  <a:pt x="881823" y="307167"/>
                  <a:pt x="942975" y="333375"/>
                </a:cubicBezTo>
                <a:cubicBezTo>
                  <a:pt x="999146" y="357448"/>
                  <a:pt x="1015375" y="371006"/>
                  <a:pt x="1066800" y="409575"/>
                </a:cubicBezTo>
                <a:cubicBezTo>
                  <a:pt x="1083064" y="421773"/>
                  <a:pt x="1096577" y="437940"/>
                  <a:pt x="1114425" y="447675"/>
                </a:cubicBezTo>
                <a:cubicBezTo>
                  <a:pt x="1132054" y="457291"/>
                  <a:pt x="1152525" y="460375"/>
                  <a:pt x="1171575" y="466725"/>
                </a:cubicBezTo>
                <a:lnTo>
                  <a:pt x="1257300" y="533400"/>
                </a:lnTo>
                <a:cubicBezTo>
                  <a:pt x="1269883" y="543079"/>
                  <a:pt x="1282869" y="552229"/>
                  <a:pt x="1295400" y="561975"/>
                </a:cubicBezTo>
                <a:cubicBezTo>
                  <a:pt x="1311447" y="574456"/>
                  <a:pt x="1326109" y="588798"/>
                  <a:pt x="1343025" y="600075"/>
                </a:cubicBezTo>
                <a:cubicBezTo>
                  <a:pt x="1365640" y="615152"/>
                  <a:pt x="1389025" y="629978"/>
                  <a:pt x="1409700" y="647700"/>
                </a:cubicBezTo>
                <a:cubicBezTo>
                  <a:pt x="1419927" y="656466"/>
                  <a:pt x="1427642" y="668005"/>
                  <a:pt x="1438275" y="676275"/>
                </a:cubicBezTo>
                <a:cubicBezTo>
                  <a:pt x="1456347" y="690331"/>
                  <a:pt x="1476962" y="700836"/>
                  <a:pt x="1495425" y="714375"/>
                </a:cubicBezTo>
                <a:cubicBezTo>
                  <a:pt x="1524617" y="735783"/>
                  <a:pt x="1551029" y="760970"/>
                  <a:pt x="1581150" y="781050"/>
                </a:cubicBezTo>
                <a:cubicBezTo>
                  <a:pt x="1590675" y="787400"/>
                  <a:pt x="1599786" y="794420"/>
                  <a:pt x="1609725" y="800100"/>
                </a:cubicBezTo>
                <a:cubicBezTo>
                  <a:pt x="1622053" y="807145"/>
                  <a:pt x="1636737" y="810280"/>
                  <a:pt x="1647825" y="819150"/>
                </a:cubicBezTo>
                <a:cubicBezTo>
                  <a:pt x="1668862" y="835980"/>
                  <a:pt x="1682559" y="861356"/>
                  <a:pt x="1704975" y="876300"/>
                </a:cubicBezTo>
                <a:lnTo>
                  <a:pt x="1762125" y="914400"/>
                </a:lnTo>
                <a:cubicBezTo>
                  <a:pt x="1771650" y="920750"/>
                  <a:pt x="1780461" y="928330"/>
                  <a:pt x="1790700" y="933450"/>
                </a:cubicBezTo>
                <a:lnTo>
                  <a:pt x="1828800" y="952500"/>
                </a:lnTo>
                <a:cubicBezTo>
                  <a:pt x="1863411" y="1004417"/>
                  <a:pt x="1828226" y="964310"/>
                  <a:pt x="1876425" y="990600"/>
                </a:cubicBezTo>
                <a:cubicBezTo>
                  <a:pt x="1902721" y="1004943"/>
                  <a:pt x="1926252" y="1024024"/>
                  <a:pt x="1952625" y="1038225"/>
                </a:cubicBezTo>
                <a:cubicBezTo>
                  <a:pt x="1967679" y="1046331"/>
                  <a:pt x="1984957" y="1049629"/>
                  <a:pt x="2000250" y="1057275"/>
                </a:cubicBezTo>
                <a:cubicBezTo>
                  <a:pt x="2010489" y="1062395"/>
                  <a:pt x="2018364" y="1071676"/>
                  <a:pt x="2028825" y="1076325"/>
                </a:cubicBezTo>
                <a:cubicBezTo>
                  <a:pt x="2047175" y="1084480"/>
                  <a:pt x="2068756" y="1085044"/>
                  <a:pt x="2085975" y="1095375"/>
                </a:cubicBezTo>
                <a:cubicBezTo>
                  <a:pt x="2101850" y="1104900"/>
                  <a:pt x="2117416" y="1114959"/>
                  <a:pt x="2133600" y="1123950"/>
                </a:cubicBezTo>
                <a:cubicBezTo>
                  <a:pt x="2146012" y="1130846"/>
                  <a:pt x="2159659" y="1135475"/>
                  <a:pt x="2171700" y="1143000"/>
                </a:cubicBezTo>
                <a:cubicBezTo>
                  <a:pt x="2185162" y="1151414"/>
                  <a:pt x="2196017" y="1163699"/>
                  <a:pt x="2209800" y="1171575"/>
                </a:cubicBezTo>
                <a:cubicBezTo>
                  <a:pt x="2218517" y="1176556"/>
                  <a:pt x="2228974" y="1177575"/>
                  <a:pt x="2238375" y="1181100"/>
                </a:cubicBezTo>
                <a:cubicBezTo>
                  <a:pt x="2254384" y="1187103"/>
                  <a:pt x="2270125" y="1193800"/>
                  <a:pt x="2286000" y="1200150"/>
                </a:cubicBezTo>
                <a:cubicBezTo>
                  <a:pt x="2340169" y="1254319"/>
                  <a:pt x="2288011" y="1210681"/>
                  <a:pt x="2343150" y="1238250"/>
                </a:cubicBezTo>
                <a:cubicBezTo>
                  <a:pt x="2353389" y="1243370"/>
                  <a:pt x="2361486" y="1252180"/>
                  <a:pt x="2371725" y="1257300"/>
                </a:cubicBezTo>
                <a:cubicBezTo>
                  <a:pt x="2403312" y="1273094"/>
                  <a:pt x="2400300" y="1255120"/>
                  <a:pt x="2400300" y="12763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838450" y="2743200"/>
            <a:ext cx="2667000" cy="2305050"/>
          </a:xfrm>
          <a:custGeom>
            <a:avLst/>
            <a:gdLst>
              <a:gd name="connsiteX0" fmla="*/ 0 w 2667000"/>
              <a:gd name="connsiteY0" fmla="*/ 0 h 2305050"/>
              <a:gd name="connsiteX1" fmla="*/ 47625 w 2667000"/>
              <a:gd name="connsiteY1" fmla="*/ 19050 h 2305050"/>
              <a:gd name="connsiteX2" fmla="*/ 180975 w 2667000"/>
              <a:gd name="connsiteY2" fmla="*/ 85725 h 2305050"/>
              <a:gd name="connsiteX3" fmla="*/ 247650 w 2667000"/>
              <a:gd name="connsiteY3" fmla="*/ 114300 h 2305050"/>
              <a:gd name="connsiteX4" fmla="*/ 342900 w 2667000"/>
              <a:gd name="connsiteY4" fmla="*/ 171450 h 2305050"/>
              <a:gd name="connsiteX5" fmla="*/ 428625 w 2667000"/>
              <a:gd name="connsiteY5" fmla="*/ 209550 h 2305050"/>
              <a:gd name="connsiteX6" fmla="*/ 523875 w 2667000"/>
              <a:gd name="connsiteY6" fmla="*/ 266700 h 2305050"/>
              <a:gd name="connsiteX7" fmla="*/ 628650 w 2667000"/>
              <a:gd name="connsiteY7" fmla="*/ 304800 h 2305050"/>
              <a:gd name="connsiteX8" fmla="*/ 714375 w 2667000"/>
              <a:gd name="connsiteY8" fmla="*/ 352425 h 2305050"/>
              <a:gd name="connsiteX9" fmla="*/ 800100 w 2667000"/>
              <a:gd name="connsiteY9" fmla="*/ 390525 h 2305050"/>
              <a:gd name="connsiteX10" fmla="*/ 876300 w 2667000"/>
              <a:gd name="connsiteY10" fmla="*/ 419100 h 2305050"/>
              <a:gd name="connsiteX11" fmla="*/ 1019175 w 2667000"/>
              <a:gd name="connsiteY11" fmla="*/ 514350 h 2305050"/>
              <a:gd name="connsiteX12" fmla="*/ 1076325 w 2667000"/>
              <a:gd name="connsiteY12" fmla="*/ 542925 h 2305050"/>
              <a:gd name="connsiteX13" fmla="*/ 1123950 w 2667000"/>
              <a:gd name="connsiteY13" fmla="*/ 571500 h 2305050"/>
              <a:gd name="connsiteX14" fmla="*/ 1162050 w 2667000"/>
              <a:gd name="connsiteY14" fmla="*/ 590550 h 2305050"/>
              <a:gd name="connsiteX15" fmla="*/ 1266825 w 2667000"/>
              <a:gd name="connsiteY15" fmla="*/ 704850 h 2305050"/>
              <a:gd name="connsiteX16" fmla="*/ 1295400 w 2667000"/>
              <a:gd name="connsiteY16" fmla="*/ 723900 h 2305050"/>
              <a:gd name="connsiteX17" fmla="*/ 1352550 w 2667000"/>
              <a:gd name="connsiteY17" fmla="*/ 800100 h 2305050"/>
              <a:gd name="connsiteX18" fmla="*/ 1438275 w 2667000"/>
              <a:gd name="connsiteY18" fmla="*/ 885825 h 2305050"/>
              <a:gd name="connsiteX19" fmla="*/ 1466850 w 2667000"/>
              <a:gd name="connsiteY19" fmla="*/ 914400 h 2305050"/>
              <a:gd name="connsiteX20" fmla="*/ 1495425 w 2667000"/>
              <a:gd name="connsiteY20" fmla="*/ 952500 h 2305050"/>
              <a:gd name="connsiteX21" fmla="*/ 1533525 w 2667000"/>
              <a:gd name="connsiteY21" fmla="*/ 971550 h 2305050"/>
              <a:gd name="connsiteX22" fmla="*/ 1638300 w 2667000"/>
              <a:gd name="connsiteY22" fmla="*/ 1057275 h 2305050"/>
              <a:gd name="connsiteX23" fmla="*/ 1714500 w 2667000"/>
              <a:gd name="connsiteY23" fmla="*/ 1133475 h 2305050"/>
              <a:gd name="connsiteX24" fmla="*/ 1752600 w 2667000"/>
              <a:gd name="connsiteY24" fmla="*/ 1162050 h 2305050"/>
              <a:gd name="connsiteX25" fmla="*/ 1790700 w 2667000"/>
              <a:gd name="connsiteY25" fmla="*/ 1200150 h 2305050"/>
              <a:gd name="connsiteX26" fmla="*/ 1828800 w 2667000"/>
              <a:gd name="connsiteY26" fmla="*/ 1228725 h 2305050"/>
              <a:gd name="connsiteX27" fmla="*/ 1857375 w 2667000"/>
              <a:gd name="connsiteY27" fmla="*/ 1247775 h 2305050"/>
              <a:gd name="connsiteX28" fmla="*/ 1914525 w 2667000"/>
              <a:gd name="connsiteY28" fmla="*/ 1304925 h 2305050"/>
              <a:gd name="connsiteX29" fmla="*/ 1981200 w 2667000"/>
              <a:gd name="connsiteY29" fmla="*/ 1352550 h 2305050"/>
              <a:gd name="connsiteX30" fmla="*/ 2000250 w 2667000"/>
              <a:gd name="connsiteY30" fmla="*/ 1381125 h 2305050"/>
              <a:gd name="connsiteX31" fmla="*/ 2085975 w 2667000"/>
              <a:gd name="connsiteY31" fmla="*/ 1447800 h 2305050"/>
              <a:gd name="connsiteX32" fmla="*/ 2114550 w 2667000"/>
              <a:gd name="connsiteY32" fmla="*/ 1476375 h 2305050"/>
              <a:gd name="connsiteX33" fmla="*/ 2143125 w 2667000"/>
              <a:gd name="connsiteY33" fmla="*/ 1514475 h 2305050"/>
              <a:gd name="connsiteX34" fmla="*/ 2190750 w 2667000"/>
              <a:gd name="connsiteY34" fmla="*/ 1552575 h 2305050"/>
              <a:gd name="connsiteX35" fmla="*/ 2257425 w 2667000"/>
              <a:gd name="connsiteY35" fmla="*/ 1619250 h 2305050"/>
              <a:gd name="connsiteX36" fmla="*/ 2286000 w 2667000"/>
              <a:gd name="connsiteY36" fmla="*/ 1647825 h 2305050"/>
              <a:gd name="connsiteX37" fmla="*/ 2314575 w 2667000"/>
              <a:gd name="connsiteY37" fmla="*/ 1676400 h 2305050"/>
              <a:gd name="connsiteX38" fmla="*/ 2362200 w 2667000"/>
              <a:gd name="connsiteY38" fmla="*/ 1733550 h 2305050"/>
              <a:gd name="connsiteX39" fmla="*/ 2400300 w 2667000"/>
              <a:gd name="connsiteY39" fmla="*/ 1800225 h 2305050"/>
              <a:gd name="connsiteX40" fmla="*/ 2438400 w 2667000"/>
              <a:gd name="connsiteY40" fmla="*/ 1876425 h 2305050"/>
              <a:gd name="connsiteX41" fmla="*/ 2514600 w 2667000"/>
              <a:gd name="connsiteY41" fmla="*/ 2000250 h 2305050"/>
              <a:gd name="connsiteX42" fmla="*/ 2543175 w 2667000"/>
              <a:gd name="connsiteY42" fmla="*/ 2047875 h 2305050"/>
              <a:gd name="connsiteX43" fmla="*/ 2581275 w 2667000"/>
              <a:gd name="connsiteY43" fmla="*/ 2095500 h 2305050"/>
              <a:gd name="connsiteX44" fmla="*/ 2600325 w 2667000"/>
              <a:gd name="connsiteY44" fmla="*/ 2133600 h 2305050"/>
              <a:gd name="connsiteX45" fmla="*/ 2619375 w 2667000"/>
              <a:gd name="connsiteY45" fmla="*/ 2162175 h 2305050"/>
              <a:gd name="connsiteX46" fmla="*/ 2628900 w 2667000"/>
              <a:gd name="connsiteY46" fmla="*/ 2190750 h 2305050"/>
              <a:gd name="connsiteX47" fmla="*/ 2667000 w 2667000"/>
              <a:gd name="connsiteY47" fmla="*/ 2286000 h 2305050"/>
              <a:gd name="connsiteX48" fmla="*/ 2667000 w 2667000"/>
              <a:gd name="connsiteY48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67000" h="2305050">
                <a:moveTo>
                  <a:pt x="0" y="0"/>
                </a:moveTo>
                <a:cubicBezTo>
                  <a:pt x="15875" y="6350"/>
                  <a:pt x="32173" y="11731"/>
                  <a:pt x="47625" y="19050"/>
                </a:cubicBezTo>
                <a:cubicBezTo>
                  <a:pt x="92538" y="40324"/>
                  <a:pt x="135297" y="66149"/>
                  <a:pt x="180975" y="85725"/>
                </a:cubicBezTo>
                <a:cubicBezTo>
                  <a:pt x="203200" y="95250"/>
                  <a:pt x="226280" y="102986"/>
                  <a:pt x="247650" y="114300"/>
                </a:cubicBezTo>
                <a:cubicBezTo>
                  <a:pt x="280374" y="131624"/>
                  <a:pt x="310135" y="154205"/>
                  <a:pt x="342900" y="171450"/>
                </a:cubicBezTo>
                <a:cubicBezTo>
                  <a:pt x="370572" y="186014"/>
                  <a:pt x="400953" y="194986"/>
                  <a:pt x="428625" y="209550"/>
                </a:cubicBezTo>
                <a:cubicBezTo>
                  <a:pt x="461390" y="226795"/>
                  <a:pt x="490445" y="250781"/>
                  <a:pt x="523875" y="266700"/>
                </a:cubicBezTo>
                <a:cubicBezTo>
                  <a:pt x="557427" y="282677"/>
                  <a:pt x="594761" y="289550"/>
                  <a:pt x="628650" y="304800"/>
                </a:cubicBezTo>
                <a:cubicBezTo>
                  <a:pt x="658459" y="318214"/>
                  <a:pt x="685137" y="337806"/>
                  <a:pt x="714375" y="352425"/>
                </a:cubicBezTo>
                <a:cubicBezTo>
                  <a:pt x="742344" y="366409"/>
                  <a:pt x="771185" y="378619"/>
                  <a:pt x="800100" y="390525"/>
                </a:cubicBezTo>
                <a:cubicBezTo>
                  <a:pt x="825184" y="400854"/>
                  <a:pt x="852037" y="406968"/>
                  <a:pt x="876300" y="419100"/>
                </a:cubicBezTo>
                <a:cubicBezTo>
                  <a:pt x="953607" y="457753"/>
                  <a:pt x="948236" y="470695"/>
                  <a:pt x="1019175" y="514350"/>
                </a:cubicBezTo>
                <a:cubicBezTo>
                  <a:pt x="1037314" y="525513"/>
                  <a:pt x="1057627" y="532726"/>
                  <a:pt x="1076325" y="542925"/>
                </a:cubicBezTo>
                <a:cubicBezTo>
                  <a:pt x="1092578" y="551790"/>
                  <a:pt x="1107766" y="562509"/>
                  <a:pt x="1123950" y="571500"/>
                </a:cubicBezTo>
                <a:cubicBezTo>
                  <a:pt x="1136362" y="578396"/>
                  <a:pt x="1151061" y="581559"/>
                  <a:pt x="1162050" y="590550"/>
                </a:cubicBezTo>
                <a:cubicBezTo>
                  <a:pt x="1284783" y="690968"/>
                  <a:pt x="1182130" y="620155"/>
                  <a:pt x="1266825" y="704850"/>
                </a:cubicBezTo>
                <a:cubicBezTo>
                  <a:pt x="1274920" y="712945"/>
                  <a:pt x="1287742" y="715391"/>
                  <a:pt x="1295400" y="723900"/>
                </a:cubicBezTo>
                <a:cubicBezTo>
                  <a:pt x="1316640" y="747500"/>
                  <a:pt x="1330099" y="777649"/>
                  <a:pt x="1352550" y="800100"/>
                </a:cubicBezTo>
                <a:lnTo>
                  <a:pt x="1438275" y="885825"/>
                </a:lnTo>
                <a:cubicBezTo>
                  <a:pt x="1447800" y="895350"/>
                  <a:pt x="1458768" y="903624"/>
                  <a:pt x="1466850" y="914400"/>
                </a:cubicBezTo>
                <a:cubicBezTo>
                  <a:pt x="1476375" y="927100"/>
                  <a:pt x="1483372" y="942169"/>
                  <a:pt x="1495425" y="952500"/>
                </a:cubicBezTo>
                <a:cubicBezTo>
                  <a:pt x="1506206" y="961741"/>
                  <a:pt x="1522075" y="963153"/>
                  <a:pt x="1533525" y="971550"/>
                </a:cubicBezTo>
                <a:cubicBezTo>
                  <a:pt x="1569914" y="998235"/>
                  <a:pt x="1606392" y="1025367"/>
                  <a:pt x="1638300" y="1057275"/>
                </a:cubicBezTo>
                <a:cubicBezTo>
                  <a:pt x="1663700" y="1082675"/>
                  <a:pt x="1685763" y="1111922"/>
                  <a:pt x="1714500" y="1133475"/>
                </a:cubicBezTo>
                <a:cubicBezTo>
                  <a:pt x="1727200" y="1143000"/>
                  <a:pt x="1740653" y="1151596"/>
                  <a:pt x="1752600" y="1162050"/>
                </a:cubicBezTo>
                <a:cubicBezTo>
                  <a:pt x="1766117" y="1173877"/>
                  <a:pt x="1777183" y="1188323"/>
                  <a:pt x="1790700" y="1200150"/>
                </a:cubicBezTo>
                <a:cubicBezTo>
                  <a:pt x="1802647" y="1210604"/>
                  <a:pt x="1815882" y="1219498"/>
                  <a:pt x="1828800" y="1228725"/>
                </a:cubicBezTo>
                <a:cubicBezTo>
                  <a:pt x="1838115" y="1235379"/>
                  <a:pt x="1848819" y="1240170"/>
                  <a:pt x="1857375" y="1247775"/>
                </a:cubicBezTo>
                <a:cubicBezTo>
                  <a:pt x="1877511" y="1265673"/>
                  <a:pt x="1892109" y="1289981"/>
                  <a:pt x="1914525" y="1304925"/>
                </a:cubicBezTo>
                <a:cubicBezTo>
                  <a:pt x="1930750" y="1315742"/>
                  <a:pt x="1969385" y="1340735"/>
                  <a:pt x="1981200" y="1352550"/>
                </a:cubicBezTo>
                <a:cubicBezTo>
                  <a:pt x="1989295" y="1360645"/>
                  <a:pt x="1991779" y="1373424"/>
                  <a:pt x="2000250" y="1381125"/>
                </a:cubicBezTo>
                <a:cubicBezTo>
                  <a:pt x="2027036" y="1405476"/>
                  <a:pt x="2060377" y="1422202"/>
                  <a:pt x="2085975" y="1447800"/>
                </a:cubicBezTo>
                <a:cubicBezTo>
                  <a:pt x="2095500" y="1457325"/>
                  <a:pt x="2105784" y="1466148"/>
                  <a:pt x="2114550" y="1476375"/>
                </a:cubicBezTo>
                <a:cubicBezTo>
                  <a:pt x="2124881" y="1488428"/>
                  <a:pt x="2131900" y="1503250"/>
                  <a:pt x="2143125" y="1514475"/>
                </a:cubicBezTo>
                <a:cubicBezTo>
                  <a:pt x="2157500" y="1528850"/>
                  <a:pt x="2175764" y="1538838"/>
                  <a:pt x="2190750" y="1552575"/>
                </a:cubicBezTo>
                <a:cubicBezTo>
                  <a:pt x="2213919" y="1573814"/>
                  <a:pt x="2235200" y="1597025"/>
                  <a:pt x="2257425" y="1619250"/>
                </a:cubicBezTo>
                <a:lnTo>
                  <a:pt x="2286000" y="1647825"/>
                </a:lnTo>
                <a:cubicBezTo>
                  <a:pt x="2295525" y="1657350"/>
                  <a:pt x="2307103" y="1665192"/>
                  <a:pt x="2314575" y="1676400"/>
                </a:cubicBezTo>
                <a:cubicBezTo>
                  <a:pt x="2341097" y="1716183"/>
                  <a:pt x="2325530" y="1696880"/>
                  <a:pt x="2362200" y="1733550"/>
                </a:cubicBezTo>
                <a:cubicBezTo>
                  <a:pt x="2383229" y="1796636"/>
                  <a:pt x="2355449" y="1723338"/>
                  <a:pt x="2400300" y="1800225"/>
                </a:cubicBezTo>
                <a:cubicBezTo>
                  <a:pt x="2414609" y="1824755"/>
                  <a:pt x="2424311" y="1851769"/>
                  <a:pt x="2438400" y="1876425"/>
                </a:cubicBezTo>
                <a:cubicBezTo>
                  <a:pt x="2511248" y="2003909"/>
                  <a:pt x="2441381" y="1885192"/>
                  <a:pt x="2514600" y="2000250"/>
                </a:cubicBezTo>
                <a:cubicBezTo>
                  <a:pt x="2524539" y="2015869"/>
                  <a:pt x="2532558" y="2032708"/>
                  <a:pt x="2543175" y="2047875"/>
                </a:cubicBezTo>
                <a:cubicBezTo>
                  <a:pt x="2554833" y="2064530"/>
                  <a:pt x="2569998" y="2078584"/>
                  <a:pt x="2581275" y="2095500"/>
                </a:cubicBezTo>
                <a:cubicBezTo>
                  <a:pt x="2589151" y="2107314"/>
                  <a:pt x="2593280" y="2121272"/>
                  <a:pt x="2600325" y="2133600"/>
                </a:cubicBezTo>
                <a:cubicBezTo>
                  <a:pt x="2606005" y="2143539"/>
                  <a:pt x="2614255" y="2151936"/>
                  <a:pt x="2619375" y="2162175"/>
                </a:cubicBezTo>
                <a:cubicBezTo>
                  <a:pt x="2623865" y="2171155"/>
                  <a:pt x="2624945" y="2181522"/>
                  <a:pt x="2628900" y="2190750"/>
                </a:cubicBezTo>
                <a:cubicBezTo>
                  <a:pt x="2640285" y="2217315"/>
                  <a:pt x="2667000" y="2257093"/>
                  <a:pt x="2667000" y="2286000"/>
                </a:cubicBezTo>
                <a:lnTo>
                  <a:pt x="2667000" y="23050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341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181598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a.style1:link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color: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a.style1:visited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color: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0000ff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a.style1:hover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font-size: 150%;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a.style2:link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color: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a.style2:visited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color: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0000ff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a.style2:hover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background: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66ff66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마우스를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올려놓으면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스타일이 변경됩니다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&lt;p&gt;&lt;a class="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style1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 target="_blank"&gt;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폰트크기를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변경하는 링크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&lt;/a&gt;&lt;/p&gt;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&lt;p&gt;&lt;a class="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style2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 target="_blank"&gt;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배경색을 변경하는 링크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&lt;/a&gt;&lt;/p&gt;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3553" name="_x474639032" descr="EMB0000222831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7" y="2609850"/>
            <a:ext cx="2830513" cy="11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474639592" descr="EMB000022283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7" y="3790950"/>
            <a:ext cx="2830513" cy="11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632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77999"/>
              </p:ext>
            </p:extLst>
          </p:nvPr>
        </p:nvGraphicFramePr>
        <p:xfrm>
          <a:off x="1104900" y="1314451"/>
          <a:ext cx="7781925" cy="1459230"/>
        </p:xfrm>
        <a:graphic>
          <a:graphicData uri="http://schemas.openxmlformats.org/drawingml/2006/table">
            <a:tbl>
              <a:tblPr/>
              <a:tblGrid>
                <a:gridCol w="1936029"/>
                <a:gridCol w="5845896"/>
              </a:tblGrid>
              <a:tr h="27432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2"/>
                        </a:rPr>
                        <a:t>list-style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리스트에 대한 속성을 한줄로 설정한다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3"/>
                        </a:rPr>
                        <a:t>list-style-image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항목 마커를 이미지로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4"/>
                        </a:rPr>
                        <a:t>list-style-position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마커의 위치를 안쪽인지 바깥쪽인지를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5"/>
                        </a:rPr>
                        <a:t>list-style-type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마커의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 타입을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3286125"/>
            <a:ext cx="6410325" cy="240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505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772149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ul.a</a:t>
            </a:r>
            <a:r>
              <a:rPr lang="en-US" altLang="ko-KR" dirty="0"/>
              <a:t> {            list-style-type: circle;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ul.b</a:t>
            </a:r>
            <a:r>
              <a:rPr lang="en-US" altLang="ko-KR" dirty="0"/>
              <a:t> {            list-style-type: disc;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ul.c</a:t>
            </a:r>
            <a:r>
              <a:rPr lang="en-US" altLang="ko-KR" dirty="0"/>
              <a:t> {            list-style-type: square;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 class="a"&gt;</a:t>
            </a:r>
          </a:p>
          <a:p>
            <a:r>
              <a:rPr lang="en-US" altLang="ko-KR" dirty="0"/>
              <a:t>        &lt;li&gt;</a:t>
            </a:r>
            <a:r>
              <a:rPr lang="en-US" altLang="ko-KR" dirty="0" err="1"/>
              <a:t>HTML5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        &lt;li&gt;</a:t>
            </a:r>
            <a:r>
              <a:rPr lang="en-US" altLang="ko-KR" dirty="0" err="1"/>
              <a:t>CSS3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        &lt;li&gt;JAVASCRIPT&lt;/li&gt;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 class="b"&gt;</a:t>
            </a:r>
          </a:p>
          <a:p>
            <a:r>
              <a:rPr lang="en-US" altLang="ko-KR" dirty="0"/>
              <a:t>        &lt;li&gt;</a:t>
            </a:r>
            <a:r>
              <a:rPr lang="en-US" altLang="ko-KR" dirty="0" err="1"/>
              <a:t>HTML5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        &lt;li&gt;</a:t>
            </a:r>
            <a:r>
              <a:rPr lang="en-US" altLang="ko-KR" dirty="0" err="1"/>
              <a:t>CSS3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        &lt;li&gt;JAVASCRIPT&lt;/li&gt;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 class="c"&gt;</a:t>
            </a:r>
          </a:p>
          <a:p>
            <a:r>
              <a:rPr lang="en-US" altLang="ko-KR" dirty="0"/>
              <a:t>        &lt;li&gt;</a:t>
            </a:r>
            <a:r>
              <a:rPr lang="en-US" altLang="ko-KR" dirty="0" err="1"/>
              <a:t>HTML5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        &lt;li&gt;</a:t>
            </a:r>
            <a:r>
              <a:rPr lang="en-US" altLang="ko-KR" dirty="0" err="1"/>
              <a:t>CSS3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        &lt;li&gt;JAVASCRIPT&lt;/li&gt;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25601" name="_x253743768" descr="EMB000022283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084512"/>
            <a:ext cx="3028950" cy="3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113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124448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ul</a:t>
            </a:r>
            <a:r>
              <a:rPr lang="en-US" altLang="ko-KR" dirty="0"/>
              <a:t> { 	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/>
              <a:t>		</a:t>
            </a:r>
            <a:r>
              <a:rPr lang="en-US" altLang="ko-KR" dirty="0" err="1"/>
              <a:t>list-style:none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	</a:t>
            </a:r>
            <a:r>
              <a:rPr lang="en-US" altLang="ko-KR" dirty="0"/>
              <a:t>		</a:t>
            </a:r>
            <a:r>
              <a:rPr lang="en-US" altLang="ko-KR" dirty="0" err="1"/>
              <a:t>text-align:center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  </a:t>
            </a:r>
            <a:r>
              <a:rPr lang="en-US" altLang="ko-KR" dirty="0"/>
              <a:t> </a:t>
            </a:r>
            <a:r>
              <a:rPr lang="en-US" altLang="ko-KR" dirty="0"/>
              <a:t>	</a:t>
            </a:r>
            <a:r>
              <a:rPr lang="en-US" altLang="ko-KR" dirty="0" err="1"/>
              <a:t>border-top:1px</a:t>
            </a:r>
            <a:r>
              <a:rPr lang="en-US" altLang="ko-KR" dirty="0"/>
              <a:t> </a:t>
            </a:r>
            <a:r>
              <a:rPr lang="en-US" altLang="ko-KR" dirty="0"/>
              <a:t>solid red; </a:t>
            </a:r>
            <a:r>
              <a:rPr lang="en-US" altLang="ko-KR" dirty="0" err="1"/>
              <a:t>border-bottom:1px</a:t>
            </a:r>
            <a:r>
              <a:rPr lang="en-US" altLang="ko-KR" dirty="0"/>
              <a:t> solid red; </a:t>
            </a:r>
            <a:r>
              <a:rPr lang="en-US" altLang="ko-KR" dirty="0" err="1"/>
              <a:t>padding:10px</a:t>
            </a:r>
            <a:r>
              <a:rPr lang="en-US" altLang="ko-KR" dirty="0"/>
              <a:t> 0; </a:t>
            </a:r>
          </a:p>
          <a:p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ul</a:t>
            </a:r>
            <a:r>
              <a:rPr lang="en-US" altLang="ko-KR" dirty="0"/>
              <a:t> li { 	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/>
              <a:t>		</a:t>
            </a:r>
            <a:r>
              <a:rPr lang="en-US" altLang="ko-KR" dirty="0" err="1"/>
              <a:t>display:inline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	</a:t>
            </a:r>
            <a:r>
              <a:rPr lang="en-US" altLang="ko-KR" dirty="0"/>
              <a:t>	</a:t>
            </a:r>
            <a:r>
              <a:rPr lang="en-US" altLang="ko-KR" dirty="0"/>
              <a:t>	</a:t>
            </a:r>
            <a:r>
              <a:rPr lang="en-US" altLang="ko-KR" dirty="0" err="1"/>
              <a:t>text-transform:uppercase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            	</a:t>
            </a:r>
            <a:r>
              <a:rPr lang="en-US" altLang="ko-KR" dirty="0" err="1"/>
              <a:t>padding:0</a:t>
            </a:r>
            <a:r>
              <a:rPr lang="en-US" altLang="ko-KR" dirty="0"/>
              <a:t> </a:t>
            </a:r>
            <a:r>
              <a:rPr lang="en-US" altLang="ko-KR" dirty="0" err="1"/>
              <a:t>10px</a:t>
            </a:r>
            <a:r>
              <a:rPr lang="en-US" altLang="ko-KR" dirty="0"/>
              <a:t>; </a:t>
            </a:r>
            <a:r>
              <a:rPr lang="en-US" altLang="ko-KR" dirty="0" err="1"/>
              <a:t>letter-spacing:10px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ul</a:t>
            </a:r>
            <a:r>
              <a:rPr lang="en-US" altLang="ko-KR" dirty="0"/>
              <a:t> li a { </a:t>
            </a:r>
            <a:r>
              <a:rPr lang="en-US" altLang="ko-KR" dirty="0" err="1"/>
              <a:t>text-decoration:none</a:t>
            </a:r>
            <a:r>
              <a:rPr lang="en-US" altLang="ko-KR" dirty="0"/>
              <a:t>; </a:t>
            </a:r>
            <a:r>
              <a:rPr lang="en-US" altLang="ko-KR" dirty="0" err="1"/>
              <a:t>color:black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ul</a:t>
            </a:r>
            <a:r>
              <a:rPr lang="en-US" altLang="ko-KR" dirty="0"/>
              <a:t> li </a:t>
            </a:r>
            <a:r>
              <a:rPr lang="en-US" altLang="ko-KR" dirty="0" err="1"/>
              <a:t>a:hover</a:t>
            </a:r>
            <a:r>
              <a:rPr lang="en-US" altLang="ko-KR" dirty="0"/>
              <a:t> { </a:t>
            </a:r>
            <a:r>
              <a:rPr lang="en-US" altLang="ko-KR" dirty="0" err="1"/>
              <a:t>text-decoration:underline</a:t>
            </a:r>
            <a:r>
              <a:rPr lang="en-US" altLang="ko-KR" dirty="0"/>
              <a:t>; }</a:t>
            </a:r>
          </a:p>
          <a:p>
            <a:endParaRPr lang="en-US" altLang="ko-KR" dirty="0"/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389421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2419349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="#"&gt;Home&lt;/a&gt;&lt;/li&gt;</a:t>
            </a:r>
          </a:p>
          <a:p>
            <a:r>
              <a:rPr lang="en-US" altLang="ko-KR" dirty="0"/>
              <a:t>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="#"&gt;Blog&lt;/a&gt;&lt;/li&gt;</a:t>
            </a:r>
          </a:p>
          <a:p>
            <a:r>
              <a:rPr lang="en-US" altLang="ko-KR" dirty="0"/>
              <a:t>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="#"&gt;About&lt;/a&gt;&lt;/li&gt;</a:t>
            </a:r>
          </a:p>
          <a:p>
            <a:r>
              <a:rPr lang="en-US" altLang="ko-KR" dirty="0"/>
              <a:t>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="#"&gt;Contact&lt;/a&gt;&lt;/li&gt;</a:t>
            </a:r>
          </a:p>
          <a:p>
            <a:r>
              <a:rPr lang="en-US" altLang="ko-KR" dirty="0"/>
              <a:t>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6" y="3629024"/>
            <a:ext cx="6752532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9333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3" y="1183962"/>
            <a:ext cx="7286625" cy="460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2260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8772"/>
              </p:ext>
            </p:extLst>
          </p:nvPr>
        </p:nvGraphicFramePr>
        <p:xfrm>
          <a:off x="1070515" y="1262630"/>
          <a:ext cx="7854410" cy="3017520"/>
        </p:xfrm>
        <a:graphic>
          <a:graphicData uri="http://schemas.openxmlformats.org/drawingml/2006/table">
            <a:tbl>
              <a:tblPr/>
              <a:tblGrid>
                <a:gridCol w="1701970"/>
                <a:gridCol w="6152440"/>
              </a:tblGrid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border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테이블의 경계선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border-collapse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이웃한 셀의 경계선을 합칠 것인지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wdith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테이블의 가로 길이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height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테이블의 세로 길이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border-spacing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 셀 사이의 거리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empty-cells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공백 셀을 그릴 것인지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table-align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 셀의 정렬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954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ko-KR" altLang="en-US" dirty="0"/>
              <a:t>의 </a:t>
            </a:r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0"/>
            <a:ext cx="8212138" cy="5682939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		     table</a:t>
            </a:r>
            <a:r>
              <a:rPr lang="en-US" altLang="ko-KR" dirty="0"/>
              <a:t>, td, </a:t>
            </a:r>
            <a:r>
              <a:rPr lang="en-US" altLang="ko-KR" dirty="0" err="1"/>
              <a:t>th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 blue;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이름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이메일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김철수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chul@google.com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김영희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young@google.com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1" y="2987675"/>
            <a:ext cx="3957637" cy="16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1070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collapse 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857499"/>
            <a:ext cx="8212138" cy="2933701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table {</a:t>
            </a:r>
          </a:p>
          <a:p>
            <a:r>
              <a:rPr lang="en-US" altLang="ko-KR" dirty="0"/>
              <a:t>        border-collapse: collapse;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table, </a:t>
            </a:r>
            <a:r>
              <a:rPr lang="en-US" altLang="ko-KR" dirty="0" err="1"/>
              <a:t>th</a:t>
            </a:r>
            <a:r>
              <a:rPr lang="en-US" altLang="ko-KR" dirty="0"/>
              <a:t>, td {</a:t>
            </a:r>
          </a:p>
          <a:p>
            <a:r>
              <a:rPr lang="en-US" altLang="ko-KR" dirty="0"/>
              <a:t>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 blue;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...</a:t>
            </a:r>
            <a:endParaRPr lang="en-US" altLang="ko-KR" dirty="0"/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08438"/>
            <a:ext cx="3654104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051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872510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&lt;style&gt;</a:t>
            </a:r>
          </a:p>
          <a:p>
            <a:r>
              <a:rPr lang="en-US" altLang="ko-KR" dirty="0"/>
              <a:t>        td, </a:t>
            </a:r>
            <a:r>
              <a:rPr lang="en-US" altLang="ko-KR" dirty="0" err="1"/>
              <a:t>th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color: white;</a:t>
            </a:r>
          </a:p>
          <a:p>
            <a:r>
              <a:rPr lang="en-US" altLang="ko-KR" dirty="0"/>
              <a:t>            background-color: green;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이름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이메일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김철수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chul@google.com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김영희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young@google.com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2" y="3519488"/>
            <a:ext cx="3276223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1737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데이터의 분리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3733799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&lt;style&gt;</a:t>
            </a:r>
          </a:p>
          <a:p>
            <a:r>
              <a:rPr lang="en-US" altLang="ko-KR" dirty="0"/>
              <a:t>        table, td, </a:t>
            </a:r>
            <a:r>
              <a:rPr lang="en-US" altLang="ko-KR" dirty="0" err="1"/>
              <a:t>th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 green;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th</a:t>
            </a:r>
            <a:r>
              <a:rPr lang="en-US" altLang="ko-KR" dirty="0"/>
              <a:t> {</a:t>
            </a:r>
          </a:p>
          <a:p>
            <a:endParaRPr lang="en-US" altLang="ko-KR" dirty="0"/>
          </a:p>
          <a:p>
            <a:r>
              <a:rPr lang="en-US" altLang="ko-KR" dirty="0"/>
              <a:t>            background-color: green;</a:t>
            </a:r>
          </a:p>
          <a:p>
            <a:r>
              <a:rPr lang="en-US" altLang="ko-KR" dirty="0"/>
              <a:t>            color: white;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...</a:t>
            </a:r>
            <a:endParaRPr lang="en-US" altLang="ko-KR" dirty="0"/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4127500"/>
            <a:ext cx="3657600" cy="1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0507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314949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    table, td, </a:t>
            </a:r>
            <a:r>
              <a:rPr lang="en-US" altLang="ko-KR" dirty="0" err="1"/>
              <a:t>th</a:t>
            </a:r>
            <a:r>
              <a:rPr lang="en-US" altLang="ko-KR" dirty="0"/>
              <a:t> { border: </a:t>
            </a:r>
            <a:r>
              <a:rPr lang="en-US" altLang="ko-KR" dirty="0" err="1"/>
              <a:t>1px</a:t>
            </a:r>
            <a:r>
              <a:rPr lang="en-US" altLang="ko-KR" dirty="0"/>
              <a:t> solid blue;    }</a:t>
            </a:r>
          </a:p>
          <a:p>
            <a:r>
              <a:rPr lang="en-US" altLang="ko-KR" dirty="0"/>
              <a:t>    table {        width: 100%;    }</a:t>
            </a:r>
          </a:p>
          <a:p>
            <a:r>
              <a:rPr lang="en-US" altLang="ko-KR" dirty="0"/>
              <a:t>    td {           text-align: center;    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이름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이메일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김철수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chul@google.com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김영희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young@google.com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3581400"/>
            <a:ext cx="3755698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174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314949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caption { </a:t>
            </a:r>
            <a:r>
              <a:rPr lang="en-US" altLang="ko-KR" dirty="0" err="1"/>
              <a:t>caption-side:bottom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 border="1"&gt;</a:t>
            </a:r>
          </a:p>
          <a:p>
            <a:r>
              <a:rPr lang="en-US" altLang="ko-KR" dirty="0"/>
              <a:t>        &lt;caption&gt;VIP </a:t>
            </a:r>
            <a:r>
              <a:rPr lang="ko-KR" altLang="en-US" dirty="0"/>
              <a:t>고객 리스트</a:t>
            </a:r>
            <a:r>
              <a:rPr lang="en-US" altLang="ko-KR" dirty="0"/>
              <a:t>&lt;/caption&gt;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이름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이메일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김철수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chul@google.com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김영희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young@google.com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332162"/>
            <a:ext cx="3476625" cy="161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68646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682939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#list {</a:t>
            </a:r>
          </a:p>
          <a:p>
            <a:r>
              <a:rPr lang="en-US" altLang="ko-KR" dirty="0"/>
              <a:t>            font-family: "Trebuchet </a:t>
            </a:r>
            <a:r>
              <a:rPr lang="en-US" altLang="ko-KR" dirty="0" err="1"/>
              <a:t>MS",sans</a:t>
            </a:r>
            <a:r>
              <a:rPr lang="en-US" altLang="ko-KR" dirty="0"/>
              <a:t>-serif;</a:t>
            </a:r>
          </a:p>
          <a:p>
            <a:r>
              <a:rPr lang="en-US" altLang="ko-KR" dirty="0"/>
              <a:t>            width: 100%;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    #list td, #list </a:t>
            </a:r>
            <a:r>
              <a:rPr lang="en-US" altLang="ko-KR" dirty="0" err="1"/>
              <a:t>th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dotted gray;</a:t>
            </a:r>
          </a:p>
          <a:p>
            <a:r>
              <a:rPr lang="en-US" altLang="ko-KR" dirty="0"/>
              <a:t>                text-align: center;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#list </a:t>
            </a:r>
            <a:r>
              <a:rPr lang="en-US" altLang="ko-KR" dirty="0" err="1"/>
              <a:t>th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    color: white;</a:t>
            </a:r>
          </a:p>
          <a:p>
            <a:r>
              <a:rPr lang="en-US" altLang="ko-KR" dirty="0"/>
              <a:t>                background-color: blue;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#list </a:t>
            </a:r>
            <a:r>
              <a:rPr lang="en-US" altLang="ko-KR" dirty="0" err="1"/>
              <a:t>tr.alt</a:t>
            </a:r>
            <a:r>
              <a:rPr lang="en-US" altLang="ko-KR" dirty="0"/>
              <a:t> td {</a:t>
            </a:r>
          </a:p>
          <a:p>
            <a:r>
              <a:rPr lang="en-US" altLang="ko-KR" dirty="0"/>
              <a:t>                background-color: yellow;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</a:t>
            </a:r>
            <a:r>
              <a:rPr lang="en-US" altLang="ko-KR" dirty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950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772149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&lt;table id="list"&gt;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이름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이메일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김철수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chul@google.com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 class="alt"&gt;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김영희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young@google.com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/>
              <a:t>홍길동</a:t>
            </a:r>
            <a:r>
              <a:rPr lang="en-US" altLang="ko-KR" dirty="0"/>
              <a:t>&lt;/td&gt;</a:t>
            </a:r>
          </a:p>
          <a:p>
            <a:endParaRPr lang="en-US" altLang="ko-KR" dirty="0"/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hong@google.com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 class="alt"&gt;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김수진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en-US" altLang="ko-KR" dirty="0" err="1"/>
              <a:t>sujin@google.com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560763"/>
            <a:ext cx="3717656" cy="195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98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 err="1"/>
              <a:t>패딩은</a:t>
            </a:r>
            <a:r>
              <a:rPr lang="ko-KR" altLang="en-US" dirty="0"/>
              <a:t>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189163"/>
            <a:ext cx="4334120" cy="40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29608" y="5952351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(</a:t>
            </a:r>
            <a:r>
              <a:rPr lang="ko-KR" altLang="en-US" sz="1200" i="1" dirty="0">
                <a:solidFill>
                  <a:srgbClr val="FF0000"/>
                </a:solidFill>
              </a:rPr>
              <a:t>그림 출처</a:t>
            </a:r>
            <a:r>
              <a:rPr lang="en-US" altLang="ko-KR" sz="1200" i="1" dirty="0">
                <a:solidFill>
                  <a:srgbClr val="FF0000"/>
                </a:solidFill>
              </a:rPr>
              <a:t>: Jon Hicks)</a:t>
            </a:r>
          </a:p>
        </p:txBody>
      </p:sp>
    </p:spTree>
    <p:extLst>
      <p:ext uri="{BB962C8B-B14F-4D97-AF65-F5344CB8AC3E}">
        <p14:creationId xmlns:p14="http://schemas.microsoft.com/office/powerpoint/2010/main" val="38689390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5"/>
            <a:ext cx="8212138" cy="4800599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none"&gt;none.&lt;/p&gt;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dotted"&gt;dotted&lt;/p&gt;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dashed"&gt;dashed&lt;/p&gt;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solid"&gt;solid&lt;/p&gt;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double"&gt;double&lt;/p&gt;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groove"&gt;groove&lt;/p&gt;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ridge"&gt;ridge&lt;/p&gt;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inset"&gt;inset&lt;/p&gt;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outset"&gt;outset&lt;/p&gt;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4097" name="_x254944416" descr="EMB0000222830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578644"/>
            <a:ext cx="1663700" cy="60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697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46735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...</a:t>
            </a:r>
          </a:p>
          <a:p>
            <a:r>
              <a:rPr lang="en-US" altLang="ko-KR" dirty="0"/>
              <a:t>&lt;</a:t>
            </a:r>
            <a:r>
              <a:rPr lang="en-US" altLang="ko-KR" dirty="0"/>
              <a:t>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p.thick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border-style: solid</a:t>
            </a:r>
            <a:r>
              <a:rPr lang="en-US" altLang="ko-KR" dirty="0"/>
              <a:t>;            </a:t>
            </a:r>
            <a:r>
              <a:rPr lang="en-US" altLang="ko-KR" dirty="0"/>
              <a:t>border-width: thick;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p.medium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border-style: solid</a:t>
            </a:r>
            <a:r>
              <a:rPr lang="en-US" altLang="ko-KR" dirty="0"/>
              <a:t>;            </a:t>
            </a:r>
            <a:r>
              <a:rPr lang="en-US" altLang="ko-KR" dirty="0"/>
              <a:t>border-width: medium;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p.thin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border-style: solid</a:t>
            </a:r>
            <a:r>
              <a:rPr lang="en-US" altLang="ko-KR" dirty="0"/>
              <a:t>;            </a:t>
            </a:r>
            <a:r>
              <a:rPr lang="en-US" altLang="ko-KR" dirty="0"/>
              <a:t>border-width: </a:t>
            </a:r>
            <a:r>
              <a:rPr lang="en-US" altLang="ko-KR" dirty="0" err="1"/>
              <a:t>1px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&lt;p class="thick"&gt;</a:t>
            </a:r>
            <a:r>
              <a:rPr lang="ko-KR" altLang="en-US" dirty="0"/>
              <a:t>경계선이 </a:t>
            </a:r>
            <a:r>
              <a:rPr lang="en-US" altLang="ko-KR" dirty="0"/>
              <a:t>thick</a:t>
            </a:r>
            <a:r>
              <a:rPr lang="ko-KR" altLang="en-US" dirty="0"/>
              <a:t>으로 설정되었음</a:t>
            </a:r>
            <a:r>
              <a:rPr lang="en-US" altLang="ko-KR" dirty="0"/>
              <a:t>&lt;/p&gt;</a:t>
            </a:r>
          </a:p>
          <a:p>
            <a:r>
              <a:rPr lang="en-US" altLang="ko-KR" dirty="0"/>
              <a:t>    &lt;p class="medium"&gt;</a:t>
            </a:r>
            <a:r>
              <a:rPr lang="ko-KR" altLang="en-US" dirty="0"/>
              <a:t>경계선이 </a:t>
            </a:r>
            <a:r>
              <a:rPr lang="en-US" altLang="ko-KR" dirty="0"/>
              <a:t>medium</a:t>
            </a:r>
            <a:r>
              <a:rPr lang="ko-KR" altLang="en-US" dirty="0"/>
              <a:t>으로 설정되었음</a:t>
            </a:r>
            <a:r>
              <a:rPr lang="en-US" altLang="ko-KR" dirty="0"/>
              <a:t>&lt;/p&gt;</a:t>
            </a:r>
          </a:p>
          <a:p>
            <a:r>
              <a:rPr lang="en-US" altLang="ko-KR" dirty="0"/>
              <a:t>    &lt;p class="thin"&gt;</a:t>
            </a:r>
            <a:r>
              <a:rPr lang="ko-KR" altLang="en-US" dirty="0"/>
              <a:t>경계선이 </a:t>
            </a:r>
            <a:r>
              <a:rPr lang="en-US" altLang="ko-KR" dirty="0" err="1"/>
              <a:t>1px</a:t>
            </a:r>
            <a:r>
              <a:rPr lang="ko-KR" altLang="en-US" dirty="0"/>
              <a:t>으로 설정되었음</a:t>
            </a:r>
            <a:r>
              <a:rPr lang="en-US" altLang="ko-KR" dirty="0"/>
              <a:t>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</a:t>
            </a:r>
            <a:r>
              <a:rPr lang="en-US" altLang="ko-KR" dirty="0"/>
              <a:t>html&gt;</a:t>
            </a:r>
            <a:endParaRPr lang="ko-KR" altLang="en-US" dirty="0"/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2116139"/>
            <a:ext cx="2595125" cy="16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090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색상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1487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p.green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border-style: solid;</a:t>
            </a:r>
          </a:p>
          <a:p>
            <a:r>
              <a:rPr lang="en-US" altLang="ko-KR" dirty="0"/>
              <a:t>            border-color: green;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&lt;p class="green"&gt;</a:t>
            </a:r>
            <a:r>
              <a:rPr lang="ko-KR" altLang="en-US" dirty="0"/>
              <a:t>경계선의 색상</a:t>
            </a:r>
            <a:r>
              <a:rPr lang="en-US" altLang="ko-KR" dirty="0"/>
              <a:t>: green&lt;/p&gt;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4873625"/>
            <a:ext cx="4469682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283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동근 경계선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1487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div {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2px</a:t>
            </a:r>
            <a:r>
              <a:rPr lang="en-US" altLang="ko-KR" dirty="0"/>
              <a:t> solid red;</a:t>
            </a:r>
          </a:p>
          <a:p>
            <a:r>
              <a:rPr lang="en-US" altLang="ko-KR" dirty="0"/>
              <a:t>            border-radius: </a:t>
            </a:r>
            <a:r>
              <a:rPr lang="en-US" altLang="ko-KR" dirty="0" err="1"/>
              <a:t>25px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&lt;div&gt;border-radius </a:t>
            </a:r>
            <a:r>
              <a:rPr lang="ko-KR" altLang="en-US" dirty="0"/>
              <a:t>속성을 사용하면 둥근 경계선을 만들 수 있습니다</a:t>
            </a:r>
            <a:r>
              <a:rPr lang="en-US" altLang="ko-KR" dirty="0"/>
              <a:t>. 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5029199"/>
            <a:ext cx="4707924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277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그림자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1487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div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300px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background-color: green;</a:t>
            </a:r>
          </a:p>
          <a:p>
            <a:r>
              <a:rPr lang="en-US" altLang="ko-KR" dirty="0"/>
              <a:t>            box-shadow: </a:t>
            </a:r>
            <a:r>
              <a:rPr lang="en-US" altLang="ko-KR" dirty="0" err="1"/>
              <a:t>20px</a:t>
            </a:r>
            <a:r>
              <a:rPr lang="en-US" altLang="ko-KR" dirty="0"/>
              <a:t> </a:t>
            </a:r>
            <a:r>
              <a:rPr lang="en-US" altLang="ko-KR" dirty="0" err="1"/>
              <a:t>10px</a:t>
            </a:r>
            <a:r>
              <a:rPr lang="en-US" altLang="ko-KR" dirty="0"/>
              <a:t> </a:t>
            </a:r>
            <a:r>
              <a:rPr lang="en-US" altLang="ko-KR" dirty="0" err="1"/>
              <a:t>5px</a:t>
            </a:r>
            <a:r>
              <a:rPr lang="en-US" altLang="ko-KR" dirty="0"/>
              <a:t> #666666;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&lt;div&gt;&lt;/div&gt;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932362"/>
            <a:ext cx="4651186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8128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2652</Words>
  <Application>Microsoft Office PowerPoint</Application>
  <PresentationFormat>화면 슬라이드 쇼(4:3)</PresentationFormat>
  <Paragraphs>643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굴림체</vt:lpstr>
      <vt:lpstr>오이</vt:lpstr>
      <vt:lpstr>휴먼모음T</vt:lpstr>
      <vt:lpstr>Arial</vt:lpstr>
      <vt:lpstr>Century Schoolbook</vt:lpstr>
      <vt:lpstr>Comic Sans MS</vt:lpstr>
      <vt:lpstr>Symbol</vt:lpstr>
      <vt:lpstr>Trebuchet MS</vt:lpstr>
      <vt:lpstr>1_Crayons</vt:lpstr>
      <vt:lpstr>PowerPoint 프레젠테이션</vt:lpstr>
      <vt:lpstr>박스모델</vt:lpstr>
      <vt:lpstr>박스모델의 속성</vt:lpstr>
      <vt:lpstr>배경색과 배경 이미지</vt:lpstr>
      <vt:lpstr>경계선 스타일</vt:lpstr>
      <vt:lpstr>경계선의 폭</vt:lpstr>
      <vt:lpstr>경계선의 색상</vt:lpstr>
      <vt:lpstr>동근 경계선</vt:lpstr>
      <vt:lpstr>경계선 그림자</vt:lpstr>
      <vt:lpstr>경계선 이미지</vt:lpstr>
      <vt:lpstr>경계선 이미지</vt:lpstr>
      <vt:lpstr>요소 크기 설정</vt:lpstr>
      <vt:lpstr>마진과 패딩 설정하기</vt:lpstr>
      <vt:lpstr>마진과 패딩 예제</vt:lpstr>
      <vt:lpstr>박스의 크기 계산</vt:lpstr>
      <vt:lpstr>예제</vt:lpstr>
      <vt:lpstr>수평정렬(인라인 요소)</vt:lpstr>
      <vt:lpstr>수평정렬(블록 요소)</vt:lpstr>
      <vt:lpstr>배경 설정하기 </vt:lpstr>
      <vt:lpstr>배경 이미지 설정</vt:lpstr>
      <vt:lpstr>고정된 배경 이미지</vt:lpstr>
      <vt:lpstr>배경 이미지 크기</vt:lpstr>
      <vt:lpstr>링크 스타일</vt:lpstr>
      <vt:lpstr>링크 예제</vt:lpstr>
      <vt:lpstr>링크 예제</vt:lpstr>
      <vt:lpstr>리스트 스타일</vt:lpstr>
      <vt:lpstr>링크 예제</vt:lpstr>
      <vt:lpstr>수평 리스트 예제</vt:lpstr>
      <vt:lpstr>수평 리스트 예제</vt:lpstr>
      <vt:lpstr>테이블 스타일</vt:lpstr>
      <vt:lpstr>테이블의 경계</vt:lpstr>
      <vt:lpstr>경계 통합</vt:lpstr>
      <vt:lpstr>테이블 배경색</vt:lpstr>
      <vt:lpstr>헤더와 데이터의 분리</vt:lpstr>
      <vt:lpstr>테이블 텍스트 정렬</vt:lpstr>
      <vt:lpstr>테이블 캡션</vt:lpstr>
      <vt:lpstr>짝수행과 홀수행 다르게 하기 </vt:lpstr>
      <vt:lpstr>짝수행과 홀수행 다르게 하기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346</cp:revision>
  <dcterms:created xsi:type="dcterms:W3CDTF">2007-06-29T06:43:39Z</dcterms:created>
  <dcterms:modified xsi:type="dcterms:W3CDTF">2017-09-28T15:25:38Z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