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8"/>
  </p:notesMasterIdLst>
  <p:handoutMasterIdLst>
    <p:handoutMasterId r:id="rId29"/>
  </p:handoutMasterIdLst>
  <p:sldIdLst>
    <p:sldId id="326" r:id="rId2"/>
    <p:sldId id="481" r:id="rId3"/>
    <p:sldId id="482" r:id="rId4"/>
    <p:sldId id="483" r:id="rId5"/>
    <p:sldId id="484" r:id="rId6"/>
    <p:sldId id="480" r:id="rId7"/>
    <p:sldId id="485" r:id="rId8"/>
    <p:sldId id="486" r:id="rId9"/>
    <p:sldId id="487" r:id="rId10"/>
    <p:sldId id="488" r:id="rId11"/>
    <p:sldId id="489" r:id="rId12"/>
    <p:sldId id="490" r:id="rId13"/>
    <p:sldId id="491" r:id="rId14"/>
    <p:sldId id="492" r:id="rId15"/>
    <p:sldId id="493" r:id="rId16"/>
    <p:sldId id="494" r:id="rId17"/>
    <p:sldId id="495" r:id="rId18"/>
    <p:sldId id="496" r:id="rId19"/>
    <p:sldId id="497" r:id="rId20"/>
    <p:sldId id="498" r:id="rId21"/>
    <p:sldId id="501" r:id="rId22"/>
    <p:sldId id="502" r:id="rId23"/>
    <p:sldId id="503" r:id="rId24"/>
    <p:sldId id="504" r:id="rId25"/>
    <p:sldId id="505" r:id="rId26"/>
    <p:sldId id="325" r:id="rId27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05" autoAdjust="0"/>
    <p:restoredTop sz="93514" autoAdjust="0"/>
  </p:normalViewPr>
  <p:slideViewPr>
    <p:cSldViewPr snapToGrid="0">
      <p:cViewPr varScale="1">
        <p:scale>
          <a:sx n="86" d="100"/>
          <a:sy n="86" d="100"/>
        </p:scale>
        <p:origin x="118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8229600" cy="571500"/>
          </a:xfrm>
          <a:prstGeom prst="rect">
            <a:avLst/>
          </a:prstGeom>
          <a:ln/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휴먼모음T" panose="02030504000101010101" pitchFamily="18" charset="-127"/>
          <a:ea typeface="휴먼모음T" panose="02030504000101010101" pitchFamily="18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200329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latin typeface="Century Schoolbook" panose="02040604050505020304" pitchFamily="18" charset="0"/>
              </a:rPr>
              <a:t>CHAPTER 7</a:t>
            </a:r>
            <a:r>
              <a:rPr lang="en-US" altLang="ko-KR" sz="3600" dirty="0" smtClean="0">
                <a:latin typeface="Century Schoolbook" panose="02040604050505020304" pitchFamily="18" charset="0"/>
              </a:rPr>
              <a:t>. </a:t>
            </a:r>
          </a:p>
          <a:p>
            <a:pPr latinLnBrk="1"/>
            <a:r>
              <a:rPr lang="en-US" altLang="ko-KR" sz="3600" dirty="0"/>
              <a:t>HTML</a:t>
            </a:r>
            <a:r>
              <a:rPr lang="ko-KR" altLang="en-US" sz="3600" dirty="0"/>
              <a:t>와 </a:t>
            </a:r>
            <a:r>
              <a:rPr lang="en-US" altLang="ko-KR" sz="3600" dirty="0" err="1"/>
              <a:t>CSS</a:t>
            </a:r>
            <a:r>
              <a:rPr lang="ko-KR" altLang="en-US" sz="3600" dirty="0"/>
              <a:t>로 웹사이트 만들기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1" dirty="0"/>
              <a:t>오른쪽 수직 메뉴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4362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&lt;aside id="right"&gt;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&lt;div id="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shopcart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h4</a:t>
            </a:r>
            <a:r>
              <a:rPr lang="en-US" altLang="ko-KR" sz="1600" kern="0" dirty="0">
                <a:solidFill>
                  <a:srgbClr val="000000"/>
                </a:solidFill>
              </a:rPr>
              <a:t>&gt;Shopping Cart&lt;/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h4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ko-KR" altLang="en-US" sz="1600" kern="0" dirty="0">
                <a:solidFill>
                  <a:srgbClr val="000000"/>
                </a:solidFill>
              </a:rPr>
              <a:t>현재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쇼핑카트에</a:t>
            </a:r>
            <a:r>
              <a:rPr lang="ko-KR" altLang="en-US" sz="1600" kern="0" dirty="0">
                <a:solidFill>
                  <a:srgbClr val="000000"/>
                </a:solidFill>
              </a:rPr>
              <a:t> 물품이 없습니다</a:t>
            </a:r>
            <a:r>
              <a:rPr lang="en-US" altLang="ko-KR" sz="1600" kern="0" dirty="0">
                <a:solidFill>
                  <a:srgbClr val="000000"/>
                </a:solidFill>
              </a:rPr>
              <a:t>.&lt;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shopcart.html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쇼핑카트</a:t>
            </a:r>
            <a:r>
              <a:rPr lang="ko-KR" altLang="en-US" sz="1600" kern="0" dirty="0">
                <a:solidFill>
                  <a:srgbClr val="000000"/>
                </a:solidFill>
              </a:rPr>
              <a:t> 보기</a:t>
            </a:r>
            <a:r>
              <a:rPr lang="en-US" altLang="ko-KR" sz="1600" kern="0" dirty="0">
                <a:solidFill>
                  <a:srgbClr val="000000"/>
                </a:solidFill>
              </a:rPr>
              <a:t>&lt;/a&gt;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&lt;div id="login"&gt;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h4</a:t>
            </a:r>
            <a:r>
              <a:rPr lang="en-US" altLang="ko-KR" sz="1600" kern="0" dirty="0">
                <a:solidFill>
                  <a:srgbClr val="000000"/>
                </a:solidFill>
              </a:rPr>
              <a:t>&gt;Log In&lt;/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h4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&lt;form action="#"&gt;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</a:t>
            </a:r>
            <a:r>
              <a:rPr lang="ko-KR" altLang="en-US" sz="1600" kern="0" dirty="0">
                <a:solidFill>
                  <a:srgbClr val="000000"/>
                </a:solidFill>
              </a:rPr>
              <a:t>아이디               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</a:rPr>
              <a:t>                </a:t>
            </a:r>
            <a:r>
              <a:rPr lang="en-US" altLang="ko-KR" sz="1600" kern="0" dirty="0">
                <a:solidFill>
                  <a:srgbClr val="000000"/>
                </a:solidFill>
              </a:rPr>
              <a:t>&lt;input type="text" /&gt;&lt;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패스워드</a:t>
            </a:r>
            <a:r>
              <a:rPr lang="ko-KR" altLang="en-US" sz="1600" kern="0" dirty="0">
                <a:solidFill>
                  <a:srgbClr val="000000"/>
                </a:solidFill>
              </a:rPr>
              <a:t>               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</a:rPr>
              <a:t>                </a:t>
            </a:r>
            <a:r>
              <a:rPr lang="en-US" altLang="ko-KR" sz="1600" kern="0" dirty="0">
                <a:solidFill>
                  <a:srgbClr val="000000"/>
                </a:solidFill>
              </a:rPr>
              <a:t>&lt;input type="password" /&gt;&lt;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&lt;input type="submit" value="</a:t>
            </a:r>
            <a:r>
              <a:rPr lang="ko-KR" altLang="en-US" sz="1600" kern="0" dirty="0">
                <a:solidFill>
                  <a:srgbClr val="000000"/>
                </a:solidFill>
              </a:rPr>
              <a:t>로그인</a:t>
            </a:r>
            <a:r>
              <a:rPr lang="en-US" altLang="ko-KR" sz="1600" kern="0" dirty="0">
                <a:solidFill>
                  <a:srgbClr val="000000"/>
                </a:solidFill>
              </a:rPr>
              <a:t>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&lt;input type="reset" value="</a:t>
            </a:r>
            <a:r>
              <a:rPr lang="ko-KR" altLang="en-US" sz="1600" kern="0" dirty="0">
                <a:solidFill>
                  <a:srgbClr val="000000"/>
                </a:solidFill>
              </a:rPr>
              <a:t>초기화</a:t>
            </a:r>
            <a:r>
              <a:rPr lang="en-US" altLang="ko-KR" sz="1600" kern="0" dirty="0">
                <a:solidFill>
                  <a:srgbClr val="000000"/>
                </a:solidFill>
              </a:rPr>
              <a:t>" /&gt;&lt;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register.html</a:t>
            </a:r>
            <a:r>
              <a:rPr lang="en-US" altLang="ko-KR" sz="1600" kern="0" dirty="0">
                <a:solidFill>
                  <a:srgbClr val="000000"/>
                </a:solidFill>
              </a:rPr>
              <a:t>" target="_blank" id="register"&gt;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회원가입</a:t>
            </a:r>
            <a:r>
              <a:rPr lang="en-US" altLang="ko-KR" sz="1600" kern="0" dirty="0">
                <a:solidFill>
                  <a:srgbClr val="000000"/>
                </a:solidFill>
              </a:rPr>
              <a:t>&lt;/a&gt;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="#" id="forgot"&gt;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비밀번호분실</a:t>
            </a:r>
            <a:r>
              <a:rPr lang="en-US" altLang="ko-KR" sz="1600" kern="0" dirty="0">
                <a:solidFill>
                  <a:srgbClr val="000000"/>
                </a:solidFill>
              </a:rPr>
              <a:t>&lt;/a&gt;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&lt;/form&gt;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&lt;/aside&gt;</a:t>
            </a:r>
          </a:p>
        </p:txBody>
      </p:sp>
      <p:pic>
        <p:nvPicPr>
          <p:cNvPr id="9217" name="_x264926576" descr="EMB00000a945f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75" y="1573213"/>
            <a:ext cx="2278063" cy="216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52910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1" dirty="0" smtClean="0"/>
              <a:t>바닥글</a:t>
            </a:r>
            <a:endParaRPr lang="ko-KR" altLang="en-US" b="1" i="1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75298" y="1152524"/>
            <a:ext cx="8212138" cy="5730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&lt;footer&gt;Copyright (c) 2013 Web Shop&lt;/footer&gt;</a:t>
            </a:r>
          </a:p>
        </p:txBody>
      </p:sp>
      <p:pic>
        <p:nvPicPr>
          <p:cNvPr id="10241" name="_x264929056" descr="EMB00000a945f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7" y="2159000"/>
            <a:ext cx="3481999" cy="34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55299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</a:t>
            </a:r>
            <a:r>
              <a:rPr lang="ko-KR" altLang="en-US" dirty="0"/>
              <a:t>원 </a:t>
            </a:r>
            <a:r>
              <a:rPr lang="ko-KR" altLang="en-US" dirty="0" smtClean="0"/>
              <a:t>가입 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4686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body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height: 100%;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background-color: 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F3F1E9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label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display: inline-block;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120px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input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display: inline-block;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160px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16846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</a:t>
            </a:r>
            <a:r>
              <a:rPr lang="ko-KR" altLang="en-US" dirty="0"/>
              <a:t>원 </a:t>
            </a:r>
            <a:r>
              <a:rPr lang="ko-KR" altLang="en-US" dirty="0" smtClean="0"/>
              <a:t>가입 페이지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4362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</a:rPr>
              <a:t>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&lt;div id="page-wrap"&gt;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&lt;form method="post" action="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process.jsp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fieldset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&lt;legend&gt;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회원정보입력</a:t>
            </a:r>
            <a:r>
              <a:rPr lang="en-US" altLang="ko-KR" sz="1600" kern="0" dirty="0">
                <a:solidFill>
                  <a:srgbClr val="000000"/>
                </a:solidFill>
              </a:rPr>
              <a:t>&lt;/legend&gt;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&lt;label for="name"&gt;</a:t>
            </a:r>
            <a:r>
              <a:rPr lang="ko-KR" altLang="en-US" sz="1600" kern="0" dirty="0">
                <a:solidFill>
                  <a:srgbClr val="000000"/>
                </a:solidFill>
              </a:rPr>
              <a:t>아이디</a:t>
            </a:r>
            <a:r>
              <a:rPr lang="en-US" altLang="ko-KR" sz="1600" kern="0" dirty="0">
                <a:solidFill>
                  <a:srgbClr val="000000"/>
                </a:solidFill>
              </a:rPr>
              <a:t>&lt;/label&gt;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&lt;input type="text" name="name" id="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text1</a:t>
            </a:r>
            <a:r>
              <a:rPr lang="en-US" altLang="ko-KR" sz="1600" kern="0" dirty="0">
                <a:solidFill>
                  <a:srgbClr val="000000"/>
                </a:solidFill>
              </a:rPr>
              <a:t>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&lt;button&gt;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중복검사</a:t>
            </a:r>
            <a:r>
              <a:rPr lang="en-US" altLang="ko-KR" sz="1600" kern="0" dirty="0">
                <a:solidFill>
                  <a:srgbClr val="000000"/>
                </a:solidFill>
              </a:rPr>
              <a:t>&lt;/button&gt;&lt;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&lt;label for="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password1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패스워드</a:t>
            </a:r>
            <a:r>
              <a:rPr lang="en-US" altLang="ko-KR" sz="1600" kern="0" dirty="0">
                <a:solidFill>
                  <a:srgbClr val="000000"/>
                </a:solidFill>
              </a:rPr>
              <a:t>&lt;/label&gt;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&lt;input type="password" name="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password1</a:t>
            </a:r>
            <a:r>
              <a:rPr lang="en-US" altLang="ko-KR" sz="1600" kern="0" dirty="0">
                <a:solidFill>
                  <a:srgbClr val="000000"/>
                </a:solidFill>
              </a:rPr>
              <a:t>" /&gt;&lt;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&lt;label for="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password2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패스워드</a:t>
            </a:r>
            <a:r>
              <a:rPr lang="ko-KR" altLang="en-US" sz="1600" kern="0" dirty="0">
                <a:solidFill>
                  <a:srgbClr val="000000"/>
                </a:solidFill>
              </a:rPr>
              <a:t> 확인</a:t>
            </a:r>
            <a:r>
              <a:rPr lang="en-US" altLang="ko-KR" sz="1600" kern="0" dirty="0">
                <a:solidFill>
                  <a:srgbClr val="000000"/>
                </a:solidFill>
              </a:rPr>
              <a:t>&lt;/label&gt;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&lt;input type="password" name="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password2</a:t>
            </a:r>
            <a:r>
              <a:rPr lang="en-US" altLang="ko-KR" sz="1600" kern="0" dirty="0">
                <a:solidFill>
                  <a:srgbClr val="000000"/>
                </a:solidFill>
              </a:rPr>
              <a:t>" /&gt;&lt;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&lt;label for="name"&gt;</a:t>
            </a:r>
            <a:r>
              <a:rPr lang="ko-KR" altLang="en-US" sz="1600" kern="0" dirty="0">
                <a:solidFill>
                  <a:srgbClr val="000000"/>
                </a:solidFill>
              </a:rPr>
              <a:t>이름</a:t>
            </a:r>
            <a:r>
              <a:rPr lang="en-US" altLang="ko-KR" sz="1600" kern="0" dirty="0">
                <a:solidFill>
                  <a:srgbClr val="000000"/>
                </a:solidFill>
              </a:rPr>
              <a:t>&lt;/label&gt;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&lt;input type="text" name="name" /&gt;&lt;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&lt;label for="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tel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  <a:r>
              <a:rPr lang="ko-KR" altLang="en-US" sz="1600" kern="0" dirty="0">
                <a:solidFill>
                  <a:srgbClr val="000000"/>
                </a:solidFill>
              </a:rPr>
              <a:t>휴대폰 번호</a:t>
            </a:r>
            <a:r>
              <a:rPr lang="en-US" altLang="ko-KR" sz="1600" kern="0" dirty="0">
                <a:solidFill>
                  <a:srgbClr val="000000"/>
                </a:solidFill>
              </a:rPr>
              <a:t>&lt;/label&gt;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&lt;input type="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tel</a:t>
            </a:r>
            <a:r>
              <a:rPr lang="en-US" altLang="ko-KR" sz="1600" kern="0" dirty="0">
                <a:solidFill>
                  <a:srgbClr val="000000"/>
                </a:solidFill>
              </a:rPr>
              <a:t>" name="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tel</a:t>
            </a:r>
            <a:r>
              <a:rPr lang="en-US" altLang="ko-KR" sz="1600" kern="0" dirty="0">
                <a:solidFill>
                  <a:srgbClr val="000000"/>
                </a:solidFill>
              </a:rPr>
              <a:t>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&lt;label for="email"&gt;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이메일</a:t>
            </a:r>
            <a:r>
              <a:rPr lang="en-US" altLang="ko-KR" sz="1600" kern="0" dirty="0">
                <a:solidFill>
                  <a:srgbClr val="000000"/>
                </a:solidFill>
              </a:rPr>
              <a:t>&lt;/label&gt;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&lt;input type="email" name="email"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/&gt;</a:t>
            </a:r>
            <a:endParaRPr lang="en-US" altLang="ko-KR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14767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</a:t>
            </a:r>
            <a:r>
              <a:rPr lang="ko-KR" altLang="en-US" dirty="0"/>
              <a:t>원 </a:t>
            </a:r>
            <a:r>
              <a:rPr lang="ko-KR" altLang="en-US" dirty="0" smtClean="0"/>
              <a:t>가입 페이지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5"/>
            <a:ext cx="8212138" cy="3648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</a:rPr>
              <a:t>label for="dob"&gt;</a:t>
            </a:r>
            <a:r>
              <a:rPr lang="ko-KR" altLang="en-US" sz="1600" kern="0" dirty="0">
                <a:solidFill>
                  <a:srgbClr val="000000"/>
                </a:solidFill>
              </a:rPr>
              <a:t>생일</a:t>
            </a:r>
            <a:r>
              <a:rPr lang="en-US" altLang="ko-KR" sz="1600" kern="0" dirty="0">
                <a:solidFill>
                  <a:srgbClr val="000000"/>
                </a:solidFill>
              </a:rPr>
              <a:t>&lt;/label&gt;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&lt;input type="date" name="dob"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&lt;label for="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url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  <a:r>
              <a:rPr lang="ko-KR" altLang="en-US" sz="1600" kern="0" dirty="0">
                <a:solidFill>
                  <a:srgbClr val="000000"/>
                </a:solidFill>
              </a:rPr>
              <a:t>홈페이지</a:t>
            </a:r>
            <a:r>
              <a:rPr lang="en-US" altLang="ko-KR" sz="1600" kern="0" dirty="0">
                <a:solidFill>
                  <a:srgbClr val="000000"/>
                </a:solidFill>
              </a:rPr>
              <a:t>&lt;/label&gt;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&lt;input type="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url</a:t>
            </a:r>
            <a:r>
              <a:rPr lang="en-US" altLang="ko-KR" sz="1600" kern="0" dirty="0">
                <a:solidFill>
                  <a:srgbClr val="000000"/>
                </a:solidFill>
              </a:rPr>
              <a:t>" name="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url</a:t>
            </a:r>
            <a:r>
              <a:rPr lang="en-US" altLang="ko-KR" sz="1600" kern="0" dirty="0">
                <a:solidFill>
                  <a:srgbClr val="000000"/>
                </a:solidFill>
              </a:rPr>
              <a:t>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&lt;input type="radio" name="gender" value="Male"&gt;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</a:t>
            </a:r>
            <a:r>
              <a:rPr lang="ko-KR" altLang="en-US" sz="1600" kern="0" dirty="0">
                <a:solidFill>
                  <a:srgbClr val="000000"/>
                </a:solidFill>
              </a:rPr>
              <a:t>남성</a:t>
            </a:r>
            <a:r>
              <a:rPr lang="en-US" altLang="ko-KR" sz="1600" kern="0" dirty="0">
                <a:solidFill>
                  <a:srgbClr val="000000"/>
                </a:solidFill>
              </a:rPr>
              <a:t>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&lt;input type="radio" name="gender" value="Female"&gt;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</a:t>
            </a:r>
            <a:r>
              <a:rPr lang="ko-KR" altLang="en-US" sz="1600" kern="0" dirty="0">
                <a:solidFill>
                  <a:srgbClr val="000000"/>
                </a:solidFill>
              </a:rPr>
              <a:t>여성</a:t>
            </a:r>
            <a:r>
              <a:rPr lang="en-US" altLang="ko-KR" sz="1600" kern="0" dirty="0">
                <a:solidFill>
                  <a:srgbClr val="000000"/>
                </a:solidFill>
              </a:rPr>
              <a:t>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fieldset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&lt;input type="submit" name="submit" value="</a:t>
            </a:r>
            <a:r>
              <a:rPr lang="ko-KR" altLang="en-US" sz="1600" kern="0" dirty="0">
                <a:solidFill>
                  <a:srgbClr val="000000"/>
                </a:solidFill>
              </a:rPr>
              <a:t>제출</a:t>
            </a:r>
            <a:r>
              <a:rPr lang="en-US" altLang="ko-KR" sz="1600" kern="0" dirty="0">
                <a:solidFill>
                  <a:srgbClr val="000000"/>
                </a:solidFill>
              </a:rPr>
              <a:t>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&lt;input type="reset" name="reset" value="</a:t>
            </a:r>
            <a:r>
              <a:rPr lang="ko-KR" altLang="en-US" sz="1600" kern="0" dirty="0">
                <a:solidFill>
                  <a:srgbClr val="000000"/>
                </a:solidFill>
              </a:rPr>
              <a:t>초기화</a:t>
            </a:r>
            <a:r>
              <a:rPr lang="en-US" altLang="ko-KR" sz="1600" kern="0" dirty="0">
                <a:solidFill>
                  <a:srgbClr val="000000"/>
                </a:solidFill>
              </a:rPr>
              <a:t>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&lt;/form&gt;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11265" name="_x264926336" descr="EMB00000a945f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1" y="3748088"/>
            <a:ext cx="3576637" cy="299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29203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정보 페이지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4352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&lt;!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DOCTYPE</a:t>
            </a:r>
            <a:r>
              <a:rPr lang="en-US" altLang="ko-KR" sz="1600" kern="0" dirty="0">
                <a:solidFill>
                  <a:srgbClr val="000000"/>
                </a:solidFill>
              </a:rPr>
              <a:t> 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product1</a:t>
            </a:r>
            <a:r>
              <a:rPr lang="en-US" altLang="ko-KR" sz="1600" kern="0" dirty="0">
                <a:solidFill>
                  <a:srgbClr val="000000"/>
                </a:solidFill>
              </a:rPr>
              <a:t>, 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product2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200px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float: left;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border: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1px</a:t>
            </a:r>
            <a:r>
              <a:rPr lang="en-US" altLang="ko-KR" sz="1600" kern="0" dirty="0">
                <a:solidFill>
                  <a:srgbClr val="000000"/>
                </a:solidFill>
              </a:rPr>
              <a:t> dotted red;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&lt;div id="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product1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computer.png</a:t>
            </a:r>
            <a:r>
              <a:rPr lang="en-US" altLang="ko-KR" sz="1600" kern="0" dirty="0">
                <a:solidFill>
                  <a:srgbClr val="000000"/>
                </a:solidFill>
              </a:rPr>
              <a:t>" width="100" height="100"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ko-KR" altLang="en-US" sz="1600" kern="0" dirty="0">
                <a:solidFill>
                  <a:srgbClr val="000000"/>
                </a:solidFill>
              </a:rPr>
              <a:t>심플하고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슬림한</a:t>
            </a:r>
            <a:r>
              <a:rPr lang="ko-KR" altLang="en-US" sz="1600" kern="0" dirty="0">
                <a:solidFill>
                  <a:srgbClr val="000000"/>
                </a:solidFill>
              </a:rPr>
              <a:t> 본체에 코어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i5</a:t>
            </a:r>
            <a:r>
              <a:rPr lang="en-US" altLang="ko-KR" sz="1600" kern="0" dirty="0">
                <a:solidFill>
                  <a:srgbClr val="000000"/>
                </a:solidFill>
              </a:rPr>
              <a:t> 3470</a:t>
            </a:r>
            <a:r>
              <a:rPr lang="ko-KR" altLang="en-US" sz="1600" kern="0" dirty="0" err="1">
                <a:solidFill>
                  <a:srgbClr val="000000"/>
                </a:solidFill>
              </a:rPr>
              <a:t>과지포스</a:t>
            </a:r>
            <a:r>
              <a:rPr lang="ko-KR" altLang="en-US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GT630</a:t>
            </a:r>
            <a:r>
              <a:rPr lang="ko-KR" altLang="en-US" sz="1600" kern="0" dirty="0">
                <a:solidFill>
                  <a:srgbClr val="000000"/>
                </a:solidFill>
              </a:rPr>
              <a:t>을 장착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>
                <a:solidFill>
                  <a:srgbClr val="000000"/>
                </a:solidFill>
              </a:rPr>
              <a:t>CPU: </a:t>
            </a:r>
            <a:r>
              <a:rPr lang="ko-KR" altLang="en-US" sz="1600" kern="0" dirty="0">
                <a:solidFill>
                  <a:srgbClr val="000000"/>
                </a:solidFill>
              </a:rPr>
              <a:t>인텔 코어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i5</a:t>
            </a:r>
            <a:r>
              <a:rPr lang="en-US" altLang="ko-KR" sz="1600" kern="0" dirty="0">
                <a:solidFill>
                  <a:srgbClr val="000000"/>
                </a:solidFill>
              </a:rPr>
              <a:t> 3470 (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아이비브릿지</a:t>
            </a:r>
            <a:r>
              <a:rPr lang="ko-KR" altLang="en-US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</a:rPr>
              <a:t>3</a:t>
            </a:r>
            <a:r>
              <a:rPr lang="ko-KR" altLang="en-US" sz="1600" kern="0" dirty="0">
                <a:solidFill>
                  <a:srgbClr val="000000"/>
                </a:solidFill>
              </a:rPr>
              <a:t>세대</a:t>
            </a:r>
            <a:r>
              <a:rPr lang="en-US" altLang="ko-KR" sz="1600" kern="0" dirty="0">
                <a:solidFill>
                  <a:srgbClr val="000000"/>
                </a:solidFill>
              </a:rPr>
              <a:t>) </a:t>
            </a:r>
            <a:r>
              <a:rPr lang="ko-KR" altLang="en-US" sz="1600" kern="0" dirty="0">
                <a:solidFill>
                  <a:srgbClr val="000000"/>
                </a:solidFill>
              </a:rPr>
              <a:t>사용</a:t>
            </a:r>
            <a:r>
              <a:rPr lang="en-US" altLang="ko-KR" sz="1600" kern="0" dirty="0">
                <a:solidFill>
                  <a:srgbClr val="000000"/>
                </a:solidFill>
              </a:rPr>
              <a:t>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ko-KR" altLang="en-US" sz="1600" kern="0" dirty="0">
                <a:solidFill>
                  <a:srgbClr val="000000"/>
                </a:solidFill>
              </a:rPr>
              <a:t>가격</a:t>
            </a:r>
            <a:r>
              <a:rPr lang="en-US" altLang="ko-KR" sz="1600" kern="0" dirty="0">
                <a:solidFill>
                  <a:srgbClr val="000000"/>
                </a:solidFill>
              </a:rPr>
              <a:t>: 1,200,000</a:t>
            </a:r>
            <a:r>
              <a:rPr lang="ko-KR" altLang="en-US" sz="1600" kern="0" dirty="0">
                <a:solidFill>
                  <a:srgbClr val="000000"/>
                </a:solidFill>
              </a:rPr>
              <a:t>원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>
                <a:solidFill>
                  <a:srgbClr val="000000"/>
                </a:solidFill>
              </a:rPr>
              <a:t>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type="button" value="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쇼핑카트에</a:t>
            </a:r>
            <a:r>
              <a:rPr lang="ko-KR" altLang="en-US" sz="1600" kern="0" dirty="0">
                <a:solidFill>
                  <a:srgbClr val="000000"/>
                </a:solidFill>
              </a:rPr>
              <a:t> 추가하기</a:t>
            </a:r>
            <a:r>
              <a:rPr lang="en-US" altLang="ko-KR" sz="1600" kern="0" dirty="0">
                <a:solidFill>
                  <a:srgbClr val="000000"/>
                </a:solidFill>
              </a:rPr>
              <a:t>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&lt;/div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&gt;</a:t>
            </a:r>
            <a:endParaRPr lang="en-US" altLang="ko-KR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20402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상품 정보 페이지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5"/>
            <a:ext cx="8212138" cy="2647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</a:rPr>
              <a:t>div id="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product2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="images/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notebook.png</a:t>
            </a:r>
            <a:r>
              <a:rPr lang="en-US" altLang="ko-KR" sz="1600" kern="0" dirty="0">
                <a:solidFill>
                  <a:srgbClr val="000000"/>
                </a:solidFill>
              </a:rPr>
              <a:t>" width="100" height="100"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Full-HD</a:t>
            </a:r>
            <a:r>
              <a:rPr lang="ko-KR" altLang="en-US" sz="1600" kern="0" dirty="0">
                <a:solidFill>
                  <a:srgbClr val="000000"/>
                </a:solidFill>
              </a:rPr>
              <a:t>로 선명한 화면</a:t>
            </a:r>
            <a:r>
              <a:rPr lang="en-US" altLang="ko-KR" sz="1600" kern="0" dirty="0">
                <a:solidFill>
                  <a:srgbClr val="000000"/>
                </a:solidFill>
              </a:rPr>
              <a:t>, ISP</a:t>
            </a:r>
            <a:r>
              <a:rPr lang="ko-KR" altLang="en-US" sz="1600" kern="0" dirty="0">
                <a:solidFill>
                  <a:srgbClr val="000000"/>
                </a:solidFill>
              </a:rPr>
              <a:t>패널로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</a:rPr>
              <a:t> 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시야각도</a:t>
            </a:r>
            <a:r>
              <a:rPr lang="ko-KR" altLang="en-US" sz="1600" kern="0" dirty="0">
                <a:solidFill>
                  <a:srgbClr val="000000"/>
                </a:solidFill>
              </a:rPr>
              <a:t> 좋다</a:t>
            </a:r>
            <a:r>
              <a:rPr lang="en-US" altLang="ko-KR" sz="1600" kern="0" dirty="0">
                <a:solidFill>
                  <a:srgbClr val="000000"/>
                </a:solidFill>
              </a:rPr>
              <a:t>!  CPU: </a:t>
            </a:r>
            <a:r>
              <a:rPr lang="ko-KR" altLang="en-US" sz="1600" kern="0" dirty="0">
                <a:solidFill>
                  <a:srgbClr val="000000"/>
                </a:solidFill>
              </a:rPr>
              <a:t>인텔 코어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i7</a:t>
            </a:r>
            <a:r>
              <a:rPr lang="en-US" altLang="ko-KR" sz="1600" kern="0" dirty="0">
                <a:solidFill>
                  <a:srgbClr val="000000"/>
                </a:solidFill>
              </a:rPr>
              <a:t> 3630 QM, CPU: </a:t>
            </a:r>
            <a:r>
              <a:rPr lang="ko-KR" altLang="en-US" sz="1600" kern="0" dirty="0">
                <a:solidFill>
                  <a:srgbClr val="000000"/>
                </a:solidFill>
              </a:rPr>
              <a:t>인텔 코어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i7</a:t>
            </a:r>
            <a:r>
              <a:rPr lang="en-US" altLang="ko-KR" sz="1600" kern="0" dirty="0">
                <a:solidFill>
                  <a:srgbClr val="000000"/>
                </a:solidFill>
              </a:rPr>
              <a:t> 3630 QM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</a:t>
            </a:r>
            <a:r>
              <a:rPr lang="en-US" altLang="ko-KR" sz="1600" kern="0" dirty="0">
                <a:solidFill>
                  <a:srgbClr val="000000"/>
                </a:solidFill>
              </a:rPr>
              <a:t>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ko-KR" altLang="en-US" sz="1600" kern="0" dirty="0">
                <a:solidFill>
                  <a:srgbClr val="000000"/>
                </a:solidFill>
              </a:rPr>
              <a:t>가격</a:t>
            </a:r>
            <a:r>
              <a:rPr lang="en-US" altLang="ko-KR" sz="1600" kern="0" dirty="0">
                <a:solidFill>
                  <a:srgbClr val="000000"/>
                </a:solidFill>
              </a:rPr>
              <a:t>: 1,200,000</a:t>
            </a:r>
            <a:r>
              <a:rPr lang="ko-KR" altLang="en-US" sz="1600" kern="0" dirty="0">
                <a:solidFill>
                  <a:srgbClr val="000000"/>
                </a:solidFill>
              </a:rPr>
              <a:t>원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600" kern="0" dirty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>
                <a:solidFill>
                  <a:srgbClr val="000000"/>
                </a:solidFill>
              </a:rPr>
              <a:t>&lt;/p&gt;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type="button" value="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쇼핑카트에</a:t>
            </a:r>
            <a:r>
              <a:rPr lang="ko-KR" altLang="en-US" sz="1600" kern="0" dirty="0">
                <a:solidFill>
                  <a:srgbClr val="000000"/>
                </a:solidFill>
              </a:rPr>
              <a:t> 추가하기</a:t>
            </a:r>
            <a:r>
              <a:rPr lang="en-US" altLang="ko-KR" sz="1600" kern="0" dirty="0">
                <a:solidFill>
                  <a:srgbClr val="000000"/>
                </a:solidFill>
              </a:rPr>
              <a:t>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&lt;/div&gt;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  <p:pic>
        <p:nvPicPr>
          <p:cNvPr id="14337" name="_x264925696" descr="EMB00000a945f1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6" y="3065463"/>
            <a:ext cx="2392362" cy="366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24127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쇼핑카트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5"/>
            <a:ext cx="8212138" cy="4324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&lt;html&gt;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&lt;head&gt;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&lt;title&gt;</a:t>
            </a:r>
            <a:r>
              <a:rPr lang="ko-KR" altLang="en-US" sz="1600" kern="0" dirty="0">
                <a:solidFill>
                  <a:srgbClr val="000000"/>
                </a:solidFill>
              </a:rPr>
              <a:t>쇼핑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카트</a:t>
            </a:r>
            <a:r>
              <a:rPr lang="en-US" altLang="ko-KR" sz="1600" kern="0" dirty="0">
                <a:solidFill>
                  <a:srgbClr val="000000"/>
                </a:solidFill>
              </a:rPr>
              <a:t>&lt;/title&gt;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body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height: 100%;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background-color: 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F3F1E9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table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width: 100%;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border-collapse: collapse;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text-align: center;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table caption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color: red;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text-decoration: underline;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&lt;/style&gt;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&lt;/head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&gt;</a:t>
            </a:r>
            <a:endParaRPr lang="en-US" altLang="ko-KR" sz="1600" kern="0" dirty="0">
              <a:solidFill>
                <a:srgbClr val="000000"/>
              </a:solidFill>
            </a:endParaRPr>
          </a:p>
        </p:txBody>
      </p:sp>
      <p:pic>
        <p:nvPicPr>
          <p:cNvPr id="18433" name="_x264929376" descr="EMB00000a945f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716" y="3875087"/>
            <a:ext cx="3855172" cy="252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05782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쇼핑카트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5"/>
            <a:ext cx="8212138" cy="5353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1600" kern="0" dirty="0">
                <a:solidFill>
                  <a:srgbClr val="000000"/>
                </a:solidFill>
              </a:rPr>
              <a:t>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&lt;form action="#"&gt;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&lt;table border="1"&gt;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&lt;caption&gt;Shopping Cart&lt;/caption&gt;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</a:rPr>
              <a:t>품목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</a:rPr>
              <a:t>가격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</a:rPr>
              <a:t>수량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</a:rPr>
              <a:t>합계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th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</a:t>
            </a:r>
            <a:r>
              <a:rPr lang="ko-KR" altLang="en-US" sz="1600" kern="0" dirty="0">
                <a:solidFill>
                  <a:srgbClr val="000000"/>
                </a:solidFill>
              </a:rPr>
              <a:t>컴퓨터 세트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&lt;td&gt;2,000,000</a:t>
            </a:r>
            <a:r>
              <a:rPr lang="ko-KR" altLang="en-US" sz="1600" kern="0" dirty="0">
                <a:solidFill>
                  <a:srgbClr val="000000"/>
                </a:solidFill>
              </a:rPr>
              <a:t>원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    &lt;input type="number" min="0" step="1" value="0"&gt;&lt;/td&gt;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    &lt;input type="text" size="6" value="0" /&gt;&lt;/td&gt;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</a:t>
            </a:r>
            <a:r>
              <a:rPr lang="ko-KR" altLang="en-US" sz="1600" kern="0" dirty="0">
                <a:solidFill>
                  <a:srgbClr val="000000"/>
                </a:solidFill>
              </a:rPr>
              <a:t>티셔츠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&lt;td&gt;50,000</a:t>
            </a:r>
            <a:r>
              <a:rPr lang="ko-KR" altLang="en-US" sz="1600" kern="0" dirty="0">
                <a:solidFill>
                  <a:srgbClr val="000000"/>
                </a:solidFill>
              </a:rPr>
              <a:t>원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    &lt;input type="number" min="0" step="1" value="0"&gt;&lt;/td&gt;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    &lt;input type="text" size="6" value="0" /&gt;&lt;/td&gt;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&gt;</a:t>
            </a:r>
            <a:endParaRPr lang="en-US" altLang="ko-KR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91316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쇼핑카트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5"/>
            <a:ext cx="8212138" cy="4914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음악파일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&lt;td&gt;1,000</a:t>
            </a:r>
            <a:r>
              <a:rPr lang="ko-KR" altLang="en-US" sz="1600" kern="0" dirty="0">
                <a:solidFill>
                  <a:srgbClr val="000000"/>
                </a:solidFill>
              </a:rPr>
              <a:t>원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    &lt;input type="number" min="0" step="1" value="0"&gt;&lt;/td&gt;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    &lt;input type="text" size="6" value="0" /&gt;&lt;/td&gt;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영화파일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&lt;td&gt;5,000</a:t>
            </a:r>
            <a:r>
              <a:rPr lang="ko-KR" altLang="en-US" sz="1600" kern="0" dirty="0">
                <a:solidFill>
                  <a:srgbClr val="000000"/>
                </a:solidFill>
              </a:rPr>
              <a:t>원</a:t>
            </a:r>
            <a:r>
              <a:rPr lang="en-US" altLang="ko-KR" sz="1600" kern="0" dirty="0">
                <a:solidFill>
                  <a:srgbClr val="000000"/>
                </a:solidFill>
              </a:rPr>
              <a:t>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    &lt;input type="number" min="0" step="1" value="0"&gt;&lt;/td&gt;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&lt;td&gt;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    &lt;input type="text" size="6" value="0" /&gt;&lt;/td&gt;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tr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&lt;/table&gt;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type="button" value="</a:t>
            </a:r>
            <a:r>
              <a:rPr lang="ko-KR" altLang="en-US" sz="1600" kern="0" dirty="0">
                <a:solidFill>
                  <a:srgbClr val="000000"/>
                </a:solidFill>
              </a:rPr>
              <a:t>계산</a:t>
            </a:r>
            <a:r>
              <a:rPr lang="en-US" altLang="ko-KR" sz="1600" kern="0" dirty="0">
                <a:solidFill>
                  <a:srgbClr val="000000"/>
                </a:solidFill>
              </a:rPr>
              <a:t>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type="submit" value="</a:t>
            </a:r>
            <a:r>
              <a:rPr lang="ko-KR" altLang="en-US" sz="1600" kern="0" dirty="0">
                <a:solidFill>
                  <a:srgbClr val="000000"/>
                </a:solidFill>
              </a:rPr>
              <a:t>구매</a:t>
            </a:r>
            <a:r>
              <a:rPr lang="en-US" altLang="ko-KR" sz="1600" kern="0" dirty="0">
                <a:solidFill>
                  <a:srgbClr val="000000"/>
                </a:solidFill>
              </a:rPr>
              <a:t>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&lt;input type="reset" value="</a:t>
            </a:r>
            <a:r>
              <a:rPr lang="ko-KR" altLang="en-US" sz="1600" kern="0" dirty="0">
                <a:solidFill>
                  <a:srgbClr val="000000"/>
                </a:solidFill>
              </a:rPr>
              <a:t>초기화</a:t>
            </a:r>
            <a:r>
              <a:rPr lang="en-US" altLang="ko-KR" sz="1600" kern="0" dirty="0">
                <a:solidFill>
                  <a:srgbClr val="000000"/>
                </a:solidFill>
              </a:rPr>
              <a:t>" /&gt;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&lt;/form&gt;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main.html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"&gt;Back to Home&lt;/a&gt;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&lt;/body&gt;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921863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웹사이트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작성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025" name="_x264926976" descr="EMB00000a945ef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400174"/>
            <a:ext cx="7791450" cy="450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94166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83" y="1371600"/>
            <a:ext cx="8362117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290049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5400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*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/*border: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1px</a:t>
            </a:r>
            <a:r>
              <a:rPr lang="en-US" altLang="ko-KR" sz="1600" kern="0" dirty="0">
                <a:solidFill>
                  <a:srgbClr val="000000"/>
                </a:solidFill>
              </a:rPr>
              <a:t> solid red;*/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padding: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margin: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body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background-color: 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F3F1E9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header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60px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margin: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margin: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list-style: none;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text-align: center;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border-top: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1px</a:t>
            </a:r>
            <a:r>
              <a:rPr lang="en-US" altLang="ko-KR" sz="1600" kern="0" dirty="0">
                <a:solidFill>
                  <a:srgbClr val="000000"/>
                </a:solidFill>
              </a:rPr>
              <a:t> solid red;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border-bottom: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1px</a:t>
            </a:r>
            <a:r>
              <a:rPr lang="en-US" altLang="ko-KR" sz="1600" kern="0" dirty="0">
                <a:solidFill>
                  <a:srgbClr val="000000"/>
                </a:solidFill>
              </a:rPr>
              <a:t> solid red;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padding: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10px</a:t>
            </a:r>
            <a:r>
              <a:rPr lang="en-US" altLang="ko-KR" sz="1600" kern="0" dirty="0">
                <a:solidFill>
                  <a:srgbClr val="000000"/>
                </a:solidFill>
              </a:rPr>
              <a:t> 0;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43857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5"/>
            <a:ext cx="8212138" cy="4914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 li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display: inline;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text-transform: uppercase;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padding: 0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letter-spacing: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 li a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text-decoration: none;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color: black;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 li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a:hover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    text-decoration: underline;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err="1">
                <a:solidFill>
                  <a:srgbClr val="000000"/>
                </a:solidFill>
              </a:rPr>
              <a:t>aside#left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175px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margin-top: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20px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float: left;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65443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5"/>
            <a:ext cx="8212138" cy="4914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#</a:t>
            </a:r>
            <a:r>
              <a:rPr lang="en-US" altLang="ko-KR" sz="1600" kern="0" dirty="0">
                <a:solidFill>
                  <a:srgbClr val="000000"/>
                </a:solidFill>
              </a:rPr>
              <a:t>left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h4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font-family: Arial, Helvetica, sans-serif;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font-size: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20px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#left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font-family: Arial, Helvetica, sans-serif;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font-size: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15px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color: 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FFF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list-style: none;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text-indent: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15px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#left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 li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background: 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3f3f3f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line-height: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28px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border-bottom: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1px</a:t>
            </a:r>
            <a:r>
              <a:rPr lang="en-US" altLang="ko-KR" sz="1600" kern="0" dirty="0">
                <a:solidFill>
                  <a:srgbClr val="000000"/>
                </a:solidFill>
              </a:rPr>
              <a:t> solid #333;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#left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 li a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text-decoration: none;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color: 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FFF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display: block;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28281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5"/>
            <a:ext cx="8212138" cy="4914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</a:rPr>
              <a:t>            </a:t>
            </a:r>
            <a:r>
              <a:rPr lang="en-US" altLang="ko-KR" sz="1600" kern="0" dirty="0">
                <a:solidFill>
                  <a:srgbClr val="000000"/>
                </a:solidFill>
              </a:rPr>
              <a:t>#left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 li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a:hover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    background: 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d40203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#left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li#active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background: 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d40203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#main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font-family: Arial, Helvetica, sans-serif;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font-size: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12px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color: #464646;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overflow: hidden;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float: left;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430px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#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shopcart</a:t>
            </a:r>
            <a:r>
              <a:rPr lang="en-US" altLang="ko-KR" sz="1600" kern="0" dirty="0">
                <a:solidFill>
                  <a:srgbClr val="000000"/>
                </a:solidFill>
              </a:rPr>
              <a:t>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margin-bottom: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20px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#login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margin-top: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40px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17414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5"/>
            <a:ext cx="8212138" cy="4914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 err="1" smtClean="0">
                <a:solidFill>
                  <a:srgbClr val="000000"/>
                </a:solidFill>
              </a:rPr>
              <a:t>aside#right</a:t>
            </a:r>
            <a:r>
              <a:rPr lang="en-US" altLang="ko-KR" sz="1600" kern="0" dirty="0" smtClean="0">
                <a:solidFill>
                  <a:srgbClr val="000000"/>
                </a:solidFill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</a:rPr>
              <a:t>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padding: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margin-left: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10px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width: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200px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float: left;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</a:endParaRP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footer {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width: 100%;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height: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50px</a:t>
            </a:r>
            <a:r>
              <a:rPr lang="en-US" altLang="ko-KR" sz="1600" kern="0" dirty="0">
                <a:solidFill>
                  <a:srgbClr val="000000"/>
                </a:solidFill>
              </a:rPr>
              <a:t>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clear: both;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background-image: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url</a:t>
            </a:r>
            <a:r>
              <a:rPr lang="en-US" altLang="ko-KR" sz="1600" kern="0" dirty="0">
                <a:solidFill>
                  <a:srgbClr val="000000"/>
                </a:solidFill>
              </a:rPr>
              <a:t>(images/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footer_bg.gif</a:t>
            </a:r>
            <a:r>
              <a:rPr lang="en-US" altLang="ko-KR" sz="1600" kern="0" dirty="0">
                <a:solidFill>
                  <a:srgbClr val="000000"/>
                </a:solidFill>
              </a:rPr>
              <a:t>);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background-position: top left;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background-repeat: repeat-x;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926099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웹사이트 구축 과정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2286000"/>
            <a:ext cx="81057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851088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내비게이션</a:t>
            </a:r>
            <a:r>
              <a:rPr lang="ko-KR" altLang="en-US" dirty="0" smtClean="0"/>
              <a:t> 구조도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1281113"/>
            <a:ext cx="684847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2738438"/>
            <a:ext cx="82391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54934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홈페이지 레이아웃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1428750"/>
            <a:ext cx="5648325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70211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헤더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1295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&lt;header&gt;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img</a:t>
            </a:r>
            <a:r>
              <a:rPr lang="en-US" altLang="ko-KR" sz="1600" kern="0" dirty="0">
                <a:solidFill>
                  <a:srgbClr val="000000"/>
                </a:solidFill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="images/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shop.png</a:t>
            </a:r>
            <a:r>
              <a:rPr lang="en-US" altLang="ko-KR" sz="1600" kern="0" dirty="0">
                <a:solidFill>
                  <a:srgbClr val="000000"/>
                </a:solidFill>
              </a:rPr>
              <a:t>" width="50" height="50" /&gt;&lt;a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"&gt;Web Shop&lt;/a&gt;&lt;/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h1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&lt;/header&gt;</a:t>
            </a:r>
          </a:p>
        </p:txBody>
      </p:sp>
      <p:pic>
        <p:nvPicPr>
          <p:cNvPr id="5123" name="_x264927936" descr="EMB00000a945ef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714" y="2655888"/>
            <a:ext cx="3644174" cy="120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127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1" dirty="0" err="1"/>
              <a:t>내비게이션</a:t>
            </a:r>
            <a:r>
              <a:rPr lang="ko-KR" altLang="en-US" b="1" i="1" dirty="0"/>
              <a:t> </a:t>
            </a:r>
            <a:r>
              <a:rPr lang="ko-KR" altLang="en-US" b="1" i="1" dirty="0" smtClean="0"/>
              <a:t>메뉴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2009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"&gt;Home&lt;/a&gt;&lt;/li&gt;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"&gt;About Us&lt;/a&gt;&lt;/li&gt;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"&gt;News&lt;/a&gt;&lt;/li&gt;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"&gt;My Account&lt;/a&gt;&lt;/li&gt;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"&gt;Contacts&lt;/a&gt;&lt;/li&gt;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</p:txBody>
      </p:sp>
      <p:pic>
        <p:nvPicPr>
          <p:cNvPr id="6145" name="_x264928816" descr="EMB00000a945f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3246437"/>
            <a:ext cx="2313692" cy="160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7675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1" dirty="0"/>
              <a:t>왼쪽 수직 </a:t>
            </a:r>
            <a:r>
              <a:rPr lang="ko-KR" altLang="en-US" b="1" i="1" dirty="0" smtClean="0"/>
              <a:t>메뉴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2714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&lt;aside id="left"&gt;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h4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  <a:r>
              <a:rPr lang="ko-KR" altLang="en-US" sz="1600" kern="0" dirty="0">
                <a:solidFill>
                  <a:srgbClr val="000000"/>
                </a:solidFill>
              </a:rPr>
              <a:t>카테고리</a:t>
            </a:r>
            <a:r>
              <a:rPr lang="en-US" altLang="ko-KR" sz="1600" kern="0" dirty="0">
                <a:solidFill>
                  <a:srgbClr val="000000"/>
                </a:solidFill>
              </a:rPr>
              <a:t>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h4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&lt;li&gt;&lt;a target="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iframe1</a:t>
            </a:r>
            <a:r>
              <a:rPr lang="en-US" altLang="ko-KR" sz="1600" kern="0" dirty="0">
                <a:solidFill>
                  <a:srgbClr val="000000"/>
                </a:solidFill>
              </a:rPr>
              <a:t>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computer.html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  <a:r>
              <a:rPr lang="ko-KR" altLang="en-US" sz="1600" kern="0" dirty="0">
                <a:solidFill>
                  <a:srgbClr val="000000"/>
                </a:solidFill>
              </a:rPr>
              <a:t>컴퓨터</a:t>
            </a:r>
            <a:r>
              <a:rPr lang="en-US" altLang="ko-KR" sz="1600" kern="0" dirty="0">
                <a:solidFill>
                  <a:srgbClr val="000000"/>
                </a:solidFill>
              </a:rPr>
              <a:t>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&lt;li&gt;&lt;a target="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iframe1</a:t>
            </a:r>
            <a:r>
              <a:rPr lang="en-US" altLang="ko-KR" sz="1600" kern="0" dirty="0">
                <a:solidFill>
                  <a:srgbClr val="000000"/>
                </a:solidFill>
              </a:rPr>
              <a:t>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clothing.html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  <a:r>
              <a:rPr lang="ko-KR" altLang="en-US" sz="1600" kern="0" dirty="0">
                <a:solidFill>
                  <a:srgbClr val="000000"/>
                </a:solidFill>
              </a:rPr>
              <a:t>의류</a:t>
            </a:r>
            <a:r>
              <a:rPr lang="en-US" altLang="ko-KR" sz="1600" kern="0" dirty="0">
                <a:solidFill>
                  <a:srgbClr val="000000"/>
                </a:solidFill>
              </a:rPr>
              <a:t>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&lt;li&gt;&lt;a target="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iframe1</a:t>
            </a:r>
            <a:r>
              <a:rPr lang="en-US" altLang="ko-KR" sz="1600" kern="0" dirty="0">
                <a:solidFill>
                  <a:srgbClr val="000000"/>
                </a:solidFill>
              </a:rPr>
              <a:t>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music.html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  <a:r>
              <a:rPr lang="ko-KR" altLang="en-US" sz="1600" kern="0" dirty="0">
                <a:solidFill>
                  <a:srgbClr val="000000"/>
                </a:solidFill>
              </a:rPr>
              <a:t>음악</a:t>
            </a:r>
            <a:r>
              <a:rPr lang="en-US" altLang="ko-KR" sz="1600" kern="0" dirty="0">
                <a:solidFill>
                  <a:srgbClr val="000000"/>
                </a:solidFill>
              </a:rPr>
              <a:t>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&lt;li&gt;&lt;a target="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iframe1</a:t>
            </a:r>
            <a:r>
              <a:rPr lang="en-US" altLang="ko-KR" sz="1600" kern="0" dirty="0">
                <a:solidFill>
                  <a:srgbClr val="000000"/>
                </a:solidFill>
              </a:rPr>
              <a:t>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movie.html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  <a:r>
              <a:rPr lang="ko-KR" altLang="en-US" sz="1600" kern="0" dirty="0">
                <a:solidFill>
                  <a:srgbClr val="000000"/>
                </a:solidFill>
              </a:rPr>
              <a:t>영화</a:t>
            </a:r>
            <a:r>
              <a:rPr lang="en-US" altLang="ko-KR" sz="1600" kern="0" dirty="0">
                <a:solidFill>
                  <a:srgbClr val="000000"/>
                </a:solidFill>
              </a:rPr>
              <a:t>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&lt;li&gt;&lt;a target="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iframe1</a:t>
            </a:r>
            <a:r>
              <a:rPr lang="en-US" altLang="ko-KR" sz="1600" kern="0" dirty="0">
                <a:solidFill>
                  <a:srgbClr val="000000"/>
                </a:solidFill>
              </a:rPr>
              <a:t>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computer.html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  <a:r>
              <a:rPr lang="ko-KR" altLang="en-US" sz="1600" kern="0" dirty="0">
                <a:solidFill>
                  <a:srgbClr val="000000"/>
                </a:solidFill>
              </a:rPr>
              <a:t>스포츠</a:t>
            </a:r>
            <a:r>
              <a:rPr lang="en-US" altLang="ko-KR" sz="1600" kern="0" dirty="0">
                <a:solidFill>
                  <a:srgbClr val="000000"/>
                </a:solidFill>
              </a:rPr>
              <a:t>/</a:t>
            </a:r>
            <a:r>
              <a:rPr lang="ko-KR" altLang="en-US" sz="1600" kern="0" dirty="0">
                <a:solidFill>
                  <a:srgbClr val="000000"/>
                </a:solidFill>
              </a:rPr>
              <a:t>레저</a:t>
            </a:r>
            <a:r>
              <a:rPr lang="en-US" altLang="ko-KR" sz="1600" kern="0" dirty="0">
                <a:solidFill>
                  <a:srgbClr val="000000"/>
                </a:solidFill>
              </a:rPr>
              <a:t>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&lt;li&gt;&lt;a target="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iframe1</a:t>
            </a:r>
            <a:r>
              <a:rPr lang="en-US" altLang="ko-KR" sz="1600" kern="0" dirty="0">
                <a:solidFill>
                  <a:srgbClr val="000000"/>
                </a:solidFill>
              </a:rPr>
              <a:t>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computer.html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  <a:r>
              <a:rPr lang="ko-KR" altLang="en-US" sz="1600" kern="0" dirty="0">
                <a:solidFill>
                  <a:srgbClr val="000000"/>
                </a:solidFill>
              </a:rPr>
              <a:t>가구</a:t>
            </a:r>
            <a:r>
              <a:rPr lang="en-US" altLang="ko-KR" sz="1600" kern="0" dirty="0">
                <a:solidFill>
                  <a:srgbClr val="000000"/>
                </a:solidFill>
              </a:rPr>
              <a:t>/</a:t>
            </a:r>
            <a:r>
              <a:rPr lang="ko-KR" altLang="en-US" sz="1600" kern="0" dirty="0">
                <a:solidFill>
                  <a:srgbClr val="000000"/>
                </a:solidFill>
              </a:rPr>
              <a:t>인테리어</a:t>
            </a:r>
            <a:r>
              <a:rPr lang="en-US" altLang="ko-KR" sz="1600" kern="0" dirty="0">
                <a:solidFill>
                  <a:srgbClr val="000000"/>
                </a:solidFill>
              </a:rPr>
              <a:t>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&lt;li&gt;&lt;a target="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iframe1</a:t>
            </a:r>
            <a:r>
              <a:rPr lang="en-US" altLang="ko-KR" sz="1600" kern="0" dirty="0">
                <a:solidFill>
                  <a:srgbClr val="000000"/>
                </a:solidFill>
              </a:rPr>
              <a:t>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computer.html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  <a:r>
              <a:rPr lang="ko-KR" altLang="en-US" sz="1600" kern="0" dirty="0">
                <a:solidFill>
                  <a:srgbClr val="000000"/>
                </a:solidFill>
              </a:rPr>
              <a:t>식품</a:t>
            </a:r>
            <a:r>
              <a:rPr lang="en-US" altLang="ko-KR" sz="1600" kern="0" dirty="0">
                <a:solidFill>
                  <a:srgbClr val="000000"/>
                </a:solidFill>
              </a:rPr>
              <a:t>&lt;/a&gt;&lt;/li&gt;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ul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&lt;/aside&gt;</a:t>
            </a:r>
          </a:p>
        </p:txBody>
      </p:sp>
      <p:pic>
        <p:nvPicPr>
          <p:cNvPr id="7169" name="_x264928896" descr="EMB00000a945f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3906838"/>
            <a:ext cx="2209799" cy="240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31467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섹션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66750" y="1000124"/>
            <a:ext cx="8212138" cy="1524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&lt;section id="main"&gt;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&lt;article id="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article1</a:t>
            </a:r>
            <a:r>
              <a:rPr lang="en-US" altLang="ko-KR" sz="1600" kern="0" dirty="0">
                <a:solidFill>
                  <a:srgbClr val="000000"/>
                </a:solidFill>
              </a:rPr>
              <a:t>"&gt;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iframe</a:t>
            </a:r>
            <a:r>
              <a:rPr lang="en-US" altLang="ko-KR" sz="1600" kern="0" dirty="0">
                <a:solidFill>
                  <a:srgbClr val="000000"/>
                </a:solidFill>
              </a:rPr>
              <a:t> name="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iframe1</a:t>
            </a:r>
            <a:r>
              <a:rPr lang="en-US" altLang="ko-KR" sz="1600" kern="0" dirty="0">
                <a:solidFill>
                  <a:srgbClr val="000000"/>
                </a:solidFill>
              </a:rPr>
              <a:t>"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src</a:t>
            </a:r>
            <a:r>
              <a:rPr lang="en-US" altLang="ko-KR" sz="1600" kern="0" dirty="0">
                <a:solidFill>
                  <a:srgbClr val="000000"/>
                </a:solidFill>
              </a:rPr>
              <a:t>="</a:t>
            </a:r>
            <a:r>
              <a:rPr lang="en-US" altLang="ko-KR" sz="1600" kern="0" dirty="0" err="1">
                <a:solidFill>
                  <a:srgbClr val="000000"/>
                </a:solidFill>
              </a:rPr>
              <a:t>computer.html</a:t>
            </a:r>
            <a:r>
              <a:rPr lang="en-US" altLang="ko-KR" sz="1600" kern="0" dirty="0">
                <a:solidFill>
                  <a:srgbClr val="000000"/>
                </a:solidFill>
              </a:rPr>
              <a:t>" width="440" height="300" seamless&gt;&lt;/</a:t>
            </a:r>
            <a:r>
              <a:rPr lang="en-US" altLang="ko-KR" sz="1600" kern="0" dirty="0" err="1">
                <a:solidFill>
                  <a:srgbClr val="000000"/>
                </a:solidFill>
              </a:rPr>
              <a:t>iframe</a:t>
            </a:r>
            <a:r>
              <a:rPr lang="en-US" altLang="ko-KR" sz="1600" kern="0" dirty="0">
                <a:solidFill>
                  <a:srgbClr val="000000"/>
                </a:solidFill>
              </a:rPr>
              <a:t>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    &lt;/article&gt;</a:t>
            </a:r>
          </a:p>
          <a:p>
            <a: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    &lt;/section&gt;</a:t>
            </a:r>
          </a:p>
        </p:txBody>
      </p:sp>
      <p:pic>
        <p:nvPicPr>
          <p:cNvPr id="8193" name="_x264928816" descr="EMB00000a945f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637" y="3128963"/>
            <a:ext cx="3541911" cy="223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4760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2588</TotalTime>
  <Words>2104</Words>
  <Application>Microsoft Office PowerPoint</Application>
  <PresentationFormat>화면 슬라이드 쇼(4:3)</PresentationFormat>
  <Paragraphs>353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굴림</vt:lpstr>
      <vt:lpstr>휴먼모음T</vt:lpstr>
      <vt:lpstr>Arial</vt:lpstr>
      <vt:lpstr>Century Schoolbook</vt:lpstr>
      <vt:lpstr>Comic Sans MS</vt:lpstr>
      <vt:lpstr>Symbol</vt:lpstr>
      <vt:lpstr>1_Crayons</vt:lpstr>
      <vt:lpstr>PowerPoint 프레젠테이션</vt:lpstr>
      <vt:lpstr>웹사이트 작성</vt:lpstr>
      <vt:lpstr>웹사이트 구축 과정</vt:lpstr>
      <vt:lpstr>내비게이션 구조도</vt:lpstr>
      <vt:lpstr>홈페이지 레이아웃</vt:lpstr>
      <vt:lpstr>헤더</vt:lpstr>
      <vt:lpstr>내비게이션 메뉴</vt:lpstr>
      <vt:lpstr>왼쪽 수직 메뉴</vt:lpstr>
      <vt:lpstr>섹션</vt:lpstr>
      <vt:lpstr>오른쪽 수직 메뉴</vt:lpstr>
      <vt:lpstr>바닥글</vt:lpstr>
      <vt:lpstr>회원 가입 페이지</vt:lpstr>
      <vt:lpstr>회원 가입 페이지</vt:lpstr>
      <vt:lpstr>회원 가입 페이지</vt:lpstr>
      <vt:lpstr>상품 정보 페이지</vt:lpstr>
      <vt:lpstr>상품 정보 페이지</vt:lpstr>
      <vt:lpstr>쇼핑카트 페이지</vt:lpstr>
      <vt:lpstr>쇼핑카트 페이지</vt:lpstr>
      <vt:lpstr>쇼핑카트 페이지</vt:lpstr>
      <vt:lpstr>외부 CSS 파일</vt:lpstr>
      <vt:lpstr>CSS 파일</vt:lpstr>
      <vt:lpstr>CSS 파일</vt:lpstr>
      <vt:lpstr>CSS 파일</vt:lpstr>
      <vt:lpstr>CSS 파일</vt:lpstr>
      <vt:lpstr>CSS 파일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LG</cp:lastModifiedBy>
  <cp:revision>400</cp:revision>
  <dcterms:created xsi:type="dcterms:W3CDTF">2007-06-29T06:43:39Z</dcterms:created>
  <dcterms:modified xsi:type="dcterms:W3CDTF">2017-10-23T15:07:42Z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