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56"/>
  </p:notesMasterIdLst>
  <p:handoutMasterIdLst>
    <p:handoutMasterId r:id="rId57"/>
  </p:handoutMasterIdLst>
  <p:sldIdLst>
    <p:sldId id="326" r:id="rId2"/>
    <p:sldId id="481" r:id="rId3"/>
    <p:sldId id="482" r:id="rId4"/>
    <p:sldId id="483" r:id="rId5"/>
    <p:sldId id="484" r:id="rId6"/>
    <p:sldId id="485" r:id="rId7"/>
    <p:sldId id="480" r:id="rId8"/>
    <p:sldId id="486" r:id="rId9"/>
    <p:sldId id="487" r:id="rId10"/>
    <p:sldId id="488" r:id="rId11"/>
    <p:sldId id="489" r:id="rId12"/>
    <p:sldId id="490" r:id="rId13"/>
    <p:sldId id="491" r:id="rId14"/>
    <p:sldId id="492" r:id="rId15"/>
    <p:sldId id="493" r:id="rId16"/>
    <p:sldId id="494" r:id="rId17"/>
    <p:sldId id="495" r:id="rId18"/>
    <p:sldId id="496" r:id="rId19"/>
    <p:sldId id="532" r:id="rId20"/>
    <p:sldId id="497" r:id="rId21"/>
    <p:sldId id="498" r:id="rId22"/>
    <p:sldId id="499" r:id="rId23"/>
    <p:sldId id="500" r:id="rId24"/>
    <p:sldId id="501" r:id="rId25"/>
    <p:sldId id="502" r:id="rId26"/>
    <p:sldId id="503" r:id="rId27"/>
    <p:sldId id="504" r:id="rId28"/>
    <p:sldId id="505" r:id="rId29"/>
    <p:sldId id="506" r:id="rId30"/>
    <p:sldId id="507" r:id="rId31"/>
    <p:sldId id="508" r:id="rId32"/>
    <p:sldId id="509" r:id="rId33"/>
    <p:sldId id="510" r:id="rId34"/>
    <p:sldId id="511" r:id="rId35"/>
    <p:sldId id="512" r:id="rId36"/>
    <p:sldId id="513" r:id="rId37"/>
    <p:sldId id="514" r:id="rId38"/>
    <p:sldId id="517" r:id="rId39"/>
    <p:sldId id="516" r:id="rId40"/>
    <p:sldId id="515" r:id="rId41"/>
    <p:sldId id="518" r:id="rId42"/>
    <p:sldId id="519" r:id="rId43"/>
    <p:sldId id="520" r:id="rId44"/>
    <p:sldId id="521" r:id="rId45"/>
    <p:sldId id="522" r:id="rId46"/>
    <p:sldId id="523" r:id="rId47"/>
    <p:sldId id="524" r:id="rId48"/>
    <p:sldId id="525" r:id="rId49"/>
    <p:sldId id="526" r:id="rId50"/>
    <p:sldId id="527" r:id="rId51"/>
    <p:sldId id="528" r:id="rId52"/>
    <p:sldId id="529" r:id="rId53"/>
    <p:sldId id="530" r:id="rId54"/>
    <p:sldId id="531" r:id="rId55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CCFFCC"/>
    <a:srgbClr val="6699FF"/>
    <a:srgbClr val="FF9999"/>
    <a:srgbClr val="FFFFFF"/>
    <a:srgbClr val="CCCCFF"/>
    <a:srgbClr val="009E00"/>
    <a:srgbClr val="FF9933"/>
    <a:srgbClr val="3333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05" autoAdjust="0"/>
    <p:restoredTop sz="93514" autoAdjust="0"/>
  </p:normalViewPr>
  <p:slideViewPr>
    <p:cSldViewPr snapToGrid="0">
      <p:cViewPr varScale="1">
        <p:scale>
          <a:sx n="86" d="100"/>
          <a:sy n="86" d="100"/>
        </p:scale>
        <p:origin x="118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3246" y="84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none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ko-KR" altLang="en-US" dirty="0"/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8229600" cy="571500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none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chap8/js_parse.htm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chap8/ja_parse1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chap8/ja_parse1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chap8/js_get_elem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chap8/js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81" name="Text Box 5"/>
          <p:cNvSpPr txBox="1">
            <a:spLocks noChangeArrowheads="1"/>
          </p:cNvSpPr>
          <p:nvPr/>
        </p:nvSpPr>
        <p:spPr bwMode="auto">
          <a:xfrm>
            <a:off x="1495425" y="1622425"/>
            <a:ext cx="7124564" cy="1323439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atin typeface="Century Schoolbook" panose="02040604050505020304" pitchFamily="18" charset="0"/>
              </a:rPr>
              <a:t>CHAPTER </a:t>
            </a:r>
            <a:r>
              <a:rPr lang="en-US" altLang="ko-KR" sz="4000" dirty="0" smtClean="0">
                <a:latin typeface="Century Schoolbook" panose="02040604050505020304" pitchFamily="18" charset="0"/>
              </a:rPr>
              <a:t>8. </a:t>
            </a:r>
          </a:p>
          <a:p>
            <a:pPr algn="ctr"/>
            <a:r>
              <a:rPr lang="ko-KR" altLang="en-US" sz="4000" dirty="0" smtClean="0">
                <a:latin typeface="Century Schoolbook" panose="02040604050505020304" pitchFamily="18" charset="0"/>
              </a:rPr>
              <a:t>자바 스크립트 기초</a:t>
            </a:r>
            <a:endParaRPr lang="ko-KR" altLang="en-US" sz="4000" dirty="0"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내부 자바 스크립트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4"/>
            <a:ext cx="8212138" cy="2762251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 kern="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endParaRPr lang="en-US" altLang="ko-KR" dirty="0"/>
          </a:p>
          <a:p>
            <a:r>
              <a:rPr lang="en-US" altLang="ko-KR" dirty="0"/>
              <a:t>    &lt;title&gt;My First </a:t>
            </a:r>
            <a:r>
              <a:rPr lang="en-US" altLang="ko-KR" dirty="0" err="1"/>
              <a:t>Javascript</a:t>
            </a:r>
            <a:r>
              <a:rPr lang="en-US" altLang="ko-KR" dirty="0"/>
              <a:t> &lt;/title&gt;</a:t>
            </a:r>
          </a:p>
          <a:p>
            <a:endParaRPr lang="en-US" altLang="ko-KR" dirty="0"/>
          </a:p>
          <a:p>
            <a:r>
              <a:rPr lang="en-US" altLang="ko-KR" dirty="0"/>
              <a:t>    &lt;script&gt;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("Hello World!");</a:t>
            </a:r>
          </a:p>
          <a:p>
            <a:r>
              <a:rPr lang="en-US" altLang="ko-KR" dirty="0"/>
              <a:t>    &lt;/script&gt;</a:t>
            </a:r>
          </a:p>
          <a:p>
            <a:endParaRPr lang="en-US" altLang="ko-KR" dirty="0"/>
          </a:p>
          <a:p>
            <a:r>
              <a:rPr lang="en-US" altLang="ko-KR" dirty="0"/>
              <a:t>&lt;/head&gt;</a:t>
            </a:r>
          </a:p>
          <a:p>
            <a:r>
              <a:rPr lang="en-US" altLang="ko-KR" dirty="0"/>
              <a:t>&lt;body&gt;&lt;/body&gt;</a:t>
            </a:r>
          </a:p>
          <a:p>
            <a:r>
              <a:rPr lang="en-US" altLang="ko-KR" dirty="0"/>
              <a:t>&lt;/html&gt;</a:t>
            </a:r>
          </a:p>
        </p:txBody>
      </p:sp>
      <p:pic>
        <p:nvPicPr>
          <p:cNvPr id="6145" name="_x255491160" descr="EMB00001afc69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0" y="4210050"/>
            <a:ext cx="3903987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8202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외부 자바 스크립트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5"/>
            <a:ext cx="8212138" cy="1743076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 kern="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    &lt;script </a:t>
            </a:r>
            <a:r>
              <a:rPr lang="en-US" altLang="ko-KR" dirty="0" err="1"/>
              <a:t>src</a:t>
            </a:r>
            <a:r>
              <a:rPr lang="en-US" altLang="ko-KR" dirty="0"/>
              <a:t>="</a:t>
            </a:r>
            <a:r>
              <a:rPr lang="en-US" altLang="ko-KR" dirty="0" err="1"/>
              <a:t>myscript.js</a:t>
            </a:r>
            <a:r>
              <a:rPr lang="en-US" altLang="ko-KR" dirty="0"/>
              <a:t>"&gt;&lt;/script&gt;</a:t>
            </a:r>
          </a:p>
          <a:p>
            <a:r>
              <a:rPr lang="en-US" altLang="ko-KR" dirty="0"/>
              <a:t>&lt;/head&gt;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pic>
        <p:nvPicPr>
          <p:cNvPr id="6145" name="_x255491160" descr="EMB00001afc69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0" y="4210050"/>
            <a:ext cx="3903987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66750" y="3152776"/>
            <a:ext cx="8212138" cy="438149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 kern="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 err="1"/>
              <a:t>document.write</a:t>
            </a:r>
            <a:r>
              <a:rPr lang="en-US" altLang="ko-KR" dirty="0"/>
              <a:t>("Hello World!");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0550" y="2834759"/>
            <a:ext cx="1154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err="1" smtClean="0">
                <a:solidFill>
                  <a:srgbClr val="FF0000"/>
                </a:solidFill>
              </a:rPr>
              <a:t>myscript.js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876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인라인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자바 스크립트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300"/>
            <a:ext cx="8212138" cy="1743076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 kern="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  &lt;button type="button" </a:t>
            </a:r>
            <a:r>
              <a:rPr lang="en-US" altLang="ko-KR" dirty="0" err="1"/>
              <a:t>onclick</a:t>
            </a:r>
            <a:r>
              <a:rPr lang="en-US" altLang="ko-KR" dirty="0"/>
              <a:t>="alert('</a:t>
            </a:r>
            <a:r>
              <a:rPr lang="ko-KR" altLang="en-US" dirty="0"/>
              <a:t>반갑습니다</a:t>
            </a:r>
            <a:r>
              <a:rPr lang="en-US" altLang="ko-KR" dirty="0"/>
              <a:t>.')"&gt;</a:t>
            </a:r>
            <a:r>
              <a:rPr lang="ko-KR" altLang="en-US" dirty="0"/>
              <a:t>버튼을 누르세요</a:t>
            </a:r>
            <a:r>
              <a:rPr lang="en-US" altLang="ko-KR" dirty="0"/>
              <a:t>!&lt;/button&gt;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3895725"/>
            <a:ext cx="245745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25" y="3505200"/>
            <a:ext cx="173355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자유형 5"/>
          <p:cNvSpPr/>
          <p:nvPr/>
        </p:nvSpPr>
        <p:spPr bwMode="auto">
          <a:xfrm>
            <a:off x="2381250" y="4029048"/>
            <a:ext cx="1171575" cy="609627"/>
          </a:xfrm>
          <a:custGeom>
            <a:avLst/>
            <a:gdLst>
              <a:gd name="connsiteX0" fmla="*/ 0 w 1171575"/>
              <a:gd name="connsiteY0" fmla="*/ 609627 h 609627"/>
              <a:gd name="connsiteX1" fmla="*/ 57150 w 1171575"/>
              <a:gd name="connsiteY1" fmla="*/ 523902 h 609627"/>
              <a:gd name="connsiteX2" fmla="*/ 123825 w 1171575"/>
              <a:gd name="connsiteY2" fmla="*/ 457227 h 609627"/>
              <a:gd name="connsiteX3" fmla="*/ 209550 w 1171575"/>
              <a:gd name="connsiteY3" fmla="*/ 361977 h 609627"/>
              <a:gd name="connsiteX4" fmla="*/ 238125 w 1171575"/>
              <a:gd name="connsiteY4" fmla="*/ 323877 h 609627"/>
              <a:gd name="connsiteX5" fmla="*/ 323850 w 1171575"/>
              <a:gd name="connsiteY5" fmla="*/ 257202 h 609627"/>
              <a:gd name="connsiteX6" fmla="*/ 361950 w 1171575"/>
              <a:gd name="connsiteY6" fmla="*/ 228627 h 609627"/>
              <a:gd name="connsiteX7" fmla="*/ 390525 w 1171575"/>
              <a:gd name="connsiteY7" fmla="*/ 209577 h 609627"/>
              <a:gd name="connsiteX8" fmla="*/ 466725 w 1171575"/>
              <a:gd name="connsiteY8" fmla="*/ 161952 h 609627"/>
              <a:gd name="connsiteX9" fmla="*/ 542925 w 1171575"/>
              <a:gd name="connsiteY9" fmla="*/ 114327 h 609627"/>
              <a:gd name="connsiteX10" fmla="*/ 590550 w 1171575"/>
              <a:gd name="connsiteY10" fmla="*/ 85752 h 609627"/>
              <a:gd name="connsiteX11" fmla="*/ 619125 w 1171575"/>
              <a:gd name="connsiteY11" fmla="*/ 66702 h 609627"/>
              <a:gd name="connsiteX12" fmla="*/ 657225 w 1171575"/>
              <a:gd name="connsiteY12" fmla="*/ 57177 h 609627"/>
              <a:gd name="connsiteX13" fmla="*/ 695325 w 1171575"/>
              <a:gd name="connsiteY13" fmla="*/ 38127 h 609627"/>
              <a:gd name="connsiteX14" fmla="*/ 752475 w 1171575"/>
              <a:gd name="connsiteY14" fmla="*/ 19077 h 609627"/>
              <a:gd name="connsiteX15" fmla="*/ 781050 w 1171575"/>
              <a:gd name="connsiteY15" fmla="*/ 9552 h 609627"/>
              <a:gd name="connsiteX16" fmla="*/ 1171575 w 1171575"/>
              <a:gd name="connsiteY16" fmla="*/ 27 h 60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1575" h="609627">
                <a:moveTo>
                  <a:pt x="0" y="609627"/>
                </a:moveTo>
                <a:cubicBezTo>
                  <a:pt x="19050" y="581052"/>
                  <a:pt x="32866" y="548186"/>
                  <a:pt x="57150" y="523902"/>
                </a:cubicBezTo>
                <a:cubicBezTo>
                  <a:pt x="79375" y="501677"/>
                  <a:pt x="104190" y="481770"/>
                  <a:pt x="123825" y="457227"/>
                </a:cubicBezTo>
                <a:cubicBezTo>
                  <a:pt x="232094" y="321891"/>
                  <a:pt x="85549" y="501478"/>
                  <a:pt x="209550" y="361977"/>
                </a:cubicBezTo>
                <a:cubicBezTo>
                  <a:pt x="220097" y="350112"/>
                  <a:pt x="226423" y="334604"/>
                  <a:pt x="238125" y="323877"/>
                </a:cubicBezTo>
                <a:cubicBezTo>
                  <a:pt x="264810" y="299415"/>
                  <a:pt x="295157" y="279274"/>
                  <a:pt x="323850" y="257202"/>
                </a:cubicBezTo>
                <a:cubicBezTo>
                  <a:pt x="336433" y="247523"/>
                  <a:pt x="348741" y="237433"/>
                  <a:pt x="361950" y="228627"/>
                </a:cubicBezTo>
                <a:cubicBezTo>
                  <a:pt x="371475" y="222277"/>
                  <a:pt x="381833" y="217027"/>
                  <a:pt x="390525" y="209577"/>
                </a:cubicBezTo>
                <a:cubicBezTo>
                  <a:pt x="449024" y="159435"/>
                  <a:pt x="403079" y="177863"/>
                  <a:pt x="466725" y="161952"/>
                </a:cubicBezTo>
                <a:lnTo>
                  <a:pt x="542925" y="114327"/>
                </a:lnTo>
                <a:cubicBezTo>
                  <a:pt x="558692" y="104624"/>
                  <a:pt x="575146" y="96021"/>
                  <a:pt x="590550" y="85752"/>
                </a:cubicBezTo>
                <a:cubicBezTo>
                  <a:pt x="600075" y="79402"/>
                  <a:pt x="608603" y="71211"/>
                  <a:pt x="619125" y="66702"/>
                </a:cubicBezTo>
                <a:cubicBezTo>
                  <a:pt x="631157" y="61545"/>
                  <a:pt x="644968" y="61774"/>
                  <a:pt x="657225" y="57177"/>
                </a:cubicBezTo>
                <a:cubicBezTo>
                  <a:pt x="670520" y="52191"/>
                  <a:pt x="682142" y="43400"/>
                  <a:pt x="695325" y="38127"/>
                </a:cubicBezTo>
                <a:cubicBezTo>
                  <a:pt x="713969" y="30669"/>
                  <a:pt x="733425" y="25427"/>
                  <a:pt x="752475" y="19077"/>
                </a:cubicBezTo>
                <a:cubicBezTo>
                  <a:pt x="762000" y="15902"/>
                  <a:pt x="771015" y="9876"/>
                  <a:pt x="781050" y="9552"/>
                </a:cubicBezTo>
                <a:cubicBezTo>
                  <a:pt x="1108058" y="-997"/>
                  <a:pt x="977849" y="27"/>
                  <a:pt x="1171575" y="27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738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자바스크립트</a:t>
            </a:r>
            <a:r>
              <a:rPr lang="ko-KR" altLang="en-US" dirty="0"/>
              <a:t> 문장</a:t>
            </a:r>
            <a:r>
              <a:rPr lang="en-US" altLang="ko-KR" dirty="0"/>
              <a:t>(statement)</a:t>
            </a:r>
            <a:r>
              <a:rPr lang="ko-KR" altLang="en-US" dirty="0"/>
              <a:t>들은 웹 브라우저에게 </a:t>
            </a:r>
            <a:r>
              <a:rPr lang="ko-KR" altLang="en-US" dirty="0" smtClean="0"/>
              <a:t>내리는 명령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2257425"/>
            <a:ext cx="8353425" cy="15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04303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변수</a:t>
            </a:r>
            <a:r>
              <a:rPr lang="en-US" altLang="ko-KR" b="1" dirty="0"/>
              <a:t>(variable)</a:t>
            </a:r>
            <a:r>
              <a:rPr lang="ko-KR" altLang="en-US" dirty="0"/>
              <a:t>는 데이터를 저장하는 </a:t>
            </a:r>
            <a:r>
              <a:rPr lang="ko-KR" altLang="en-US" dirty="0" smtClean="0"/>
              <a:t>상자</a:t>
            </a:r>
            <a:endParaRPr lang="en-US" altLang="ko-KR" dirty="0" smtClean="0"/>
          </a:p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ko-KR" altLang="en-US" dirty="0"/>
              <a:t>키워드를 사용하여서 선언</a:t>
            </a:r>
            <a:r>
              <a:rPr lang="en-US" altLang="ko-KR" dirty="0"/>
              <a:t>(declare)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2633663"/>
            <a:ext cx="782002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44316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300"/>
            <a:ext cx="8212138" cy="1743076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 kern="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x;</a:t>
            </a:r>
          </a:p>
          <a:p>
            <a:r>
              <a:rPr lang="en-US" altLang="ko-KR" dirty="0"/>
              <a:t>    x = "Hello World!";</a:t>
            </a:r>
          </a:p>
          <a:p>
            <a:r>
              <a:rPr lang="en-US" altLang="ko-KR" dirty="0"/>
              <a:t>    alert(x);</a:t>
            </a:r>
          </a:p>
          <a:p>
            <a:r>
              <a:rPr lang="en-US" altLang="ko-KR" dirty="0"/>
              <a:t>&lt;/script&gt;</a:t>
            </a:r>
          </a:p>
        </p:txBody>
      </p:sp>
      <p:pic>
        <p:nvPicPr>
          <p:cNvPr id="10241" name="_x255492200" descr="EMB00001afc695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443" y="3305175"/>
            <a:ext cx="531444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3255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err="1"/>
              <a:t>수치형</a:t>
            </a:r>
            <a:r>
              <a:rPr lang="en-US" altLang="ko-KR" dirty="0"/>
              <a:t>(number) 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문자열</a:t>
            </a:r>
            <a:r>
              <a:rPr lang="en-US" altLang="ko-KR" dirty="0"/>
              <a:t>(string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0"/>
            <a:r>
              <a:rPr lang="ko-KR" altLang="en-US" dirty="0" err="1"/>
              <a:t>부울형</a:t>
            </a:r>
            <a:r>
              <a:rPr lang="en-US" altLang="ko-KR" dirty="0"/>
              <a:t>(</a:t>
            </a:r>
            <a:r>
              <a:rPr lang="en-US" altLang="ko-KR" dirty="0" err="1"/>
              <a:t>boolean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  <a:p>
            <a:pPr lvl="0"/>
            <a:r>
              <a:rPr lang="ko-KR" altLang="en-US" dirty="0" err="1"/>
              <a:t>객체형</a:t>
            </a:r>
            <a:r>
              <a:rPr lang="en-US" altLang="ko-KR" dirty="0"/>
              <a:t>(object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0"/>
            <a:r>
              <a:rPr lang="en-US" altLang="ko-KR" dirty="0" smtClean="0"/>
              <a:t>undefined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07701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300"/>
            <a:ext cx="8212138" cy="2114550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 kern="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s;</a:t>
            </a:r>
          </a:p>
          <a:p>
            <a:endParaRPr lang="en-US" altLang="ko-KR" dirty="0"/>
          </a:p>
          <a:p>
            <a:r>
              <a:rPr lang="en-US" altLang="ko-KR" dirty="0"/>
              <a:t>    s = 100;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(s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endParaRPr lang="en-US" altLang="ko-KR" dirty="0"/>
          </a:p>
          <a:p>
            <a:r>
              <a:rPr lang="en-US" altLang="ko-KR" dirty="0"/>
              <a:t>    s = "</a:t>
            </a:r>
            <a:r>
              <a:rPr lang="ko-KR" altLang="en-US" dirty="0"/>
              <a:t>홍길동</a:t>
            </a:r>
            <a:r>
              <a:rPr lang="en-US" altLang="ko-KR" dirty="0"/>
              <a:t>";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(s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r>
              <a:rPr lang="en-US" altLang="ko-KR" dirty="0"/>
              <a:t>&lt;/script&gt;</a:t>
            </a:r>
          </a:p>
        </p:txBody>
      </p:sp>
      <p:pic>
        <p:nvPicPr>
          <p:cNvPr id="12289" name="_x255493320" descr="EMB00001afc69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754438"/>
            <a:ext cx="3424796" cy="152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3872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300"/>
            <a:ext cx="8212138" cy="2114550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 kern="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s = "Hello World";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t = "How are you" + " today?";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(s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(t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en-US" altLang="ko-KR" dirty="0" err="1"/>
              <a:t>s.toUpperCase</a:t>
            </a:r>
            <a:r>
              <a:rPr lang="en-US" altLang="ko-KR" dirty="0"/>
              <a:t>()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r>
              <a:rPr lang="en-US" altLang="ko-KR" dirty="0"/>
              <a:t>&lt;/script&gt;</a:t>
            </a:r>
          </a:p>
        </p:txBody>
      </p:sp>
      <p:pic>
        <p:nvPicPr>
          <p:cNvPr id="13313" name="_x255492840" descr="EMB00001afc696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794" y="4067175"/>
            <a:ext cx="3517106" cy="156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0070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500"/>
            <a:ext cx="2035098" cy="5089602"/>
          </a:xfrm>
        </p:spPr>
        <p:txBody>
          <a:bodyPr/>
          <a:lstStyle/>
          <a:p>
            <a:r>
              <a:rPr lang="ko-KR" altLang="en-US" smtClean="0"/>
              <a:t>수치형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부울형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r>
              <a:rPr lang="en-US" altLang="ko-KR" smtClean="0"/>
              <a:t>Undefined</a:t>
            </a:r>
          </a:p>
          <a:p>
            <a:endParaRPr lang="en-US" altLang="ko-KR"/>
          </a:p>
          <a:p>
            <a:endParaRPr lang="en-US" altLang="ko-KR" smtClean="0"/>
          </a:p>
          <a:p>
            <a:r>
              <a:rPr lang="ko-KR" altLang="en-US" smtClean="0"/>
              <a:t>문자열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99317" y="1219074"/>
            <a:ext cx="4326673" cy="1200329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v</a:t>
            </a:r>
            <a:r>
              <a:rPr lang="en-US" altLang="ko-KR" smtClean="0"/>
              <a:t>ar x=123.12; //</a:t>
            </a:r>
            <a:r>
              <a:rPr lang="ko-KR" altLang="en-US" smtClean="0"/>
              <a:t>실수</a:t>
            </a:r>
            <a:endParaRPr lang="en-US" altLang="ko-KR" smtClean="0"/>
          </a:p>
          <a:p>
            <a:r>
              <a:rPr lang="en-US" altLang="ko-KR"/>
              <a:t>v</a:t>
            </a:r>
            <a:r>
              <a:rPr lang="en-US" altLang="ko-KR" smtClean="0"/>
              <a:t>ar x=123; //</a:t>
            </a:r>
            <a:r>
              <a:rPr lang="ko-KR" altLang="en-US" smtClean="0"/>
              <a:t>정수</a:t>
            </a:r>
            <a:endParaRPr lang="en-US" altLang="ko-KR" smtClean="0"/>
          </a:p>
          <a:p>
            <a:r>
              <a:rPr lang="en-US" altLang="ko-KR"/>
              <a:t>v</a:t>
            </a:r>
            <a:r>
              <a:rPr lang="en-US" altLang="ko-KR" smtClean="0"/>
              <a:t>ar z1=123e3 ;//123000</a:t>
            </a:r>
          </a:p>
          <a:p>
            <a:r>
              <a:rPr lang="en-US" altLang="ko-KR"/>
              <a:t>v</a:t>
            </a:r>
            <a:r>
              <a:rPr lang="en-US" altLang="ko-KR" smtClean="0"/>
              <a:t>ar z2=123e-3 ; //0.123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99317" y="2696402"/>
            <a:ext cx="4326673" cy="646331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v</a:t>
            </a:r>
            <a:r>
              <a:rPr lang="en-US" altLang="ko-KR" smtClean="0"/>
              <a:t>ar x=(20&gt;10); //x</a:t>
            </a:r>
            <a:r>
              <a:rPr lang="ko-KR" altLang="en-US" smtClean="0"/>
              <a:t>는 </a:t>
            </a:r>
            <a:r>
              <a:rPr lang="en-US" altLang="ko-KR" smtClean="0"/>
              <a:t>true</a:t>
            </a:r>
          </a:p>
          <a:p>
            <a:r>
              <a:rPr lang="en-US" altLang="ko-KR" smtClean="0"/>
              <a:t>Var y=(10&gt;20);//y</a:t>
            </a:r>
            <a:r>
              <a:rPr lang="ko-KR" altLang="en-US" smtClean="0"/>
              <a:t>는 </a:t>
            </a:r>
            <a:r>
              <a:rPr lang="en-US" altLang="ko-KR" smtClean="0"/>
              <a:t>false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9315" y="3840139"/>
            <a:ext cx="5140713" cy="646331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v</a:t>
            </a:r>
            <a:r>
              <a:rPr lang="en-US" altLang="ko-KR" smtClean="0"/>
              <a:t>ar person;</a:t>
            </a:r>
          </a:p>
          <a:p>
            <a:r>
              <a:rPr lang="en-US" altLang="ko-KR" smtClean="0"/>
              <a:t>Document.write(person+”&lt;br&gt;”) //</a:t>
            </a:r>
            <a:r>
              <a:rPr lang="ko-KR" altLang="en-US" smtClean="0"/>
              <a:t>값 미대입</a:t>
            </a:r>
            <a:endParaRPr lang="en-US" altLang="ko-KR" smtClean="0"/>
          </a:p>
        </p:txBody>
      </p:sp>
      <p:sp>
        <p:nvSpPr>
          <p:cNvPr id="7" name="TextBox 6"/>
          <p:cNvSpPr txBox="1"/>
          <p:nvPr/>
        </p:nvSpPr>
        <p:spPr>
          <a:xfrm>
            <a:off x="2899315" y="4765148"/>
            <a:ext cx="5140713" cy="2031325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v</a:t>
            </a:r>
            <a:r>
              <a:rPr lang="en-US" altLang="ko-KR" smtClean="0"/>
              <a:t>ar s=“abc”; // ok</a:t>
            </a:r>
          </a:p>
          <a:p>
            <a:r>
              <a:rPr lang="en-US" altLang="ko-KR"/>
              <a:t>var </a:t>
            </a:r>
            <a:r>
              <a:rPr lang="en-US" altLang="ko-KR" smtClean="0"/>
              <a:t>s=‘abc’;</a:t>
            </a:r>
            <a:r>
              <a:rPr lang="en-US" altLang="ko-KR"/>
              <a:t> // </a:t>
            </a:r>
            <a:r>
              <a:rPr lang="en-US" altLang="ko-KR" smtClean="0"/>
              <a:t>ok</a:t>
            </a:r>
            <a:endParaRPr lang="en-US" altLang="ko-KR"/>
          </a:p>
          <a:p>
            <a:r>
              <a:rPr lang="en-US" altLang="ko-KR"/>
              <a:t>var s=“abc</a:t>
            </a:r>
            <a:r>
              <a:rPr lang="en-US" altLang="ko-KR" smtClean="0"/>
              <a:t>”+”efg”; //+</a:t>
            </a:r>
            <a:r>
              <a:rPr lang="ko-KR" altLang="en-US" smtClean="0"/>
              <a:t>로 연결</a:t>
            </a:r>
            <a:endParaRPr lang="en-US" altLang="ko-KR" smtClean="0"/>
          </a:p>
          <a:p>
            <a:r>
              <a:rPr lang="en-US" altLang="ko-KR"/>
              <a:t>a</a:t>
            </a:r>
            <a:r>
              <a:rPr lang="en-US" altLang="ko-KR" smtClean="0"/>
              <a:t>lert(s.length); //6 </a:t>
            </a:r>
            <a:r>
              <a:rPr lang="ko-KR" altLang="en-US" smtClean="0"/>
              <a:t>출력</a:t>
            </a:r>
            <a:endParaRPr lang="en-US" altLang="ko-KR" smtClean="0"/>
          </a:p>
          <a:p>
            <a:r>
              <a:rPr lang="en-US" altLang="ko-KR" smtClean="0"/>
              <a:t>s.charAt(0) // a</a:t>
            </a:r>
          </a:p>
          <a:p>
            <a:r>
              <a:rPr lang="en-US" altLang="ko-KR" smtClean="0"/>
              <a:t>s.replace(“e”,”j”) //e</a:t>
            </a:r>
            <a:r>
              <a:rPr lang="ko-KR" altLang="en-US" smtClean="0"/>
              <a:t>대신 </a:t>
            </a:r>
            <a:r>
              <a:rPr lang="en-US" altLang="ko-KR" smtClean="0"/>
              <a:t>j</a:t>
            </a:r>
          </a:p>
          <a:p>
            <a:r>
              <a:rPr lang="en-US" altLang="ko-KR" smtClean="0"/>
              <a:t>s.toupperCase(); //ABCJFG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67237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스크립트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자바스크립트</a:t>
            </a:r>
            <a:r>
              <a:rPr lang="en-US" altLang="ko-KR" dirty="0"/>
              <a:t>(</a:t>
            </a:r>
            <a:r>
              <a:rPr lang="en-US" altLang="ko-KR" dirty="0" err="1"/>
              <a:t>javascript</a:t>
            </a:r>
            <a:r>
              <a:rPr lang="en-US" altLang="ko-KR" dirty="0" smtClean="0"/>
              <a:t>): </a:t>
            </a:r>
            <a:r>
              <a:rPr lang="ko-KR" altLang="en-US" dirty="0" smtClean="0"/>
              <a:t>동적인 </a:t>
            </a:r>
            <a:r>
              <a:rPr lang="ko-KR" altLang="en-US" dirty="0"/>
              <a:t>웹 페이지를 작성하기 위하여 </a:t>
            </a:r>
            <a:r>
              <a:rPr lang="ko-KR" altLang="en-US" dirty="0" smtClean="0"/>
              <a:t>사용되는 언어</a:t>
            </a:r>
            <a:endParaRPr lang="en-US" altLang="ko-KR" dirty="0" smtClean="0"/>
          </a:p>
          <a:p>
            <a:r>
              <a:rPr lang="ko-KR" altLang="en-US" dirty="0" smtClean="0"/>
              <a:t>웹의 </a:t>
            </a:r>
            <a:r>
              <a:rPr lang="ko-KR" altLang="en-US" dirty="0"/>
              <a:t>표준 프로그래밍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r>
              <a:rPr lang="ko-KR" altLang="en-US" dirty="0" smtClean="0"/>
              <a:t>모든 </a:t>
            </a:r>
            <a:r>
              <a:rPr lang="ko-KR" altLang="en-US" dirty="0" err="1"/>
              <a:t>웹브라우저들은</a:t>
            </a:r>
            <a:r>
              <a:rPr lang="ko-KR" altLang="en-US" dirty="0"/>
              <a:t> </a:t>
            </a:r>
            <a:r>
              <a:rPr lang="ko-KR" altLang="en-US" dirty="0" err="1"/>
              <a:t>자바스크립트를</a:t>
            </a:r>
            <a:r>
              <a:rPr lang="ko-KR" altLang="en-US" dirty="0"/>
              <a:t> </a:t>
            </a:r>
            <a:r>
              <a:rPr lang="ko-KR" altLang="en-US" dirty="0" smtClean="0"/>
              <a:t>지원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3033713"/>
            <a:ext cx="5719763" cy="2794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731301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객체형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객체</a:t>
            </a:r>
            <a:r>
              <a:rPr lang="en-US" altLang="ko-KR" b="1" dirty="0"/>
              <a:t>(object)</a:t>
            </a:r>
            <a:r>
              <a:rPr lang="ko-KR" altLang="en-US" dirty="0"/>
              <a:t>는 사물의 속성과 동작을 묶어서 표현하는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자동차는 </a:t>
            </a:r>
            <a:r>
              <a:rPr lang="ko-KR" altLang="en-US" dirty="0"/>
              <a:t>메이커</a:t>
            </a:r>
            <a:r>
              <a:rPr lang="en-US" altLang="ko-KR" dirty="0"/>
              <a:t>, </a:t>
            </a:r>
            <a:r>
              <a:rPr lang="ko-KR" altLang="en-US" dirty="0"/>
              <a:t>모델</a:t>
            </a:r>
            <a:r>
              <a:rPr lang="en-US" altLang="ko-KR" dirty="0"/>
              <a:t>, </a:t>
            </a:r>
            <a:r>
              <a:rPr lang="ko-KR" altLang="en-US" dirty="0"/>
              <a:t>색상</a:t>
            </a:r>
            <a:r>
              <a:rPr lang="en-US" altLang="ko-KR" dirty="0"/>
              <a:t>, </a:t>
            </a:r>
            <a:r>
              <a:rPr lang="ko-KR" altLang="en-US" dirty="0"/>
              <a:t>마력과 같은 속성도 있고 출발하기</a:t>
            </a:r>
            <a:r>
              <a:rPr lang="en-US" altLang="ko-KR" dirty="0"/>
              <a:t>, </a:t>
            </a:r>
            <a:r>
              <a:rPr lang="ko-KR" altLang="en-US" dirty="0"/>
              <a:t>정지하기 등의 동작도 가지고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s-ES" altLang="ko-KR" dirty="0"/>
              <a:t>var myCar = { model: "bmz", color: "red", hp: 100 </a:t>
            </a:r>
            <a:r>
              <a:rPr lang="es-ES" altLang="ko-KR" dirty="0" smtClean="0"/>
              <a:t>};</a:t>
            </a:r>
          </a:p>
          <a:p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en-US" altLang="ko-KR" dirty="0" err="1"/>
              <a:t>myCar.model</a:t>
            </a:r>
            <a:r>
              <a:rPr lang="en-US" altLang="ko-KR" dirty="0"/>
              <a:t>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en-US" altLang="ko-KR" dirty="0" err="1"/>
              <a:t>myCar.color</a:t>
            </a:r>
            <a:r>
              <a:rPr lang="en-US" altLang="ko-KR" dirty="0"/>
              <a:t>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en-US" altLang="ko-KR" dirty="0" err="1"/>
              <a:t>myCar.hp</a:t>
            </a:r>
            <a:r>
              <a:rPr lang="en-US" altLang="ko-KR" dirty="0"/>
              <a:t>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endParaRPr lang="es-E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14337" name="_x255493640" descr="EMB00001afc697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8" y="4613546"/>
            <a:ext cx="1795462" cy="110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_x255493160" descr="EMB00001afc697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787" y="4461933"/>
            <a:ext cx="2332037" cy="141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3180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1281113"/>
            <a:ext cx="822007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40213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prompt() 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함수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300"/>
            <a:ext cx="8212138" cy="1190625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 kern="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age = prompt("</a:t>
            </a:r>
            <a:r>
              <a:rPr lang="ko-KR" altLang="en-US" dirty="0"/>
              <a:t>나이를 입력하세요</a:t>
            </a:r>
            <a:r>
              <a:rPr lang="en-US" altLang="ko-KR" dirty="0"/>
              <a:t>", "</a:t>
            </a:r>
            <a:r>
              <a:rPr lang="ko-KR" altLang="en-US" dirty="0" err="1"/>
              <a:t>만나이로</a:t>
            </a:r>
            <a:r>
              <a:rPr lang="ko-KR" altLang="en-US" dirty="0"/>
              <a:t> 입력합니다</a:t>
            </a:r>
            <a:r>
              <a:rPr lang="en-US" altLang="ko-KR" dirty="0"/>
              <a:t>.");</a:t>
            </a:r>
          </a:p>
          <a:p>
            <a:r>
              <a:rPr lang="en-US" altLang="ko-KR" dirty="0"/>
              <a:t>&lt;/script&gt;</a:t>
            </a:r>
          </a:p>
        </p:txBody>
      </p:sp>
      <p:pic>
        <p:nvPicPr>
          <p:cNvPr id="16385" name="_x10038936" descr="EMB00001afc69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075" y="2876550"/>
            <a:ext cx="5368813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0400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300"/>
            <a:ext cx="8212138" cy="2628900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 kern="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x, y;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input;</a:t>
            </a:r>
          </a:p>
          <a:p>
            <a:endParaRPr lang="en-US" altLang="ko-KR" dirty="0"/>
          </a:p>
          <a:p>
            <a:r>
              <a:rPr lang="en-US" altLang="ko-KR" dirty="0"/>
              <a:t>    input = prompt("</a:t>
            </a:r>
            <a:r>
              <a:rPr lang="ko-KR" altLang="en-US" dirty="0"/>
              <a:t>정수를 입력하시오</a:t>
            </a:r>
            <a:r>
              <a:rPr lang="en-US" altLang="ko-KR" dirty="0"/>
              <a:t>", "</a:t>
            </a:r>
            <a:r>
              <a:rPr lang="ko-KR" altLang="en-US" dirty="0"/>
              <a:t>정수로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    x = </a:t>
            </a:r>
            <a:r>
              <a:rPr lang="en-US" altLang="ko-KR" dirty="0" err="1"/>
              <a:t>parseInt</a:t>
            </a:r>
            <a:r>
              <a:rPr lang="en-US" altLang="ko-KR" dirty="0"/>
              <a:t>(input);</a:t>
            </a:r>
          </a:p>
          <a:p>
            <a:endParaRPr lang="en-US" altLang="ko-KR" dirty="0"/>
          </a:p>
          <a:p>
            <a:r>
              <a:rPr lang="en-US" altLang="ko-KR" dirty="0"/>
              <a:t>    input = prompt("</a:t>
            </a:r>
            <a:r>
              <a:rPr lang="ko-KR" altLang="en-US" dirty="0"/>
              <a:t>정수를 입력하시오</a:t>
            </a:r>
            <a:r>
              <a:rPr lang="en-US" altLang="ko-KR" dirty="0"/>
              <a:t>", "</a:t>
            </a:r>
            <a:r>
              <a:rPr lang="ko-KR" altLang="en-US" dirty="0"/>
              <a:t>정수로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    y = </a:t>
            </a:r>
            <a:r>
              <a:rPr lang="en-US" altLang="ko-KR" dirty="0" err="1"/>
              <a:t>parseInt</a:t>
            </a:r>
            <a:r>
              <a:rPr lang="en-US" altLang="ko-KR" dirty="0"/>
              <a:t>(input);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(x + y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r>
              <a:rPr lang="en-US" altLang="ko-KR" dirty="0"/>
              <a:t>&lt;/script&gt;</a:t>
            </a:r>
          </a:p>
        </p:txBody>
      </p:sp>
      <p:pic>
        <p:nvPicPr>
          <p:cNvPr id="17411" name="_x253992296" descr="EMB00001afc698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592" y="4018756"/>
            <a:ext cx="4500298" cy="120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81175" y="5286375"/>
            <a:ext cx="2089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3" action="ppaction://hlinkfile"/>
              </a:rPr>
              <a:t>웹브라우저에서</a:t>
            </a:r>
            <a:r>
              <a:rPr lang="ko-KR" altLang="en-US" sz="1600" i="1" dirty="0" smtClean="0">
                <a:solidFill>
                  <a:srgbClr val="FF0000"/>
                </a:solidFill>
                <a:hlinkClick r:id="rId3" action="ppaction://hlinkfile"/>
              </a:rPr>
              <a:t> 실행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7798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300"/>
            <a:ext cx="8212138" cy="3867150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 kern="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endParaRPr lang="en-US" altLang="ko-KR" dirty="0"/>
          </a:p>
          <a:p>
            <a:r>
              <a:rPr lang="en-US" altLang="ko-KR" dirty="0"/>
              <a:t>    &lt;title&gt;Calculator&lt;/title&gt;</a:t>
            </a:r>
          </a:p>
          <a:p>
            <a:r>
              <a:rPr lang="en-US" altLang="ko-KR" dirty="0"/>
              <a:t>    &lt;script&gt;</a:t>
            </a:r>
          </a:p>
          <a:p>
            <a:r>
              <a:rPr lang="en-US" altLang="ko-KR" dirty="0"/>
              <a:t>        function </a:t>
            </a:r>
            <a:r>
              <a:rPr lang="en-US" altLang="ko-KR" dirty="0" err="1"/>
              <a:t>calc</a:t>
            </a:r>
            <a:r>
              <a:rPr lang="en-US" altLang="ko-KR" dirty="0"/>
              <a:t>() {</a:t>
            </a:r>
          </a:p>
          <a:p>
            <a:endParaRPr lang="en-US" altLang="ko-KR" dirty="0"/>
          </a:p>
          <a:p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x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("x").value;</a:t>
            </a:r>
          </a:p>
          <a:p>
            <a:endParaRPr lang="en-US" altLang="ko-KR" dirty="0"/>
          </a:p>
          <a:p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y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("y").value;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sum;</a:t>
            </a:r>
          </a:p>
          <a:p>
            <a:endParaRPr lang="en-US" altLang="ko-KR" dirty="0"/>
          </a:p>
          <a:p>
            <a:r>
              <a:rPr lang="en-US" altLang="ko-KR" dirty="0"/>
              <a:t>            sum = </a:t>
            </a:r>
            <a:r>
              <a:rPr lang="en-US" altLang="ko-KR" dirty="0" err="1"/>
              <a:t>parseInt</a:t>
            </a:r>
            <a:r>
              <a:rPr lang="en-US" altLang="ko-KR" dirty="0"/>
              <a:t>(x) + </a:t>
            </a:r>
            <a:r>
              <a:rPr lang="en-US" altLang="ko-KR" dirty="0" err="1"/>
              <a:t>parseInt</a:t>
            </a:r>
            <a:r>
              <a:rPr lang="en-US" altLang="ko-KR" dirty="0"/>
              <a:t>(y);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("sum").value = sum;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&lt;/script&gt;</a:t>
            </a:r>
          </a:p>
          <a:p>
            <a:endParaRPr lang="en-US" altLang="ko-KR" dirty="0"/>
          </a:p>
          <a:p>
            <a:r>
              <a:rPr lang="en-US" altLang="ko-KR" dirty="0"/>
              <a:t>&lt;/head&gt;</a:t>
            </a:r>
          </a:p>
          <a:p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1781175" y="5286375"/>
            <a:ext cx="2089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2" action="ppaction://hlinkfile"/>
              </a:rPr>
              <a:t>웹브라우저에서</a:t>
            </a:r>
            <a:r>
              <a:rPr lang="ko-KR" altLang="en-US" sz="1600" i="1" dirty="0" smtClean="0">
                <a:solidFill>
                  <a:srgbClr val="FF0000"/>
                </a:solidFill>
                <a:hlinkClick r:id="rId2" action="ppaction://hlinkfile"/>
              </a:rPr>
              <a:t> 실행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7864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300"/>
            <a:ext cx="8212138" cy="2886076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 kern="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  &lt;</a:t>
            </a:r>
            <a:r>
              <a:rPr lang="en-US" altLang="ko-KR" dirty="0" err="1"/>
              <a:t>h3</a:t>
            </a:r>
            <a:r>
              <a:rPr lang="en-US" altLang="ko-KR" dirty="0"/>
              <a:t>&gt;</a:t>
            </a:r>
            <a:r>
              <a:rPr lang="ko-KR" altLang="en-US" dirty="0"/>
              <a:t>덧셈 계산기</a:t>
            </a:r>
            <a:r>
              <a:rPr lang="en-US" altLang="ko-KR" dirty="0"/>
              <a:t>&lt;/</a:t>
            </a:r>
            <a:r>
              <a:rPr lang="en-US" altLang="ko-KR" dirty="0" err="1"/>
              <a:t>h3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&lt;form name="</a:t>
            </a:r>
            <a:r>
              <a:rPr lang="en-US" altLang="ko-KR" dirty="0" err="1"/>
              <a:t>myform</a:t>
            </a:r>
            <a:r>
              <a:rPr lang="en-US" altLang="ko-KR" dirty="0"/>
              <a:t>" action="..." method="POST"&gt;</a:t>
            </a:r>
          </a:p>
          <a:p>
            <a:r>
              <a:rPr lang="en-US" altLang="ko-KR" dirty="0"/>
              <a:t>        </a:t>
            </a:r>
            <a:r>
              <a:rPr lang="ko-KR" altLang="en-US" dirty="0" err="1"/>
              <a:t>첫번째</a:t>
            </a:r>
            <a:r>
              <a:rPr lang="ko-KR" altLang="en-US" dirty="0"/>
              <a:t> 정수</a:t>
            </a:r>
            <a:r>
              <a:rPr lang="en-US" altLang="ko-KR" dirty="0"/>
              <a:t>:        </a:t>
            </a:r>
          </a:p>
          <a:p>
            <a:r>
              <a:rPr lang="en-US" altLang="ko-KR" dirty="0"/>
              <a:t>        &lt;input id="x" /&gt;&lt;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r>
              <a:rPr lang="en-US" altLang="ko-KR" dirty="0"/>
              <a:t>        </a:t>
            </a:r>
            <a:r>
              <a:rPr lang="ko-KR" altLang="en-US" dirty="0" err="1"/>
              <a:t>두번째</a:t>
            </a:r>
            <a:r>
              <a:rPr lang="ko-KR" altLang="en-US" dirty="0"/>
              <a:t> 정수</a:t>
            </a:r>
            <a:r>
              <a:rPr lang="en-US" altLang="ko-KR" dirty="0"/>
              <a:t>:        </a:t>
            </a:r>
          </a:p>
          <a:p>
            <a:r>
              <a:rPr lang="en-US" altLang="ko-KR" dirty="0"/>
              <a:t>        &lt;input id="y" /&gt;&lt;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합계</a:t>
            </a:r>
            <a:r>
              <a:rPr lang="en-US" altLang="ko-KR" dirty="0"/>
              <a:t>:         </a:t>
            </a:r>
          </a:p>
          <a:p>
            <a:r>
              <a:rPr lang="en-US" altLang="ko-KR" dirty="0"/>
              <a:t>        &lt;input id="sum" /&gt;&lt;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r>
              <a:rPr lang="en-US" altLang="ko-KR" dirty="0"/>
              <a:t>        &lt;input type="button" value="</a:t>
            </a:r>
            <a:r>
              <a:rPr lang="ko-KR" altLang="en-US" dirty="0"/>
              <a:t>계산</a:t>
            </a:r>
            <a:r>
              <a:rPr lang="en-US" altLang="ko-KR" dirty="0"/>
              <a:t>"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calc</a:t>
            </a:r>
            <a:r>
              <a:rPr lang="en-US" altLang="ko-KR" dirty="0"/>
              <a:t>();" /&gt;</a:t>
            </a:r>
          </a:p>
          <a:p>
            <a:r>
              <a:rPr lang="en-US" altLang="ko-KR" dirty="0"/>
              <a:t>    &lt;/form&gt;</a:t>
            </a:r>
          </a:p>
          <a:p>
            <a:endParaRPr lang="en-US" altLang="ko-KR" dirty="0"/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1175" y="5286375"/>
            <a:ext cx="2089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2" action="ppaction://hlinkfile"/>
              </a:rPr>
              <a:t>웹브라우저에서</a:t>
            </a:r>
            <a:r>
              <a:rPr lang="ko-KR" altLang="en-US" sz="1600" i="1" dirty="0" smtClean="0">
                <a:solidFill>
                  <a:srgbClr val="FF0000"/>
                </a:solidFill>
                <a:hlinkClick r:id="rId2" action="ppaction://hlinkfile"/>
              </a:rPr>
              <a:t> 실행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  <p:pic>
        <p:nvPicPr>
          <p:cNvPr id="18433" name="_x10039016" descr="EMB00001afc699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49" y="4280316"/>
            <a:ext cx="3648075" cy="205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7067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HTML 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요소에 접근하기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300"/>
            <a:ext cx="8212138" cy="2886076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 kern="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&lt;body&gt;</a:t>
            </a:r>
          </a:p>
          <a:p>
            <a:endParaRPr lang="en-US" altLang="ko-KR" dirty="0"/>
          </a:p>
          <a:p>
            <a:r>
              <a:rPr lang="en-US" altLang="ko-KR" dirty="0"/>
              <a:t>    &lt;</a:t>
            </a:r>
            <a:r>
              <a:rPr lang="en-US" altLang="ko-KR" dirty="0" err="1"/>
              <a:t>h1</a:t>
            </a:r>
            <a:r>
              <a:rPr lang="en-US" altLang="ko-KR" dirty="0"/>
              <a:t> id="test"&gt;This is a heading.&lt;/</a:t>
            </a:r>
            <a:r>
              <a:rPr lang="en-US" altLang="ko-KR" dirty="0" err="1"/>
              <a:t>h1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&lt;script&gt;</a:t>
            </a:r>
          </a:p>
          <a:p>
            <a:r>
              <a:rPr lang="en-US" altLang="ko-KR" dirty="0"/>
              <a:t>        function </a:t>
            </a:r>
            <a:r>
              <a:rPr lang="en-US" altLang="ko-KR" dirty="0" err="1"/>
              <a:t>func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        e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("test");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e.style.color</a:t>
            </a:r>
            <a:r>
              <a:rPr lang="en-US" altLang="ko-KR" dirty="0"/>
              <a:t> = "red";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	&lt;/script&gt;</a:t>
            </a:r>
          </a:p>
          <a:p>
            <a:r>
              <a:rPr lang="en-US" altLang="ko-KR" dirty="0"/>
              <a:t>    &lt;button type="button"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func</a:t>
            </a:r>
            <a:r>
              <a:rPr lang="en-US" altLang="ko-KR" dirty="0"/>
              <a:t>()"&gt;</a:t>
            </a:r>
            <a:r>
              <a:rPr lang="ko-KR" altLang="en-US" dirty="0"/>
              <a:t>클릭하세요</a:t>
            </a:r>
            <a:r>
              <a:rPr lang="en-US" altLang="ko-KR" dirty="0"/>
              <a:t>!&lt;/button&gt;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1175" y="5286375"/>
            <a:ext cx="2089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2" action="ppaction://hlinkfile"/>
              </a:rPr>
              <a:t>웹브라우저에서</a:t>
            </a:r>
            <a:r>
              <a:rPr lang="ko-KR" altLang="en-US" sz="1600" i="1" dirty="0" smtClean="0">
                <a:solidFill>
                  <a:srgbClr val="FF0000"/>
                </a:solidFill>
                <a:hlinkClick r:id="rId2" action="ppaction://hlinkfile"/>
              </a:rPr>
              <a:t> 실행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  <p:pic>
        <p:nvPicPr>
          <p:cNvPr id="20481" name="_x10038936" descr="EMB00001afc699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4" y="4482514"/>
            <a:ext cx="3497263" cy="152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4970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1404938"/>
            <a:ext cx="656272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251292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조건문의</a:t>
            </a:r>
            <a:r>
              <a:rPr lang="ko-KR" altLang="en-US" dirty="0" smtClean="0"/>
              <a:t>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if </a:t>
            </a:r>
            <a:r>
              <a:rPr lang="ko-KR" altLang="en-US" dirty="0"/>
              <a:t>문 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if</a:t>
            </a:r>
            <a:r>
              <a:rPr lang="en-US" altLang="ko-KR" dirty="0"/>
              <a:t>...else </a:t>
            </a:r>
            <a:r>
              <a:rPr lang="ko-KR" altLang="en-US" dirty="0"/>
              <a:t>문 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switch </a:t>
            </a:r>
            <a:r>
              <a:rPr lang="ko-KR" altLang="en-US" dirty="0" smtClean="0"/>
              <a:t>문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214706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 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3981452"/>
            <a:ext cx="8212138" cy="1190624"/>
          </a:xfr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27000" indent="0" eaLnBrk="0" latinLnBrk="0" hangingPunc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dirty="0">
                <a:solidFill>
                  <a:srgbClr val="000000"/>
                </a:solidFill>
              </a:rPr>
              <a:t>if (time&lt;12)</a:t>
            </a:r>
          </a:p>
          <a:p>
            <a:pPr marL="127000" indent="0" eaLnBrk="0" latinLnBrk="0" hangingPunc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dirty="0">
                <a:solidFill>
                  <a:srgbClr val="000000"/>
                </a:solidFill>
              </a:rPr>
              <a:t>{</a:t>
            </a:r>
          </a:p>
          <a:p>
            <a:pPr marL="127000" indent="0" eaLnBrk="0" latinLnBrk="0" hangingPunc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dirty="0">
                <a:solidFill>
                  <a:srgbClr val="000000"/>
                </a:solidFill>
              </a:rPr>
              <a:t>	greeting="Good Morning!";</a:t>
            </a:r>
          </a:p>
          <a:p>
            <a:pPr marL="127000" indent="0" eaLnBrk="0" latinLnBrk="0" hangingPunc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dirty="0">
                <a:solidFill>
                  <a:srgbClr val="000000"/>
                </a:solidFill>
              </a:rPr>
              <a:t>}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928688"/>
            <a:ext cx="4767263" cy="3015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66479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HTML5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기술의 핵심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19225"/>
            <a:ext cx="5791200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0876800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if-else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7"/>
            <a:ext cx="8212138" cy="1590674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 kern="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if (time&lt;12)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msg</a:t>
            </a:r>
            <a:r>
              <a:rPr lang="en-US" altLang="ko-KR" dirty="0"/>
              <a:t>="Good Morning!";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else{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msg</a:t>
            </a:r>
            <a:r>
              <a:rPr lang="en-US" altLang="ko-KR" dirty="0"/>
              <a:t>="Good Afternoon!";</a:t>
            </a:r>
          </a:p>
          <a:p>
            <a:r>
              <a:rPr lang="en-US" altLang="ko-KR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880513546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연속적인 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if 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문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300"/>
            <a:ext cx="8212138" cy="3314700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 kern="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msg</a:t>
            </a:r>
            <a:r>
              <a:rPr lang="en-US" altLang="ko-KR" dirty="0"/>
              <a:t> = "";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time = new Date().</a:t>
            </a:r>
            <a:r>
              <a:rPr lang="en-US" altLang="ko-KR" dirty="0" err="1"/>
              <a:t>getHours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if (time &lt; 12) {				// 12</a:t>
            </a:r>
            <a:r>
              <a:rPr lang="ko-KR" altLang="en-US" dirty="0"/>
              <a:t>시 이전이면</a:t>
            </a:r>
          </a:p>
          <a:p>
            <a:r>
              <a:rPr lang="ko-KR" altLang="en-US" dirty="0"/>
              <a:t>        </a:t>
            </a:r>
            <a:r>
              <a:rPr lang="en-US" altLang="ko-KR" dirty="0" err="1"/>
              <a:t>msg</a:t>
            </a:r>
            <a:r>
              <a:rPr lang="en-US" altLang="ko-KR" dirty="0"/>
              <a:t> = "Good Morning";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else if (time &lt; 18) {			// </a:t>
            </a:r>
            <a:r>
              <a:rPr lang="ko-KR" altLang="en-US" dirty="0"/>
              <a:t>오후 </a:t>
            </a:r>
            <a:r>
              <a:rPr lang="en-US" altLang="ko-KR" dirty="0"/>
              <a:t>6</a:t>
            </a:r>
            <a:r>
              <a:rPr lang="ko-KR" altLang="en-US" dirty="0"/>
              <a:t>시 이전이면</a:t>
            </a:r>
          </a:p>
          <a:p>
            <a:r>
              <a:rPr lang="ko-KR" altLang="en-US" dirty="0"/>
              <a:t>        </a:t>
            </a:r>
            <a:r>
              <a:rPr lang="en-US" altLang="ko-KR" dirty="0" err="1"/>
              <a:t>msg</a:t>
            </a:r>
            <a:r>
              <a:rPr lang="en-US" altLang="ko-KR" dirty="0"/>
              <a:t> = "Good Afternoon";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else {						// </a:t>
            </a:r>
            <a:r>
              <a:rPr lang="ko-KR" altLang="en-US" dirty="0"/>
              <a:t>그렇지 않으면</a:t>
            </a:r>
            <a:r>
              <a:rPr lang="en-US" altLang="ko-KR" dirty="0"/>
              <a:t>(</a:t>
            </a:r>
            <a:r>
              <a:rPr lang="ko-KR" altLang="en-US" dirty="0"/>
              <a:t>오후 </a:t>
            </a:r>
            <a:r>
              <a:rPr lang="en-US" altLang="ko-KR" dirty="0"/>
              <a:t>6</a:t>
            </a:r>
            <a:r>
              <a:rPr lang="ko-KR" altLang="en-US" dirty="0"/>
              <a:t>시 이후이면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msg</a:t>
            </a:r>
            <a:r>
              <a:rPr lang="en-US" altLang="ko-KR" dirty="0"/>
              <a:t> = "Good evening";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alert(</a:t>
            </a:r>
            <a:r>
              <a:rPr lang="en-US" altLang="ko-KR" dirty="0" err="1"/>
              <a:t>msg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&lt;/script&gt;</a:t>
            </a:r>
          </a:p>
        </p:txBody>
      </p:sp>
      <p:pic>
        <p:nvPicPr>
          <p:cNvPr id="23553" name="_x10039016" descr="EMB00001afc69d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450" y="4670425"/>
            <a:ext cx="1849438" cy="152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8277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switch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문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300"/>
            <a:ext cx="8212138" cy="3314700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 kern="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grade = prompt("</a:t>
            </a:r>
            <a:r>
              <a:rPr lang="ko-KR" altLang="en-US" dirty="0"/>
              <a:t>성적을 입력하시오</a:t>
            </a:r>
            <a:r>
              <a:rPr lang="en-US" altLang="ko-KR" dirty="0"/>
              <a:t>:", "A-F</a:t>
            </a:r>
            <a:r>
              <a:rPr lang="ko-KR" altLang="en-US" dirty="0"/>
              <a:t>사이의 문자로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    switch (grade) {</a:t>
            </a:r>
          </a:p>
          <a:p>
            <a:r>
              <a:rPr lang="en-US" altLang="ko-KR" dirty="0"/>
              <a:t>        case 'A': alert("</a:t>
            </a:r>
            <a:r>
              <a:rPr lang="ko-KR" altLang="en-US" dirty="0"/>
              <a:t>잘했어요</a:t>
            </a:r>
            <a:r>
              <a:rPr lang="en-US" altLang="ko-KR" dirty="0"/>
              <a:t>!");</a:t>
            </a:r>
          </a:p>
          <a:p>
            <a:r>
              <a:rPr lang="en-US" altLang="ko-KR" dirty="0"/>
              <a:t>            break;</a:t>
            </a:r>
          </a:p>
          <a:p>
            <a:r>
              <a:rPr lang="en-US" altLang="ko-KR" dirty="0"/>
              <a:t>        case 'B': alert("</a:t>
            </a:r>
            <a:r>
              <a:rPr lang="ko-KR" altLang="en-US" dirty="0"/>
              <a:t>좋은 점수군요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            break;</a:t>
            </a:r>
          </a:p>
          <a:p>
            <a:r>
              <a:rPr lang="en-US" altLang="ko-KR" dirty="0"/>
              <a:t>        case 'C': alert("</a:t>
            </a:r>
            <a:r>
              <a:rPr lang="ko-KR" altLang="en-US" dirty="0"/>
              <a:t>괜찮은 점수군요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            break;</a:t>
            </a:r>
          </a:p>
          <a:p>
            <a:r>
              <a:rPr lang="en-US" altLang="ko-KR" dirty="0"/>
              <a:t>        case 'D': alert("</a:t>
            </a:r>
            <a:r>
              <a:rPr lang="ko-KR" altLang="en-US" dirty="0"/>
              <a:t>좀더 노력하세요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            break;</a:t>
            </a:r>
          </a:p>
          <a:p>
            <a:r>
              <a:rPr lang="en-US" altLang="ko-KR" dirty="0"/>
              <a:t>        case 'F': alert("</a:t>
            </a:r>
            <a:r>
              <a:rPr lang="ko-KR" altLang="en-US" dirty="0" err="1"/>
              <a:t>다음학기</a:t>
            </a:r>
            <a:r>
              <a:rPr lang="ko-KR" altLang="en-US" dirty="0"/>
              <a:t> 수강하세요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            break;</a:t>
            </a:r>
          </a:p>
          <a:p>
            <a:r>
              <a:rPr lang="en-US" altLang="ko-KR" dirty="0"/>
              <a:t>        default: alert("</a:t>
            </a:r>
            <a:r>
              <a:rPr lang="ko-KR" altLang="en-US" dirty="0" err="1"/>
              <a:t>알수없는</a:t>
            </a:r>
            <a:r>
              <a:rPr lang="ko-KR" altLang="en-US" dirty="0"/>
              <a:t> 학점입니다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&lt;/script&gt;</a:t>
            </a:r>
          </a:p>
        </p:txBody>
      </p:sp>
      <p:pic>
        <p:nvPicPr>
          <p:cNvPr id="25602" name="_x253992456" descr="EMB00001afc69e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816" y="4833056"/>
            <a:ext cx="4411389" cy="117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1" name="_x442396704" descr="EMB00001afc69e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438" y="4833056"/>
            <a:ext cx="1592262" cy="160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1887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숫자 게임 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299"/>
            <a:ext cx="8212138" cy="5429251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 kern="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    &lt;title&gt;&lt;/title&gt;</a:t>
            </a:r>
          </a:p>
          <a:p>
            <a:r>
              <a:rPr lang="en-US" altLang="ko-KR" dirty="0"/>
              <a:t>    &lt;script&gt;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computerNumber</a:t>
            </a:r>
            <a:r>
              <a:rPr lang="en-US" altLang="ko-KR" dirty="0"/>
              <a:t> = 53;	// </a:t>
            </a:r>
            <a:r>
              <a:rPr lang="ko-KR" altLang="en-US" dirty="0"/>
              <a:t>정답</a:t>
            </a:r>
          </a:p>
          <a:p>
            <a:r>
              <a:rPr lang="ko-KR" altLang="en-US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nGuesses</a:t>
            </a:r>
            <a:r>
              <a:rPr lang="en-US" altLang="ko-KR" dirty="0"/>
              <a:t> = 0;		// </a:t>
            </a:r>
            <a:r>
              <a:rPr lang="ko-KR" altLang="en-US" dirty="0"/>
              <a:t>추측 횟수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en-US" altLang="ko-KR" dirty="0"/>
              <a:t>function guess()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result = "";		// </a:t>
            </a:r>
            <a:r>
              <a:rPr lang="ko-KR" altLang="en-US" dirty="0"/>
              <a:t>결과 메시지</a:t>
            </a:r>
          </a:p>
          <a:p>
            <a:endParaRPr lang="ko-KR" altLang="en-US" dirty="0"/>
          </a:p>
          <a:p>
            <a:r>
              <a:rPr lang="ko-KR" altLang="en-US" dirty="0"/>
              <a:t>            </a:t>
            </a:r>
            <a:r>
              <a:rPr lang="en-US" altLang="ko-KR" dirty="0"/>
              <a:t>// </a:t>
            </a:r>
            <a:r>
              <a:rPr lang="ko-KR" altLang="en-US" dirty="0"/>
              <a:t>사용자가 입력한 값을 받아서 변수 </a:t>
            </a:r>
            <a:r>
              <a:rPr lang="en-US" altLang="ko-KR" dirty="0"/>
              <a:t>number</a:t>
            </a:r>
            <a:r>
              <a:rPr lang="ko-KR" altLang="en-US" dirty="0"/>
              <a:t>에 대입한다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number = </a:t>
            </a:r>
            <a:r>
              <a:rPr lang="en-US" altLang="ko-KR" dirty="0" err="1"/>
              <a:t>parseInt</a:t>
            </a:r>
            <a:r>
              <a:rPr lang="en-US" altLang="ko-KR" dirty="0"/>
              <a:t>(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("user").value);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nGuesses</a:t>
            </a:r>
            <a:r>
              <a:rPr lang="en-US" altLang="ko-KR" dirty="0"/>
              <a:t>++;		// </a:t>
            </a:r>
            <a:r>
              <a:rPr lang="ko-KR" altLang="en-US" dirty="0"/>
              <a:t>추측 횟수를 증가시킨다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            if (number == </a:t>
            </a:r>
            <a:r>
              <a:rPr lang="en-US" altLang="ko-KR" dirty="0" err="1"/>
              <a:t>computerNumber</a:t>
            </a:r>
            <a:r>
              <a:rPr lang="en-US" altLang="ko-KR" dirty="0"/>
              <a:t>) result = "</a:t>
            </a:r>
            <a:r>
              <a:rPr lang="ko-KR" altLang="en-US" dirty="0"/>
              <a:t>성공입니다</a:t>
            </a:r>
            <a:r>
              <a:rPr lang="en-US" altLang="ko-KR" dirty="0"/>
              <a:t>.";</a:t>
            </a:r>
          </a:p>
          <a:p>
            <a:r>
              <a:rPr lang="en-US" altLang="ko-KR" dirty="0"/>
              <a:t>            else if (number &lt; </a:t>
            </a:r>
            <a:r>
              <a:rPr lang="en-US" altLang="ko-KR" dirty="0" err="1"/>
              <a:t>computerNumber</a:t>
            </a:r>
            <a:r>
              <a:rPr lang="en-US" altLang="ko-KR" dirty="0"/>
              <a:t>) result = "</a:t>
            </a:r>
            <a:r>
              <a:rPr lang="ko-KR" altLang="en-US" dirty="0"/>
              <a:t>낮습니다</a:t>
            </a:r>
            <a:r>
              <a:rPr lang="en-US" altLang="ko-KR" dirty="0"/>
              <a:t>.";</a:t>
            </a:r>
          </a:p>
          <a:p>
            <a:r>
              <a:rPr lang="en-US" altLang="ko-KR" dirty="0"/>
              <a:t>            else result = "</a:t>
            </a:r>
            <a:r>
              <a:rPr lang="ko-KR" altLang="en-US" dirty="0"/>
              <a:t>높습니다</a:t>
            </a:r>
            <a:r>
              <a:rPr lang="en-US" altLang="ko-KR" dirty="0"/>
              <a:t>.";</a:t>
            </a:r>
          </a:p>
          <a:p>
            <a:endParaRPr lang="en-US" altLang="ko-KR" dirty="0"/>
          </a:p>
          <a:p>
            <a:r>
              <a:rPr lang="en-US" altLang="ko-KR" dirty="0"/>
              <a:t>    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("result").value = result;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("guesses").value = </a:t>
            </a:r>
            <a:r>
              <a:rPr lang="en-US" altLang="ko-KR" dirty="0" err="1"/>
              <a:t>nGuesses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return true;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&lt;/script&gt;</a:t>
            </a:r>
          </a:p>
          <a:p>
            <a:r>
              <a:rPr lang="en-US" altLang="ko-KR" dirty="0"/>
              <a:t>&lt;/head&gt;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02031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숫자 게임 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299"/>
            <a:ext cx="8212138" cy="3524251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 kern="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  &lt;</a:t>
            </a:r>
            <a:r>
              <a:rPr lang="en-US" altLang="ko-KR" dirty="0" err="1"/>
              <a:t>h2</a:t>
            </a:r>
            <a:r>
              <a:rPr lang="en-US" altLang="ko-KR" dirty="0"/>
              <a:t>&gt;</a:t>
            </a:r>
            <a:r>
              <a:rPr lang="ko-KR" altLang="en-US" dirty="0"/>
              <a:t>숫자 맞추기 게임</a:t>
            </a:r>
            <a:r>
              <a:rPr lang="en-US" altLang="ko-KR" dirty="0"/>
              <a:t>&lt;/</a:t>
            </a:r>
            <a:r>
              <a:rPr lang="en-US" altLang="ko-KR" dirty="0" err="1"/>
              <a:t>h2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이 게임은 컴퓨터가 생성한 숫자를 맞추는 게임입니다</a:t>
            </a:r>
            <a:r>
              <a:rPr lang="en-US" altLang="ko-KR" dirty="0"/>
              <a:t>. </a:t>
            </a:r>
            <a:r>
              <a:rPr lang="ko-KR" altLang="en-US" dirty="0"/>
              <a:t>숫자는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100 </a:t>
            </a:r>
            <a:r>
              <a:rPr lang="ko-KR" altLang="en-US" dirty="0"/>
              <a:t>사이에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&lt;form&gt;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숫자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    &lt;input type="text" id="user" size="5"&gt;</a:t>
            </a:r>
          </a:p>
          <a:p>
            <a:r>
              <a:rPr lang="en-US" altLang="ko-KR" dirty="0"/>
              <a:t>        &lt;input type="button" value="</a:t>
            </a:r>
            <a:r>
              <a:rPr lang="ko-KR" altLang="en-US" dirty="0"/>
              <a:t>확인</a:t>
            </a:r>
            <a:r>
              <a:rPr lang="en-US" altLang="ko-KR" dirty="0"/>
              <a:t>" </a:t>
            </a:r>
            <a:r>
              <a:rPr lang="en-US" altLang="ko-KR" dirty="0" err="1"/>
              <a:t>onclick</a:t>
            </a:r>
            <a:r>
              <a:rPr lang="en-US" altLang="ko-KR" dirty="0"/>
              <a:t>="guess();"&gt;</a:t>
            </a:r>
          </a:p>
          <a:p>
            <a:r>
              <a:rPr lang="en-US" altLang="ko-KR" dirty="0"/>
              <a:t>        </a:t>
            </a:r>
            <a:r>
              <a:rPr lang="ko-KR" altLang="en-US" dirty="0" err="1"/>
              <a:t>추측횟수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    &lt;input type="text" id="guesses" size="5"&gt;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힌트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    &lt;input type="text" id="result" size="16"&gt;</a:t>
            </a:r>
          </a:p>
          <a:p>
            <a:r>
              <a:rPr lang="en-US" altLang="ko-KR" dirty="0"/>
              <a:t>    &lt;/form&gt;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pic>
        <p:nvPicPr>
          <p:cNvPr id="26625" name="_x10038936" descr="EMB00001afc69e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813" y="4781550"/>
            <a:ext cx="4410075" cy="202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1679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같은 처리 과정을 여러 번 되풀이하는 것</a:t>
            </a:r>
          </a:p>
          <a:p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2295525"/>
            <a:ext cx="68008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843182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반복문의</a:t>
            </a:r>
            <a:r>
              <a:rPr lang="ko-KR" altLang="en-US" dirty="0" smtClean="0"/>
              <a:t>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while – </a:t>
            </a:r>
            <a:r>
              <a:rPr lang="ko-KR" altLang="en-US" dirty="0"/>
              <a:t>지정된 조건이 참이면 반복 실행한다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en-US" altLang="ko-KR" dirty="0"/>
              <a:t>for – </a:t>
            </a:r>
            <a:r>
              <a:rPr lang="ko-KR" altLang="en-US" dirty="0" err="1"/>
              <a:t>정해진</a:t>
            </a:r>
            <a:r>
              <a:rPr lang="ko-KR" altLang="en-US" dirty="0"/>
              <a:t> 횟수 동안 코드를 반복 실행한다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7303853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</a:t>
            </a:r>
            <a:r>
              <a:rPr lang="ko-KR" altLang="en-US" dirty="0" smtClean="0"/>
              <a:t> 문</a:t>
            </a:r>
            <a:endParaRPr lang="ko-KR" altLang="en-US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90713"/>
            <a:ext cx="82105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9686512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</a:t>
            </a:r>
            <a:r>
              <a:rPr lang="ko-KR" altLang="en-US" dirty="0" smtClean="0"/>
              <a:t> 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7"/>
            <a:ext cx="8212138" cy="1590674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 kern="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0;</a:t>
            </a:r>
          </a:p>
          <a:p>
            <a:r>
              <a:rPr lang="en-US" altLang="ko-KR" dirty="0"/>
              <a:t>    while (</a:t>
            </a:r>
            <a:r>
              <a:rPr lang="en-US" altLang="ko-KR" dirty="0" err="1"/>
              <a:t>i</a:t>
            </a:r>
            <a:r>
              <a:rPr lang="en-US" altLang="ko-KR" dirty="0"/>
              <a:t> &lt; 10)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("</a:t>
            </a:r>
            <a:r>
              <a:rPr lang="ko-KR" altLang="en-US" dirty="0"/>
              <a:t>카운터 </a:t>
            </a:r>
            <a:r>
              <a:rPr lang="en-US" altLang="ko-KR" dirty="0"/>
              <a:t>: " + </a:t>
            </a:r>
            <a:r>
              <a:rPr lang="en-US" altLang="ko-KR" dirty="0" err="1"/>
              <a:t>i</a:t>
            </a:r>
            <a:r>
              <a:rPr lang="en-US" altLang="ko-KR" dirty="0"/>
              <a:t> + "&lt;</a:t>
            </a:r>
            <a:r>
              <a:rPr lang="en-US" altLang="ko-KR" dirty="0" err="1"/>
              <a:t>br</a:t>
            </a:r>
            <a:r>
              <a:rPr lang="en-US" altLang="ko-KR" dirty="0"/>
              <a:t> /&gt;");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i</a:t>
            </a:r>
            <a:r>
              <a:rPr lang="en-US" altLang="ko-KR" dirty="0"/>
              <a:t>++;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&lt;/script&gt;</a:t>
            </a:r>
          </a:p>
        </p:txBody>
      </p:sp>
      <p:pic>
        <p:nvPicPr>
          <p:cNvPr id="29697" name="_x10039016" descr="EMB00001afc69f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193" y="3225801"/>
            <a:ext cx="2675595" cy="261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944281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 문</a:t>
            </a:r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2209800"/>
            <a:ext cx="8305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27205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자바 스크립트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1490663"/>
            <a:ext cx="827722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1786097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 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7"/>
            <a:ext cx="8212138" cy="1590674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 kern="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0;</a:t>
            </a:r>
          </a:p>
          <a:p>
            <a:r>
              <a:rPr lang="en-US" altLang="ko-KR" dirty="0"/>
              <a:t>    for (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10;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("</a:t>
            </a:r>
            <a:r>
              <a:rPr lang="ko-KR" altLang="en-US" dirty="0"/>
              <a:t>카운터 </a:t>
            </a:r>
            <a:r>
              <a:rPr lang="en-US" altLang="ko-KR" dirty="0"/>
              <a:t>: " + </a:t>
            </a:r>
            <a:r>
              <a:rPr lang="en-US" altLang="ko-KR" dirty="0" err="1"/>
              <a:t>i</a:t>
            </a:r>
            <a:r>
              <a:rPr lang="en-US" altLang="ko-KR" dirty="0"/>
              <a:t> + "&lt;</a:t>
            </a:r>
            <a:r>
              <a:rPr lang="en-US" altLang="ko-KR" dirty="0" err="1"/>
              <a:t>br</a:t>
            </a:r>
            <a:r>
              <a:rPr lang="en-US" altLang="ko-KR" dirty="0"/>
              <a:t> /&gt;");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&lt;/script&gt;</a:t>
            </a:r>
          </a:p>
        </p:txBody>
      </p:sp>
      <p:pic>
        <p:nvPicPr>
          <p:cNvPr id="29697" name="_x10039016" descr="EMB00001afc69f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193" y="3225801"/>
            <a:ext cx="2675595" cy="261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065118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7"/>
            <a:ext cx="8212138" cy="4571998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 kern="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    &lt;title&gt;</a:t>
            </a:r>
            <a:r>
              <a:rPr lang="ko-KR" altLang="en-US" dirty="0"/>
              <a:t>온도 변환기</a:t>
            </a:r>
            <a:r>
              <a:rPr lang="en-US" altLang="ko-KR" dirty="0"/>
              <a:t>&lt;/title&gt;</a:t>
            </a:r>
          </a:p>
          <a:p>
            <a:r>
              <a:rPr lang="en-US" altLang="ko-KR" dirty="0"/>
              <a:t>&lt;/head&gt;</a:t>
            </a:r>
          </a:p>
          <a:p>
            <a:endParaRPr lang="en-US" altLang="ko-KR" dirty="0"/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  &lt;table border="3"&gt;</a:t>
            </a:r>
          </a:p>
          <a:p>
            <a:r>
              <a:rPr lang="en-US" altLang="ko-KR" dirty="0"/>
              <a:t>        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    &lt;td&gt;</a:t>
            </a:r>
            <a:r>
              <a:rPr lang="ko-KR" altLang="en-US" dirty="0" err="1"/>
              <a:t>섭씨온도</a:t>
            </a:r>
            <a:r>
              <a:rPr lang="en-US" altLang="ko-KR" dirty="0"/>
              <a:t>&lt;/td&gt;</a:t>
            </a:r>
          </a:p>
          <a:p>
            <a:r>
              <a:rPr lang="en-US" altLang="ko-KR" dirty="0"/>
              <a:t>            &lt;td&gt;</a:t>
            </a:r>
            <a:r>
              <a:rPr lang="ko-KR" altLang="en-US" dirty="0" err="1"/>
              <a:t>화씨온도</a:t>
            </a:r>
            <a:r>
              <a:rPr lang="en-US" altLang="ko-KR" dirty="0"/>
              <a:t>&lt;/td&gt;</a:t>
            </a:r>
          </a:p>
          <a:p>
            <a:endParaRPr lang="en-US" altLang="ko-KR" dirty="0"/>
          </a:p>
          <a:p>
            <a:r>
              <a:rPr lang="en-US" altLang="ko-KR" dirty="0"/>
              <a:t>        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&lt;script&gt;</a:t>
            </a:r>
          </a:p>
          <a:p>
            <a:r>
              <a:rPr lang="en-US" altLang="ko-KR" dirty="0"/>
              <a:t>            for (</a:t>
            </a:r>
            <a:r>
              <a:rPr lang="en-US" altLang="ko-KR" dirty="0" err="1"/>
              <a:t>celsius</a:t>
            </a:r>
            <a:r>
              <a:rPr lang="en-US" altLang="ko-KR" dirty="0"/>
              <a:t> = 0; </a:t>
            </a:r>
            <a:r>
              <a:rPr lang="en-US" altLang="ko-KR" dirty="0" err="1"/>
              <a:t>celsius</a:t>
            </a:r>
            <a:r>
              <a:rPr lang="en-US" altLang="ko-KR" dirty="0"/>
              <a:t> &lt;= 10; </a:t>
            </a:r>
            <a:r>
              <a:rPr lang="en-US" altLang="ko-KR" dirty="0" err="1"/>
              <a:t>celsius</a:t>
            </a:r>
            <a:r>
              <a:rPr lang="en-US" altLang="ko-KR" dirty="0"/>
              <a:t> = </a:t>
            </a:r>
            <a:r>
              <a:rPr lang="en-US" altLang="ko-KR" dirty="0" err="1"/>
              <a:t>celsius</a:t>
            </a:r>
            <a:r>
              <a:rPr lang="en-US" altLang="ko-KR" dirty="0"/>
              <a:t> + 1)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("&lt;</a:t>
            </a:r>
            <a:r>
              <a:rPr lang="en-US" altLang="ko-KR" dirty="0" err="1"/>
              <a:t>tr</a:t>
            </a:r>
            <a:r>
              <a:rPr lang="en-US" altLang="ko-KR" dirty="0"/>
              <a:t>&gt;&lt;td&gt;" + </a:t>
            </a:r>
            <a:r>
              <a:rPr lang="en-US" altLang="ko-KR" dirty="0" err="1"/>
              <a:t>celsius</a:t>
            </a:r>
            <a:r>
              <a:rPr lang="en-US" altLang="ko-KR" dirty="0"/>
              <a:t> + "&lt;/td&gt;&lt;td&gt;"</a:t>
            </a:r>
          </a:p>
          <a:p>
            <a:r>
              <a:rPr lang="en-US" altLang="ko-KR" dirty="0"/>
              <a:t>                + ((</a:t>
            </a:r>
            <a:r>
              <a:rPr lang="en-US" altLang="ko-KR" dirty="0" err="1"/>
              <a:t>celsius</a:t>
            </a:r>
            <a:r>
              <a:rPr lang="en-US" altLang="ko-KR" dirty="0"/>
              <a:t> * 9.0 / 5) + 32) + "&lt;/td&gt;&lt;/</a:t>
            </a:r>
            <a:r>
              <a:rPr lang="en-US" altLang="ko-KR" dirty="0" err="1"/>
              <a:t>tr</a:t>
            </a:r>
            <a:r>
              <a:rPr lang="en-US" altLang="ko-KR" dirty="0"/>
              <a:t>&gt;");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&lt;/script&gt;</a:t>
            </a:r>
          </a:p>
          <a:p>
            <a:r>
              <a:rPr lang="en-US" altLang="ko-KR" dirty="0"/>
              <a:t>    &lt;/table&gt;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pic>
        <p:nvPicPr>
          <p:cNvPr id="31745" name="_x10038936" descr="EMB00001afc69f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437" y="1651000"/>
            <a:ext cx="2235659" cy="338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932174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중첩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7"/>
            <a:ext cx="8212138" cy="4571998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 kern="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&lt;script&gt;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("&lt;</a:t>
            </a:r>
            <a:r>
              <a:rPr lang="en-US" altLang="ko-KR" dirty="0" err="1"/>
              <a:t>h1</a:t>
            </a:r>
            <a:r>
              <a:rPr lang="en-US" altLang="ko-KR" dirty="0"/>
              <a:t>&gt;</a:t>
            </a:r>
            <a:r>
              <a:rPr lang="ko-KR" altLang="en-US" dirty="0" err="1"/>
              <a:t>구구단표</a:t>
            </a:r>
            <a:r>
              <a:rPr lang="en-US" altLang="ko-KR" dirty="0"/>
              <a:t>&lt;/</a:t>
            </a:r>
            <a:r>
              <a:rPr lang="en-US" altLang="ko-KR" dirty="0" err="1"/>
              <a:t>h1</a:t>
            </a:r>
            <a:r>
              <a:rPr lang="en-US" altLang="ko-KR" dirty="0"/>
              <a:t>&gt;");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("&lt;table border=2 width=50%");</a:t>
            </a:r>
          </a:p>
          <a:p>
            <a:endParaRPr lang="en-US" altLang="ko-KR" dirty="0"/>
          </a:p>
          <a:p>
            <a:r>
              <a:rPr lang="en-US" altLang="ko-KR" dirty="0"/>
              <a:t>    for (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1; </a:t>
            </a:r>
            <a:r>
              <a:rPr lang="en-US" altLang="ko-KR" dirty="0" err="1"/>
              <a:t>i</a:t>
            </a:r>
            <a:r>
              <a:rPr lang="en-US" altLang="ko-KR" dirty="0"/>
              <a:t> &lt;= 9; </a:t>
            </a:r>
            <a:r>
              <a:rPr lang="en-US" altLang="ko-KR" dirty="0" err="1"/>
              <a:t>i</a:t>
            </a:r>
            <a:r>
              <a:rPr lang="en-US" altLang="ko-KR" dirty="0"/>
              <a:t>++) {  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("&lt;</a:t>
            </a:r>
            <a:r>
              <a:rPr lang="en-US" altLang="ko-KR" dirty="0" err="1"/>
              <a:t>tr</a:t>
            </a:r>
            <a:r>
              <a:rPr lang="en-US" altLang="ko-KR" dirty="0"/>
              <a:t>&gt;");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("&lt;td&gt;" + </a:t>
            </a:r>
            <a:r>
              <a:rPr lang="en-US" altLang="ko-KR" dirty="0" err="1"/>
              <a:t>i</a:t>
            </a:r>
            <a:r>
              <a:rPr lang="en-US" altLang="ko-KR" dirty="0"/>
              <a:t> + "&lt;/td&gt;");</a:t>
            </a:r>
          </a:p>
          <a:p>
            <a:endParaRPr lang="en-US" altLang="ko-KR" dirty="0"/>
          </a:p>
          <a:p>
            <a:r>
              <a:rPr lang="en-US" altLang="ko-KR" dirty="0"/>
              <a:t>        for (</a:t>
            </a:r>
            <a:r>
              <a:rPr lang="en-US" altLang="ko-KR" dirty="0" err="1"/>
              <a:t>var</a:t>
            </a:r>
            <a:r>
              <a:rPr lang="en-US" altLang="ko-KR" dirty="0"/>
              <a:t> j = 2; j &lt;= 9; j++) { 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("&lt;td&gt;" + </a:t>
            </a:r>
            <a:r>
              <a:rPr lang="en-US" altLang="ko-KR" dirty="0" err="1"/>
              <a:t>i</a:t>
            </a:r>
            <a:r>
              <a:rPr lang="en-US" altLang="ko-KR" dirty="0"/>
              <a:t> * j + "&lt;/td&gt;");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("&lt;/</a:t>
            </a:r>
            <a:r>
              <a:rPr lang="en-US" altLang="ko-KR" dirty="0" err="1"/>
              <a:t>tr</a:t>
            </a:r>
            <a:r>
              <a:rPr lang="en-US" altLang="ko-KR" dirty="0"/>
              <a:t>&gt;");</a:t>
            </a:r>
          </a:p>
          <a:p>
            <a:r>
              <a:rPr lang="en-US" altLang="ko-KR" dirty="0"/>
              <a:t>    }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("&lt;/table&gt;");</a:t>
            </a:r>
          </a:p>
          <a:p>
            <a:endParaRPr lang="en-US" altLang="ko-KR" dirty="0"/>
          </a:p>
          <a:p>
            <a:r>
              <a:rPr lang="en-US" altLang="ko-KR" dirty="0"/>
              <a:t>&lt;/script&gt;</a:t>
            </a:r>
          </a:p>
        </p:txBody>
      </p:sp>
      <p:pic>
        <p:nvPicPr>
          <p:cNvPr id="34817" name="_x10039016" descr="EMB00001afc69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638" y="1990725"/>
            <a:ext cx="2597150" cy="380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660004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for/in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7"/>
            <a:ext cx="8212138" cy="2124073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 kern="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myCar</a:t>
            </a:r>
            <a:r>
              <a:rPr lang="en-US" altLang="ko-KR" dirty="0"/>
              <a:t> = { make: "BMW", model: "</a:t>
            </a:r>
            <a:r>
              <a:rPr lang="en-US" altLang="ko-KR" dirty="0" err="1"/>
              <a:t>X5</a:t>
            </a:r>
            <a:r>
              <a:rPr lang="en-US" altLang="ko-KR" dirty="0"/>
              <a:t>", year: 2013 };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txt="";</a:t>
            </a:r>
          </a:p>
          <a:p>
            <a:endParaRPr lang="en-US" altLang="ko-KR" dirty="0"/>
          </a:p>
          <a:p>
            <a:r>
              <a:rPr lang="en-US" altLang="ko-KR" dirty="0"/>
              <a:t>    for (</a:t>
            </a:r>
            <a:r>
              <a:rPr lang="en-US" altLang="ko-KR" dirty="0" err="1"/>
              <a:t>var</a:t>
            </a:r>
            <a:r>
              <a:rPr lang="en-US" altLang="ko-KR" dirty="0"/>
              <a:t> x in </a:t>
            </a:r>
            <a:r>
              <a:rPr lang="en-US" altLang="ko-KR" dirty="0" err="1"/>
              <a:t>myCar</a:t>
            </a:r>
            <a:r>
              <a:rPr lang="en-US" altLang="ko-KR" dirty="0"/>
              <a:t>) {</a:t>
            </a:r>
          </a:p>
          <a:p>
            <a:endParaRPr lang="en-US" altLang="ko-KR" dirty="0"/>
          </a:p>
          <a:p>
            <a:r>
              <a:rPr lang="en-US" altLang="ko-KR" dirty="0"/>
              <a:t>                    txt += </a:t>
            </a:r>
            <a:r>
              <a:rPr lang="en-US" altLang="ko-KR" dirty="0" err="1"/>
              <a:t>myCar</a:t>
            </a:r>
            <a:r>
              <a:rPr lang="en-US" altLang="ko-KR" dirty="0"/>
              <a:t>[x] + " ";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(txt);</a:t>
            </a:r>
          </a:p>
          <a:p>
            <a:r>
              <a:rPr lang="en-US" altLang="ko-KR" dirty="0"/>
              <a:t>&lt;/script&gt;</a:t>
            </a:r>
          </a:p>
        </p:txBody>
      </p:sp>
      <p:pic>
        <p:nvPicPr>
          <p:cNvPr id="35841" name="_x10038936" descr="EMB00001afc6a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63" y="4154488"/>
            <a:ext cx="3240251" cy="108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85056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많은 </a:t>
            </a:r>
            <a:r>
              <a:rPr lang="ko-KR" altLang="en-US" dirty="0"/>
              <a:t>값을 저장할 수 있는 </a:t>
            </a:r>
            <a:r>
              <a:rPr lang="ko-KR" altLang="en-US" dirty="0" smtClean="0"/>
              <a:t>공간이 필요할 때 배열을 사용한다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/>
              <a:t>서로 관련된 데이터를 차례로 접근하여서 </a:t>
            </a:r>
            <a:r>
              <a:rPr lang="ko-KR" altLang="en-US" dirty="0" smtClean="0"/>
              <a:t>처리할 수 있다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2152309"/>
            <a:ext cx="5810250" cy="417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6637892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배열을 생성하는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buClr>
                <a:schemeClr val="folHlink"/>
              </a:buClr>
            </a:pPr>
            <a:r>
              <a:rPr lang="ko-KR" altLang="en-US" dirty="0" err="1"/>
              <a:t>리터럴로</a:t>
            </a:r>
            <a:r>
              <a:rPr lang="ko-KR" altLang="en-US" dirty="0"/>
              <a:t> 배열 생성</a:t>
            </a:r>
          </a:p>
          <a:p>
            <a:pPr lvl="1"/>
            <a:r>
              <a:rPr lang="en-US" altLang="ko-KR" dirty="0" err="1"/>
              <a:t>var</a:t>
            </a:r>
            <a:r>
              <a:rPr lang="en-US" altLang="ko-KR" dirty="0"/>
              <a:t> fruits = ["apple", "banana", "peach</a:t>
            </a:r>
            <a:r>
              <a:rPr lang="en-US" altLang="ko-KR" dirty="0" smtClean="0"/>
              <a:t>"];</a:t>
            </a:r>
          </a:p>
          <a:p>
            <a:pPr marL="342900" lvl="2" indent="-342900">
              <a:buClr>
                <a:schemeClr val="folHlink"/>
              </a:buClr>
            </a:pPr>
            <a:endParaRPr lang="en-US" altLang="ko-KR" dirty="0" smtClean="0"/>
          </a:p>
          <a:p>
            <a:pPr marL="342900" lvl="2" indent="-342900">
              <a:buClr>
                <a:schemeClr val="folHlink"/>
              </a:buClr>
            </a:pPr>
            <a:r>
              <a:rPr lang="en-US" altLang="ko-KR" dirty="0" smtClean="0"/>
              <a:t>Array </a:t>
            </a:r>
            <a:r>
              <a:rPr lang="ko-KR" altLang="en-US" dirty="0"/>
              <a:t>객체로 배열 생성</a:t>
            </a:r>
          </a:p>
          <a:p>
            <a:pPr lvl="1"/>
            <a:r>
              <a:rPr lang="en-US" altLang="ko-KR" dirty="0" err="1"/>
              <a:t>var</a:t>
            </a:r>
            <a:r>
              <a:rPr lang="en-US" altLang="ko-KR" dirty="0"/>
              <a:t> fruits=new Array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apple",“banana",“orange</a:t>
            </a:r>
            <a:r>
              <a:rPr lang="en-US" altLang="ko-KR" dirty="0"/>
              <a:t>“);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7993886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7"/>
            <a:ext cx="8212138" cy="3781423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 kern="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&lt;body&gt;</a:t>
            </a:r>
          </a:p>
          <a:p>
            <a:endParaRPr lang="en-US" altLang="ko-KR" dirty="0"/>
          </a:p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fruits = new Array();</a:t>
            </a:r>
          </a:p>
          <a:p>
            <a:r>
              <a:rPr lang="en-US" altLang="ko-KR" dirty="0"/>
              <a:t>    fruits[0] = "Apple";</a:t>
            </a:r>
          </a:p>
          <a:p>
            <a:r>
              <a:rPr lang="en-US" altLang="ko-KR" dirty="0"/>
              <a:t>    fruits[1] = "Banana";</a:t>
            </a:r>
          </a:p>
          <a:p>
            <a:r>
              <a:rPr lang="en-US" altLang="ko-KR" dirty="0"/>
              <a:t>    fruits[2] = "Orange";</a:t>
            </a:r>
          </a:p>
          <a:p>
            <a:endParaRPr lang="en-US" altLang="ko-KR" dirty="0"/>
          </a:p>
          <a:p>
            <a:r>
              <a:rPr lang="en-US" altLang="ko-KR" dirty="0"/>
              <a:t>    for (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</a:t>
            </a:r>
            <a:r>
              <a:rPr lang="en-US" altLang="ko-KR" dirty="0" err="1"/>
              <a:t>fruits.length</a:t>
            </a:r>
            <a:r>
              <a:rPr lang="en-US" altLang="ko-KR" dirty="0"/>
              <a:t>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(fruits[</a:t>
            </a:r>
            <a:r>
              <a:rPr lang="en-US" altLang="ko-KR" dirty="0" err="1"/>
              <a:t>i</a:t>
            </a:r>
            <a:r>
              <a:rPr lang="en-US" altLang="ko-KR" dirty="0"/>
              <a:t>]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&lt;/script&gt;</a:t>
            </a:r>
          </a:p>
          <a:p>
            <a:endParaRPr lang="en-US" altLang="ko-KR" dirty="0"/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pic>
        <p:nvPicPr>
          <p:cNvPr id="37889" name="_x10039016" descr="EMB00001afc6a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62" y="4876800"/>
            <a:ext cx="2814637" cy="156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427241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</a:t>
            </a:r>
            <a:r>
              <a:rPr lang="ko-KR" altLang="en-US" dirty="0"/>
              <a:t>관 </a:t>
            </a:r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7"/>
            <a:ext cx="8212138" cy="4676773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 kern="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  &lt;form name="</a:t>
            </a:r>
            <a:r>
              <a:rPr lang="en-US" altLang="ko-KR" dirty="0" err="1"/>
              <a:t>myForm</a:t>
            </a:r>
            <a:r>
              <a:rPr lang="en-US" altLang="ko-KR" dirty="0"/>
              <a:t>"&gt;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필드</a:t>
            </a:r>
            <a:r>
              <a:rPr lang="en-US" altLang="ko-KR" dirty="0"/>
              <a:t>1&lt;input type="text" name="</a:t>
            </a:r>
            <a:r>
              <a:rPr lang="en-US" altLang="ko-KR" dirty="0" err="1"/>
              <a:t>a0</a:t>
            </a:r>
            <a:r>
              <a:rPr lang="en-US" altLang="ko-KR" dirty="0"/>
              <a:t>"&gt;&lt;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필드</a:t>
            </a:r>
            <a:r>
              <a:rPr lang="en-US" altLang="ko-KR" dirty="0"/>
              <a:t>2&lt;input type="text" name="</a:t>
            </a:r>
            <a:r>
              <a:rPr lang="en-US" altLang="ko-KR" dirty="0" err="1"/>
              <a:t>a1</a:t>
            </a:r>
            <a:r>
              <a:rPr lang="en-US" altLang="ko-KR" dirty="0"/>
              <a:t>"&gt;&lt;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필드</a:t>
            </a:r>
            <a:r>
              <a:rPr lang="en-US" altLang="ko-KR" dirty="0"/>
              <a:t>3&lt;input type="text" name="</a:t>
            </a:r>
            <a:r>
              <a:rPr lang="en-US" altLang="ko-KR" dirty="0" err="1"/>
              <a:t>a2</a:t>
            </a:r>
            <a:r>
              <a:rPr lang="en-US" altLang="ko-KR" dirty="0"/>
              <a:t>"&gt;&lt;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r>
              <a:rPr lang="en-US" altLang="ko-KR" dirty="0"/>
              <a:t>        &lt;input type="button" value="</a:t>
            </a:r>
            <a:r>
              <a:rPr lang="ko-KR" altLang="en-US" dirty="0"/>
              <a:t>초기화</a:t>
            </a:r>
            <a:r>
              <a:rPr lang="en-US" altLang="ko-KR" dirty="0"/>
              <a:t>"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init</a:t>
            </a:r>
            <a:r>
              <a:rPr lang="en-US" altLang="ko-KR" dirty="0"/>
              <a:t>();"&gt;</a:t>
            </a:r>
          </a:p>
          <a:p>
            <a:r>
              <a:rPr lang="en-US" altLang="ko-KR" dirty="0"/>
              <a:t>    &lt;/form&gt;</a:t>
            </a:r>
          </a:p>
          <a:p>
            <a:endParaRPr lang="en-US" altLang="ko-KR" dirty="0"/>
          </a:p>
          <a:p>
            <a:r>
              <a:rPr lang="en-US" altLang="ko-KR" dirty="0"/>
              <a:t>    &lt;script&gt;</a:t>
            </a:r>
          </a:p>
          <a:p>
            <a:r>
              <a:rPr lang="en-US" altLang="ko-KR" dirty="0"/>
              <a:t>        function </a:t>
            </a:r>
            <a:r>
              <a:rPr lang="en-US" altLang="ko-KR" dirty="0" err="1"/>
              <a:t>init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        for (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3;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document.myForm</a:t>
            </a:r>
            <a:r>
              <a:rPr lang="en-US" altLang="ko-KR" dirty="0"/>
              <a:t>["a" + </a:t>
            </a:r>
            <a:r>
              <a:rPr lang="en-US" altLang="ko-KR" dirty="0" err="1"/>
              <a:t>i</a:t>
            </a:r>
            <a:r>
              <a:rPr lang="en-US" altLang="ko-KR" dirty="0"/>
              <a:t>].value =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}</a:t>
            </a:r>
          </a:p>
          <a:p>
            <a:endParaRPr lang="en-US" altLang="ko-KR" dirty="0"/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r>
              <a:rPr lang="en-US" altLang="ko-KR" dirty="0"/>
              <a:t>    &lt;/script&gt;</a:t>
            </a:r>
          </a:p>
          <a:p>
            <a:endParaRPr lang="en-US" altLang="ko-KR" dirty="0"/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pic>
        <p:nvPicPr>
          <p:cNvPr id="38913" name="_x10038936" descr="EMB00001afc6a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550" y="4406900"/>
            <a:ext cx="3261577" cy="169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88039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함수는 입력을 받아서 특정한 작업을 수행하여서 결과를 반환하는 블랙 박스</a:t>
            </a:r>
          </a:p>
          <a:p>
            <a:endParaRPr lang="ko-KR" alt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152650"/>
            <a:ext cx="6686550" cy="356235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4684786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8"/>
            <a:ext cx="8212138" cy="3067048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 kern="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    &lt;script&gt;</a:t>
            </a:r>
          </a:p>
          <a:p>
            <a:r>
              <a:rPr lang="en-US" altLang="ko-KR" dirty="0"/>
              <a:t>        function </a:t>
            </a:r>
            <a:r>
              <a:rPr lang="en-US" altLang="ko-KR" dirty="0" err="1"/>
              <a:t>showDialog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        alert("</a:t>
            </a:r>
            <a:r>
              <a:rPr lang="ko-KR" altLang="en-US" dirty="0"/>
              <a:t>안녕하세요</a:t>
            </a:r>
            <a:r>
              <a:rPr lang="en-US" altLang="ko-KR" dirty="0"/>
              <a:t>?");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&lt;/script&gt;</a:t>
            </a:r>
          </a:p>
          <a:p>
            <a:r>
              <a:rPr lang="en-US" altLang="ko-KR" dirty="0"/>
              <a:t>&lt;/head&gt;</a:t>
            </a:r>
          </a:p>
          <a:p>
            <a:endParaRPr lang="en-US" altLang="ko-KR" dirty="0"/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  &lt;button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showDialog</a:t>
            </a:r>
            <a:r>
              <a:rPr lang="en-US" altLang="ko-KR" dirty="0"/>
              <a:t>()"&gt;</a:t>
            </a:r>
            <a:r>
              <a:rPr lang="ko-KR" altLang="en-US" dirty="0" err="1"/>
              <a:t>대화상자오픈</a:t>
            </a:r>
            <a:r>
              <a:rPr lang="en-US" altLang="ko-KR" dirty="0"/>
              <a:t>&lt;/button&gt;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pic>
        <p:nvPicPr>
          <p:cNvPr id="40962" name="_x253993176" descr="EMB00001afc6a2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3" y="5088749"/>
            <a:ext cx="2482000" cy="105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1" name="_x442620424" descr="EMB00001afc6a2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431" y="4820425"/>
            <a:ext cx="1442244" cy="132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자유형 5"/>
          <p:cNvSpPr/>
          <p:nvPr/>
        </p:nvSpPr>
        <p:spPr bwMode="auto">
          <a:xfrm>
            <a:off x="2743200" y="5172075"/>
            <a:ext cx="2724150" cy="552450"/>
          </a:xfrm>
          <a:custGeom>
            <a:avLst/>
            <a:gdLst>
              <a:gd name="connsiteX0" fmla="*/ 0 w 2724150"/>
              <a:gd name="connsiteY0" fmla="*/ 552450 h 552450"/>
              <a:gd name="connsiteX1" fmla="*/ 152400 w 2724150"/>
              <a:gd name="connsiteY1" fmla="*/ 457200 h 552450"/>
              <a:gd name="connsiteX2" fmla="*/ 238125 w 2724150"/>
              <a:gd name="connsiteY2" fmla="*/ 400050 h 552450"/>
              <a:gd name="connsiteX3" fmla="*/ 428625 w 2724150"/>
              <a:gd name="connsiteY3" fmla="*/ 304800 h 552450"/>
              <a:gd name="connsiteX4" fmla="*/ 552450 w 2724150"/>
              <a:gd name="connsiteY4" fmla="*/ 266700 h 552450"/>
              <a:gd name="connsiteX5" fmla="*/ 647700 w 2724150"/>
              <a:gd name="connsiteY5" fmla="*/ 209550 h 552450"/>
              <a:gd name="connsiteX6" fmla="*/ 838200 w 2724150"/>
              <a:gd name="connsiteY6" fmla="*/ 152400 h 552450"/>
              <a:gd name="connsiteX7" fmla="*/ 914400 w 2724150"/>
              <a:gd name="connsiteY7" fmla="*/ 114300 h 552450"/>
              <a:gd name="connsiteX8" fmla="*/ 1000125 w 2724150"/>
              <a:gd name="connsiteY8" fmla="*/ 95250 h 552450"/>
              <a:gd name="connsiteX9" fmla="*/ 1152525 w 2724150"/>
              <a:gd name="connsiteY9" fmla="*/ 47625 h 552450"/>
              <a:gd name="connsiteX10" fmla="*/ 1352550 w 2724150"/>
              <a:gd name="connsiteY10" fmla="*/ 28575 h 552450"/>
              <a:gd name="connsiteX11" fmla="*/ 1552575 w 2724150"/>
              <a:gd name="connsiteY11" fmla="*/ 9525 h 552450"/>
              <a:gd name="connsiteX12" fmla="*/ 1647825 w 2724150"/>
              <a:gd name="connsiteY12" fmla="*/ 0 h 552450"/>
              <a:gd name="connsiteX13" fmla="*/ 2171700 w 2724150"/>
              <a:gd name="connsiteY13" fmla="*/ 9525 h 552450"/>
              <a:gd name="connsiteX14" fmla="*/ 2200275 w 2724150"/>
              <a:gd name="connsiteY14" fmla="*/ 19050 h 552450"/>
              <a:gd name="connsiteX15" fmla="*/ 2247900 w 2724150"/>
              <a:gd name="connsiteY15" fmla="*/ 28575 h 552450"/>
              <a:gd name="connsiteX16" fmla="*/ 2305050 w 2724150"/>
              <a:gd name="connsiteY16" fmla="*/ 66675 h 552450"/>
              <a:gd name="connsiteX17" fmla="*/ 2333625 w 2724150"/>
              <a:gd name="connsiteY17" fmla="*/ 85725 h 552450"/>
              <a:gd name="connsiteX18" fmla="*/ 2362200 w 2724150"/>
              <a:gd name="connsiteY18" fmla="*/ 95250 h 552450"/>
              <a:gd name="connsiteX19" fmla="*/ 2428875 w 2724150"/>
              <a:gd name="connsiteY19" fmla="*/ 142875 h 552450"/>
              <a:gd name="connsiteX20" fmla="*/ 2533650 w 2724150"/>
              <a:gd name="connsiteY20" fmla="*/ 200025 h 552450"/>
              <a:gd name="connsiteX21" fmla="*/ 2562225 w 2724150"/>
              <a:gd name="connsiteY21" fmla="*/ 209550 h 552450"/>
              <a:gd name="connsiteX22" fmla="*/ 2590800 w 2724150"/>
              <a:gd name="connsiteY22" fmla="*/ 238125 h 552450"/>
              <a:gd name="connsiteX23" fmla="*/ 2619375 w 2724150"/>
              <a:gd name="connsiteY23" fmla="*/ 247650 h 552450"/>
              <a:gd name="connsiteX24" fmla="*/ 2647950 w 2724150"/>
              <a:gd name="connsiteY24" fmla="*/ 266700 h 552450"/>
              <a:gd name="connsiteX25" fmla="*/ 2705100 w 2724150"/>
              <a:gd name="connsiteY25" fmla="*/ 285750 h 552450"/>
              <a:gd name="connsiteX26" fmla="*/ 2724150 w 2724150"/>
              <a:gd name="connsiteY26" fmla="*/ 295275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724150" h="552450">
                <a:moveTo>
                  <a:pt x="0" y="552450"/>
                </a:moveTo>
                <a:cubicBezTo>
                  <a:pt x="197903" y="398526"/>
                  <a:pt x="-9729" y="548397"/>
                  <a:pt x="152400" y="457200"/>
                </a:cubicBezTo>
                <a:cubicBezTo>
                  <a:pt x="182332" y="440363"/>
                  <a:pt x="208821" y="417958"/>
                  <a:pt x="238125" y="400050"/>
                </a:cubicBezTo>
                <a:cubicBezTo>
                  <a:pt x="290705" y="367918"/>
                  <a:pt x="372349" y="325904"/>
                  <a:pt x="428625" y="304800"/>
                </a:cubicBezTo>
                <a:cubicBezTo>
                  <a:pt x="469060" y="289637"/>
                  <a:pt x="512847" y="283919"/>
                  <a:pt x="552450" y="266700"/>
                </a:cubicBezTo>
                <a:cubicBezTo>
                  <a:pt x="586406" y="251937"/>
                  <a:pt x="614582" y="226109"/>
                  <a:pt x="647700" y="209550"/>
                </a:cubicBezTo>
                <a:cubicBezTo>
                  <a:pt x="731282" y="167759"/>
                  <a:pt x="740131" y="186724"/>
                  <a:pt x="838200" y="152400"/>
                </a:cubicBezTo>
                <a:cubicBezTo>
                  <a:pt x="865004" y="143019"/>
                  <a:pt x="887621" y="123751"/>
                  <a:pt x="914400" y="114300"/>
                </a:cubicBezTo>
                <a:cubicBezTo>
                  <a:pt x="942003" y="104558"/>
                  <a:pt x="972042" y="103510"/>
                  <a:pt x="1000125" y="95250"/>
                </a:cubicBezTo>
                <a:cubicBezTo>
                  <a:pt x="1114977" y="61470"/>
                  <a:pt x="1036363" y="69405"/>
                  <a:pt x="1152525" y="47625"/>
                </a:cubicBezTo>
                <a:cubicBezTo>
                  <a:pt x="1203515" y="38064"/>
                  <a:pt x="1310403" y="31817"/>
                  <a:pt x="1352550" y="28575"/>
                </a:cubicBezTo>
                <a:cubicBezTo>
                  <a:pt x="1456368" y="7811"/>
                  <a:pt x="1364264" y="24010"/>
                  <a:pt x="1552575" y="9525"/>
                </a:cubicBezTo>
                <a:cubicBezTo>
                  <a:pt x="1584389" y="7078"/>
                  <a:pt x="1616075" y="3175"/>
                  <a:pt x="1647825" y="0"/>
                </a:cubicBezTo>
                <a:lnTo>
                  <a:pt x="2171700" y="9525"/>
                </a:lnTo>
                <a:cubicBezTo>
                  <a:pt x="2181734" y="9871"/>
                  <a:pt x="2190535" y="16615"/>
                  <a:pt x="2200275" y="19050"/>
                </a:cubicBezTo>
                <a:cubicBezTo>
                  <a:pt x="2215981" y="22977"/>
                  <a:pt x="2232025" y="25400"/>
                  <a:pt x="2247900" y="28575"/>
                </a:cubicBezTo>
                <a:lnTo>
                  <a:pt x="2305050" y="66675"/>
                </a:lnTo>
                <a:cubicBezTo>
                  <a:pt x="2314575" y="73025"/>
                  <a:pt x="2322765" y="82105"/>
                  <a:pt x="2333625" y="85725"/>
                </a:cubicBezTo>
                <a:cubicBezTo>
                  <a:pt x="2343150" y="88900"/>
                  <a:pt x="2353220" y="90760"/>
                  <a:pt x="2362200" y="95250"/>
                </a:cubicBezTo>
                <a:cubicBezTo>
                  <a:pt x="2377165" y="102733"/>
                  <a:pt x="2418808" y="135684"/>
                  <a:pt x="2428875" y="142875"/>
                </a:cubicBezTo>
                <a:cubicBezTo>
                  <a:pt x="2459309" y="164613"/>
                  <a:pt x="2501216" y="189214"/>
                  <a:pt x="2533650" y="200025"/>
                </a:cubicBezTo>
                <a:lnTo>
                  <a:pt x="2562225" y="209550"/>
                </a:lnTo>
                <a:cubicBezTo>
                  <a:pt x="2571750" y="219075"/>
                  <a:pt x="2579592" y="230653"/>
                  <a:pt x="2590800" y="238125"/>
                </a:cubicBezTo>
                <a:cubicBezTo>
                  <a:pt x="2599154" y="243694"/>
                  <a:pt x="2610395" y="243160"/>
                  <a:pt x="2619375" y="247650"/>
                </a:cubicBezTo>
                <a:cubicBezTo>
                  <a:pt x="2629614" y="252770"/>
                  <a:pt x="2637489" y="262051"/>
                  <a:pt x="2647950" y="266700"/>
                </a:cubicBezTo>
                <a:cubicBezTo>
                  <a:pt x="2666300" y="274855"/>
                  <a:pt x="2687139" y="276770"/>
                  <a:pt x="2705100" y="285750"/>
                </a:cubicBezTo>
                <a:lnTo>
                  <a:pt x="2724150" y="295275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82806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스크립트 역사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넷스케이프의</a:t>
            </a:r>
            <a:r>
              <a:rPr lang="ko-KR" altLang="en-US" dirty="0" smtClean="0"/>
              <a:t> </a:t>
            </a:r>
            <a:r>
              <a:rPr lang="ko-KR" altLang="en-US" dirty="0" err="1"/>
              <a:t>브렌던</a:t>
            </a:r>
            <a:r>
              <a:rPr lang="ko-KR" altLang="en-US" dirty="0"/>
              <a:t> </a:t>
            </a:r>
            <a:r>
              <a:rPr lang="ko-KR" altLang="en-US" dirty="0" err="1"/>
              <a:t>아이크</a:t>
            </a:r>
            <a:r>
              <a:rPr lang="en-US" altLang="ko-KR" dirty="0"/>
              <a:t>(Brendan </a:t>
            </a:r>
            <a:r>
              <a:rPr lang="en-US" altLang="ko-KR" dirty="0" err="1"/>
              <a:t>Eich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r>
              <a:rPr lang="ko-KR" altLang="en-US" dirty="0" smtClean="0"/>
              <a:t>처음에는 </a:t>
            </a:r>
            <a:r>
              <a:rPr lang="ko-KR" altLang="en-US" dirty="0" err="1"/>
              <a:t>라이브스크립트</a:t>
            </a:r>
            <a:r>
              <a:rPr lang="en-US" altLang="ko-KR" dirty="0"/>
              <a:t>(</a:t>
            </a:r>
            <a:r>
              <a:rPr lang="en-US" altLang="ko-KR" dirty="0" err="1"/>
              <a:t>LiveScript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최신 </a:t>
            </a:r>
            <a:r>
              <a:rPr lang="ko-KR" altLang="en-US" dirty="0"/>
              <a:t>버전은 </a:t>
            </a:r>
            <a:r>
              <a:rPr lang="ko-KR" altLang="en-US" dirty="0" err="1"/>
              <a:t>자바스크립트</a:t>
            </a:r>
            <a:r>
              <a:rPr lang="ko-KR" altLang="en-US" dirty="0"/>
              <a:t> </a:t>
            </a:r>
            <a:r>
              <a:rPr lang="en-US" altLang="ko-KR" dirty="0" smtClean="0"/>
              <a:t>1.8.5</a:t>
            </a:r>
          </a:p>
          <a:p>
            <a:r>
              <a:rPr lang="en-US" altLang="ko-KR" dirty="0" err="1" smtClean="0"/>
              <a:t>ECMA</a:t>
            </a:r>
            <a:r>
              <a:rPr lang="en-US" altLang="ko-KR" dirty="0" smtClean="0"/>
              <a:t>(European </a:t>
            </a:r>
            <a:r>
              <a:rPr lang="en-US" altLang="ko-KR" dirty="0"/>
              <a:t>Computer Manufacturer’s Association)</a:t>
            </a:r>
            <a:r>
              <a:rPr lang="ko-KR" altLang="en-US" dirty="0"/>
              <a:t>이 </a:t>
            </a:r>
            <a:r>
              <a:rPr lang="en-US" altLang="ko-KR" dirty="0" err="1"/>
              <a:t>ECMAScript</a:t>
            </a:r>
            <a:r>
              <a:rPr lang="ko-KR" altLang="en-US" dirty="0"/>
              <a:t>라는 이름으로 표준을 </a:t>
            </a:r>
            <a:r>
              <a:rPr lang="ko-KR" altLang="en-US" dirty="0" smtClean="0"/>
              <a:t>제정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ECMA</a:t>
            </a:r>
            <a:r>
              <a:rPr lang="en-US" altLang="ko-KR" dirty="0" smtClean="0"/>
              <a:t>-262</a:t>
            </a:r>
            <a:endParaRPr lang="ko-KR" altLang="en-US" dirty="0"/>
          </a:p>
        </p:txBody>
      </p:sp>
      <p:pic>
        <p:nvPicPr>
          <p:cNvPr id="4097" name="_x255491880" descr="EMB00001afc69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024" y="3479799"/>
            <a:ext cx="1908175" cy="239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593169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_x253991816" descr="EMB00001afc6a2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062" y="4973563"/>
            <a:ext cx="3011938" cy="94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5" name="_x442620424" descr="EMB00001afc6a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199" y="4729089"/>
            <a:ext cx="2157413" cy="135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인수와 매개 변수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8"/>
            <a:ext cx="8212138" cy="3067048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 kern="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    &lt;script&gt;</a:t>
            </a:r>
          </a:p>
          <a:p>
            <a:r>
              <a:rPr lang="en-US" altLang="ko-KR" dirty="0"/>
              <a:t>        function greeting(name, position) {</a:t>
            </a:r>
          </a:p>
          <a:p>
            <a:r>
              <a:rPr lang="en-US" altLang="ko-KR" dirty="0"/>
              <a:t>            alert(name + " " + position + "</a:t>
            </a:r>
            <a:r>
              <a:rPr lang="ko-KR" altLang="en-US" dirty="0"/>
              <a:t>님을 환영합니다</a:t>
            </a:r>
            <a:r>
              <a:rPr lang="en-US" altLang="ko-KR" dirty="0"/>
              <a:t>.");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&lt;/script&gt;</a:t>
            </a:r>
          </a:p>
          <a:p>
            <a:r>
              <a:rPr lang="en-US" altLang="ko-KR" dirty="0"/>
              <a:t>&lt;/head&gt;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  &lt;button </a:t>
            </a:r>
            <a:r>
              <a:rPr lang="en-US" altLang="ko-KR" dirty="0" err="1"/>
              <a:t>onclick</a:t>
            </a:r>
            <a:r>
              <a:rPr lang="en-US" altLang="ko-KR" dirty="0"/>
              <a:t>="greeting('</a:t>
            </a:r>
            <a:r>
              <a:rPr lang="ko-KR" altLang="en-US" dirty="0"/>
              <a:t>홍길동</a:t>
            </a:r>
            <a:r>
              <a:rPr lang="en-US" altLang="ko-KR" dirty="0"/>
              <a:t>', '</a:t>
            </a:r>
            <a:r>
              <a:rPr lang="ko-KR" altLang="en-US" dirty="0"/>
              <a:t>부장</a:t>
            </a:r>
            <a:r>
              <a:rPr lang="en-US" altLang="ko-KR" dirty="0"/>
              <a:t>')"&gt;</a:t>
            </a:r>
            <a:r>
              <a:rPr lang="ko-KR" altLang="en-US" dirty="0" err="1"/>
              <a:t>눌러보세요</a:t>
            </a:r>
            <a:r>
              <a:rPr lang="en-US" altLang="ko-KR" dirty="0"/>
              <a:t>!&lt;/button&gt;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sp>
        <p:nvSpPr>
          <p:cNvPr id="6" name="자유형 5"/>
          <p:cNvSpPr/>
          <p:nvPr/>
        </p:nvSpPr>
        <p:spPr bwMode="auto">
          <a:xfrm>
            <a:off x="2743200" y="5172075"/>
            <a:ext cx="2724150" cy="552450"/>
          </a:xfrm>
          <a:custGeom>
            <a:avLst/>
            <a:gdLst>
              <a:gd name="connsiteX0" fmla="*/ 0 w 2724150"/>
              <a:gd name="connsiteY0" fmla="*/ 552450 h 552450"/>
              <a:gd name="connsiteX1" fmla="*/ 152400 w 2724150"/>
              <a:gd name="connsiteY1" fmla="*/ 457200 h 552450"/>
              <a:gd name="connsiteX2" fmla="*/ 238125 w 2724150"/>
              <a:gd name="connsiteY2" fmla="*/ 400050 h 552450"/>
              <a:gd name="connsiteX3" fmla="*/ 428625 w 2724150"/>
              <a:gd name="connsiteY3" fmla="*/ 304800 h 552450"/>
              <a:gd name="connsiteX4" fmla="*/ 552450 w 2724150"/>
              <a:gd name="connsiteY4" fmla="*/ 266700 h 552450"/>
              <a:gd name="connsiteX5" fmla="*/ 647700 w 2724150"/>
              <a:gd name="connsiteY5" fmla="*/ 209550 h 552450"/>
              <a:gd name="connsiteX6" fmla="*/ 838200 w 2724150"/>
              <a:gd name="connsiteY6" fmla="*/ 152400 h 552450"/>
              <a:gd name="connsiteX7" fmla="*/ 914400 w 2724150"/>
              <a:gd name="connsiteY7" fmla="*/ 114300 h 552450"/>
              <a:gd name="connsiteX8" fmla="*/ 1000125 w 2724150"/>
              <a:gd name="connsiteY8" fmla="*/ 95250 h 552450"/>
              <a:gd name="connsiteX9" fmla="*/ 1152525 w 2724150"/>
              <a:gd name="connsiteY9" fmla="*/ 47625 h 552450"/>
              <a:gd name="connsiteX10" fmla="*/ 1352550 w 2724150"/>
              <a:gd name="connsiteY10" fmla="*/ 28575 h 552450"/>
              <a:gd name="connsiteX11" fmla="*/ 1552575 w 2724150"/>
              <a:gd name="connsiteY11" fmla="*/ 9525 h 552450"/>
              <a:gd name="connsiteX12" fmla="*/ 1647825 w 2724150"/>
              <a:gd name="connsiteY12" fmla="*/ 0 h 552450"/>
              <a:gd name="connsiteX13" fmla="*/ 2171700 w 2724150"/>
              <a:gd name="connsiteY13" fmla="*/ 9525 h 552450"/>
              <a:gd name="connsiteX14" fmla="*/ 2200275 w 2724150"/>
              <a:gd name="connsiteY14" fmla="*/ 19050 h 552450"/>
              <a:gd name="connsiteX15" fmla="*/ 2247900 w 2724150"/>
              <a:gd name="connsiteY15" fmla="*/ 28575 h 552450"/>
              <a:gd name="connsiteX16" fmla="*/ 2305050 w 2724150"/>
              <a:gd name="connsiteY16" fmla="*/ 66675 h 552450"/>
              <a:gd name="connsiteX17" fmla="*/ 2333625 w 2724150"/>
              <a:gd name="connsiteY17" fmla="*/ 85725 h 552450"/>
              <a:gd name="connsiteX18" fmla="*/ 2362200 w 2724150"/>
              <a:gd name="connsiteY18" fmla="*/ 95250 h 552450"/>
              <a:gd name="connsiteX19" fmla="*/ 2428875 w 2724150"/>
              <a:gd name="connsiteY19" fmla="*/ 142875 h 552450"/>
              <a:gd name="connsiteX20" fmla="*/ 2533650 w 2724150"/>
              <a:gd name="connsiteY20" fmla="*/ 200025 h 552450"/>
              <a:gd name="connsiteX21" fmla="*/ 2562225 w 2724150"/>
              <a:gd name="connsiteY21" fmla="*/ 209550 h 552450"/>
              <a:gd name="connsiteX22" fmla="*/ 2590800 w 2724150"/>
              <a:gd name="connsiteY22" fmla="*/ 238125 h 552450"/>
              <a:gd name="connsiteX23" fmla="*/ 2619375 w 2724150"/>
              <a:gd name="connsiteY23" fmla="*/ 247650 h 552450"/>
              <a:gd name="connsiteX24" fmla="*/ 2647950 w 2724150"/>
              <a:gd name="connsiteY24" fmla="*/ 266700 h 552450"/>
              <a:gd name="connsiteX25" fmla="*/ 2705100 w 2724150"/>
              <a:gd name="connsiteY25" fmla="*/ 285750 h 552450"/>
              <a:gd name="connsiteX26" fmla="*/ 2724150 w 2724150"/>
              <a:gd name="connsiteY26" fmla="*/ 295275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724150" h="552450">
                <a:moveTo>
                  <a:pt x="0" y="552450"/>
                </a:moveTo>
                <a:cubicBezTo>
                  <a:pt x="197903" y="398526"/>
                  <a:pt x="-9729" y="548397"/>
                  <a:pt x="152400" y="457200"/>
                </a:cubicBezTo>
                <a:cubicBezTo>
                  <a:pt x="182332" y="440363"/>
                  <a:pt x="208821" y="417958"/>
                  <a:pt x="238125" y="400050"/>
                </a:cubicBezTo>
                <a:cubicBezTo>
                  <a:pt x="290705" y="367918"/>
                  <a:pt x="372349" y="325904"/>
                  <a:pt x="428625" y="304800"/>
                </a:cubicBezTo>
                <a:cubicBezTo>
                  <a:pt x="469060" y="289637"/>
                  <a:pt x="512847" y="283919"/>
                  <a:pt x="552450" y="266700"/>
                </a:cubicBezTo>
                <a:cubicBezTo>
                  <a:pt x="586406" y="251937"/>
                  <a:pt x="614582" y="226109"/>
                  <a:pt x="647700" y="209550"/>
                </a:cubicBezTo>
                <a:cubicBezTo>
                  <a:pt x="731282" y="167759"/>
                  <a:pt x="740131" y="186724"/>
                  <a:pt x="838200" y="152400"/>
                </a:cubicBezTo>
                <a:cubicBezTo>
                  <a:pt x="865004" y="143019"/>
                  <a:pt x="887621" y="123751"/>
                  <a:pt x="914400" y="114300"/>
                </a:cubicBezTo>
                <a:cubicBezTo>
                  <a:pt x="942003" y="104558"/>
                  <a:pt x="972042" y="103510"/>
                  <a:pt x="1000125" y="95250"/>
                </a:cubicBezTo>
                <a:cubicBezTo>
                  <a:pt x="1114977" y="61470"/>
                  <a:pt x="1036363" y="69405"/>
                  <a:pt x="1152525" y="47625"/>
                </a:cubicBezTo>
                <a:cubicBezTo>
                  <a:pt x="1203515" y="38064"/>
                  <a:pt x="1310403" y="31817"/>
                  <a:pt x="1352550" y="28575"/>
                </a:cubicBezTo>
                <a:cubicBezTo>
                  <a:pt x="1456368" y="7811"/>
                  <a:pt x="1364264" y="24010"/>
                  <a:pt x="1552575" y="9525"/>
                </a:cubicBezTo>
                <a:cubicBezTo>
                  <a:pt x="1584389" y="7078"/>
                  <a:pt x="1616075" y="3175"/>
                  <a:pt x="1647825" y="0"/>
                </a:cubicBezTo>
                <a:lnTo>
                  <a:pt x="2171700" y="9525"/>
                </a:lnTo>
                <a:cubicBezTo>
                  <a:pt x="2181734" y="9871"/>
                  <a:pt x="2190535" y="16615"/>
                  <a:pt x="2200275" y="19050"/>
                </a:cubicBezTo>
                <a:cubicBezTo>
                  <a:pt x="2215981" y="22977"/>
                  <a:pt x="2232025" y="25400"/>
                  <a:pt x="2247900" y="28575"/>
                </a:cubicBezTo>
                <a:lnTo>
                  <a:pt x="2305050" y="66675"/>
                </a:lnTo>
                <a:cubicBezTo>
                  <a:pt x="2314575" y="73025"/>
                  <a:pt x="2322765" y="82105"/>
                  <a:pt x="2333625" y="85725"/>
                </a:cubicBezTo>
                <a:cubicBezTo>
                  <a:pt x="2343150" y="88900"/>
                  <a:pt x="2353220" y="90760"/>
                  <a:pt x="2362200" y="95250"/>
                </a:cubicBezTo>
                <a:cubicBezTo>
                  <a:pt x="2377165" y="102733"/>
                  <a:pt x="2418808" y="135684"/>
                  <a:pt x="2428875" y="142875"/>
                </a:cubicBezTo>
                <a:cubicBezTo>
                  <a:pt x="2459309" y="164613"/>
                  <a:pt x="2501216" y="189214"/>
                  <a:pt x="2533650" y="200025"/>
                </a:cubicBezTo>
                <a:lnTo>
                  <a:pt x="2562225" y="209550"/>
                </a:lnTo>
                <a:cubicBezTo>
                  <a:pt x="2571750" y="219075"/>
                  <a:pt x="2579592" y="230653"/>
                  <a:pt x="2590800" y="238125"/>
                </a:cubicBezTo>
                <a:cubicBezTo>
                  <a:pt x="2599154" y="243694"/>
                  <a:pt x="2610395" y="243160"/>
                  <a:pt x="2619375" y="247650"/>
                </a:cubicBezTo>
                <a:cubicBezTo>
                  <a:pt x="2629614" y="252770"/>
                  <a:pt x="2637489" y="262051"/>
                  <a:pt x="2647950" y="266700"/>
                </a:cubicBezTo>
                <a:cubicBezTo>
                  <a:pt x="2666300" y="274855"/>
                  <a:pt x="2687139" y="276770"/>
                  <a:pt x="2705100" y="285750"/>
                </a:cubicBezTo>
                <a:lnTo>
                  <a:pt x="2724150" y="295275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385083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함수의 </a:t>
            </a:r>
            <a:r>
              <a:rPr lang="ko-KR" altLang="en-US" dirty="0" err="1" smtClean="0"/>
              <a:t>반환값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return </a:t>
            </a:r>
            <a:r>
              <a:rPr lang="ko-KR" altLang="en-US" dirty="0"/>
              <a:t>문장을 </a:t>
            </a:r>
            <a:r>
              <a:rPr lang="ko-KR" altLang="en-US" dirty="0" smtClean="0"/>
              <a:t>사용하여 외부로 값을 반환</a:t>
            </a:r>
            <a:endParaRPr lang="ko-KR" alt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2438400"/>
            <a:ext cx="71247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4032183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alert()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8"/>
            <a:ext cx="8212138" cy="914397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 kern="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    alert("</a:t>
            </a:r>
            <a:r>
              <a:rPr lang="ko-KR" altLang="en-US" dirty="0"/>
              <a:t>이것이 </a:t>
            </a:r>
            <a:r>
              <a:rPr lang="en-US" altLang="ko-KR" dirty="0"/>
              <a:t>alert()</a:t>
            </a:r>
            <a:r>
              <a:rPr lang="ko-KR" altLang="en-US" dirty="0"/>
              <a:t>입니다</a:t>
            </a:r>
            <a:r>
              <a:rPr lang="en-US" altLang="ko-KR" dirty="0"/>
              <a:t>.");</a:t>
            </a:r>
          </a:p>
          <a:p>
            <a:r>
              <a:rPr lang="en-US" altLang="ko-KR" dirty="0"/>
              <a:t>&lt;/script&gt;</a:t>
            </a:r>
          </a:p>
        </p:txBody>
      </p:sp>
      <p:pic>
        <p:nvPicPr>
          <p:cNvPr id="44033" name="_x10039016" descr="EMB00001afc6a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187" y="2762250"/>
            <a:ext cx="1900237" cy="141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600062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confirm()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8"/>
            <a:ext cx="8212138" cy="914397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 kern="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user = confirm("confirm()</a:t>
            </a:r>
            <a:r>
              <a:rPr lang="ko-KR" altLang="en-US" dirty="0"/>
              <a:t>은 사용자의 답변을 전달합니다</a:t>
            </a:r>
            <a:r>
              <a:rPr lang="en-US" altLang="ko-KR" dirty="0"/>
              <a:t>.");</a:t>
            </a:r>
          </a:p>
          <a:p>
            <a:r>
              <a:rPr lang="en-US" altLang="ko-KR" dirty="0"/>
              <a:t>&lt;/script&gt;</a:t>
            </a:r>
          </a:p>
        </p:txBody>
      </p:sp>
      <p:pic>
        <p:nvPicPr>
          <p:cNvPr id="45057" name="_x10038936" descr="EMB00001afc6a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488" y="2560638"/>
            <a:ext cx="2808978" cy="140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008847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prompt()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8"/>
            <a:ext cx="8212138" cy="914397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 kern="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age = prompt("</a:t>
            </a:r>
            <a:r>
              <a:rPr lang="ko-KR" altLang="en-US" dirty="0"/>
              <a:t>나이를 입력하세요</a:t>
            </a:r>
            <a:r>
              <a:rPr lang="en-US" altLang="ko-KR" dirty="0"/>
              <a:t>", "</a:t>
            </a:r>
            <a:r>
              <a:rPr lang="ko-KR" altLang="en-US" dirty="0" err="1"/>
              <a:t>만나이로</a:t>
            </a:r>
            <a:r>
              <a:rPr lang="ko-KR" altLang="en-US" dirty="0"/>
              <a:t> 입력합니다</a:t>
            </a:r>
            <a:r>
              <a:rPr lang="en-US" altLang="ko-KR" dirty="0"/>
              <a:t>.");</a:t>
            </a:r>
          </a:p>
          <a:p>
            <a:r>
              <a:rPr lang="en-US" altLang="ko-KR" dirty="0"/>
              <a:t>&lt;/script&gt;</a:t>
            </a:r>
          </a:p>
        </p:txBody>
      </p:sp>
      <p:pic>
        <p:nvPicPr>
          <p:cNvPr id="46081" name="_x10039016" descr="EMB00001afc6a3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86" y="2728119"/>
            <a:ext cx="4554402" cy="103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14243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스크립트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err="1"/>
              <a:t>인터프리트</a:t>
            </a:r>
            <a:r>
              <a:rPr lang="ko-KR" altLang="en-US" dirty="0"/>
              <a:t>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동적 </a:t>
            </a:r>
            <a:r>
              <a:rPr lang="ko-KR" altLang="en-US" dirty="0"/>
              <a:t>타이핑</a:t>
            </a:r>
            <a:r>
              <a:rPr lang="en-US" altLang="ko-KR" dirty="0"/>
              <a:t>(dynamic typing) 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구조적 </a:t>
            </a:r>
            <a:r>
              <a:rPr lang="ko-KR" altLang="en-US" dirty="0"/>
              <a:t>프로그래밍 지원 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객체 기반</a:t>
            </a:r>
            <a:endParaRPr lang="en-US" altLang="ko-KR" dirty="0" smtClean="0"/>
          </a:p>
          <a:p>
            <a:pPr lvl="0"/>
            <a:r>
              <a:rPr lang="ko-KR" altLang="en-US" dirty="0" err="1" smtClean="0"/>
              <a:t>함수형</a:t>
            </a:r>
            <a:r>
              <a:rPr lang="ko-KR" altLang="en-US" dirty="0" smtClean="0"/>
              <a:t> </a:t>
            </a:r>
            <a:r>
              <a:rPr lang="ko-KR" altLang="en-US" dirty="0"/>
              <a:t>프로그래밍 지원 </a:t>
            </a:r>
            <a:endParaRPr lang="en-US" altLang="ko-KR" dirty="0" smtClean="0"/>
          </a:p>
          <a:p>
            <a:pPr lvl="0"/>
            <a:r>
              <a:rPr lang="ko-KR" altLang="en-US" dirty="0" err="1" smtClean="0"/>
              <a:t>프로토타입</a:t>
            </a:r>
            <a:r>
              <a:rPr lang="en-US" altLang="ko-KR" dirty="0"/>
              <a:t>-</a:t>
            </a:r>
            <a:r>
              <a:rPr lang="ko-KR" altLang="en-US" dirty="0"/>
              <a:t>기반</a:t>
            </a:r>
            <a:r>
              <a:rPr lang="en-US" altLang="ko-KR" dirty="0"/>
              <a:t>(prototype-based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74713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첫번째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4"/>
            <a:ext cx="8212138" cy="3209926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</a:rPr>
              <a:t> 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&lt;title&gt; My First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Javascript</a:t>
            </a:r>
            <a:r>
              <a:rPr lang="en-US" altLang="ko-KR" sz="1600" kern="0" dirty="0">
                <a:solidFill>
                  <a:srgbClr val="000000"/>
                </a:solidFill>
              </a:rPr>
              <a:t> &lt;/title&gt;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now = new Date();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document.write</a:t>
            </a:r>
            <a:r>
              <a:rPr lang="en-US" altLang="ko-KR" sz="1600" kern="0" dirty="0">
                <a:solidFill>
                  <a:srgbClr val="000000"/>
                </a:solidFill>
              </a:rPr>
              <a:t>(now);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 smtClean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&lt;/</a:t>
            </a:r>
            <a:r>
              <a:rPr lang="en-US" altLang="ko-KR" sz="1600" kern="0" dirty="0">
                <a:solidFill>
                  <a:srgbClr val="000000"/>
                </a:solidFill>
              </a:rPr>
              <a:t>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  <p:pic>
        <p:nvPicPr>
          <p:cNvPr id="5121" name="_x255490920" descr="EMB00001afc693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311650"/>
            <a:ext cx="4341842" cy="106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81175" y="5286375"/>
            <a:ext cx="2089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3" action="ppaction://hlinkfile"/>
              </a:rPr>
              <a:t>웹브라우저에서</a:t>
            </a:r>
            <a:r>
              <a:rPr lang="ko-KR" altLang="en-US" sz="1600" i="1" dirty="0" smtClean="0">
                <a:solidFill>
                  <a:srgbClr val="FF0000"/>
                </a:solidFill>
                <a:hlinkClick r:id="rId3" action="ppaction://hlinkfile"/>
              </a:rPr>
              <a:t> 실행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127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스크립트의 용도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이벤트에 반응하는 동작을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AJAX</a:t>
            </a:r>
          </a:p>
          <a:p>
            <a:pPr lvl="0"/>
            <a:r>
              <a:rPr lang="en-US" altLang="ko-KR" dirty="0" smtClean="0"/>
              <a:t>HTML </a:t>
            </a:r>
            <a:r>
              <a:rPr lang="ko-KR" altLang="en-US" dirty="0"/>
              <a:t>요소들의 크기나 색상을 동적으로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게임이나 애니메이션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사용자가 </a:t>
            </a:r>
            <a:r>
              <a:rPr lang="ko-KR" altLang="en-US" dirty="0"/>
              <a:t>입력한 값들을 </a:t>
            </a:r>
            <a:r>
              <a:rPr lang="ko-KR" altLang="en-US" dirty="0" smtClean="0"/>
              <a:t>검증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634557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스크립트의 위치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내부 </a:t>
            </a:r>
            <a:r>
              <a:rPr lang="ko-KR" altLang="en-US" dirty="0" err="1"/>
              <a:t>자바스크립트</a:t>
            </a:r>
            <a:r>
              <a:rPr lang="ko-KR" altLang="en-US" dirty="0"/>
              <a:t> </a:t>
            </a:r>
          </a:p>
          <a:p>
            <a:pPr lvl="0"/>
            <a:r>
              <a:rPr lang="ko-KR" altLang="en-US" dirty="0"/>
              <a:t>외부 </a:t>
            </a:r>
            <a:r>
              <a:rPr lang="ko-KR" altLang="en-US" dirty="0" err="1"/>
              <a:t>자바스크립트</a:t>
            </a:r>
            <a:endParaRPr lang="ko-KR" altLang="en-US" dirty="0"/>
          </a:p>
          <a:p>
            <a:pPr lvl="0"/>
            <a:r>
              <a:rPr lang="ko-KR" altLang="en-US" dirty="0" err="1"/>
              <a:t>인라인</a:t>
            </a:r>
            <a:r>
              <a:rPr lang="ko-KR" altLang="en-US" dirty="0"/>
              <a:t> </a:t>
            </a:r>
            <a:r>
              <a:rPr lang="ko-KR" altLang="en-US" dirty="0" err="1"/>
              <a:t>자바스크립트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44588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3110</TotalTime>
  <Words>2059</Words>
  <Application>Microsoft Office PowerPoint</Application>
  <PresentationFormat>화면 슬라이드 쇼(4:3)</PresentationFormat>
  <Paragraphs>486</Paragraphs>
  <Slides>54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2" baseType="lpstr">
      <vt:lpstr>HY헤드라인M</vt:lpstr>
      <vt:lpstr>굴림</vt:lpstr>
      <vt:lpstr>휴먼모음T</vt:lpstr>
      <vt:lpstr>Arial</vt:lpstr>
      <vt:lpstr>Century Schoolbook</vt:lpstr>
      <vt:lpstr>Comic Sans MS</vt:lpstr>
      <vt:lpstr>Symbol</vt:lpstr>
      <vt:lpstr>1_Crayons</vt:lpstr>
      <vt:lpstr>PowerPoint 프레젠테이션</vt:lpstr>
      <vt:lpstr>자바 스크립트 소개</vt:lpstr>
      <vt:lpstr>HTML5 기술의 핵심 </vt:lpstr>
      <vt:lpstr>자바 vs 자바 스크립트</vt:lpstr>
      <vt:lpstr>자바 스크립트 역사</vt:lpstr>
      <vt:lpstr>자바 스크립트 특징</vt:lpstr>
      <vt:lpstr>첫번째 예제</vt:lpstr>
      <vt:lpstr>자바 스크립트의 용도</vt:lpstr>
      <vt:lpstr>자바 스크립트의 위치</vt:lpstr>
      <vt:lpstr>내부 자바 스크립트</vt:lpstr>
      <vt:lpstr>외부 자바 스크립트</vt:lpstr>
      <vt:lpstr>인라인 자바 스크립트</vt:lpstr>
      <vt:lpstr>문장</vt:lpstr>
      <vt:lpstr>변수</vt:lpstr>
      <vt:lpstr>예제</vt:lpstr>
      <vt:lpstr>자료형</vt:lpstr>
      <vt:lpstr>예제</vt:lpstr>
      <vt:lpstr>예제</vt:lpstr>
      <vt:lpstr>예제</vt:lpstr>
      <vt:lpstr>객체형</vt:lpstr>
      <vt:lpstr>연산자</vt:lpstr>
      <vt:lpstr>prompt() 함수</vt:lpstr>
      <vt:lpstr>예제</vt:lpstr>
      <vt:lpstr>예제</vt:lpstr>
      <vt:lpstr>예제</vt:lpstr>
      <vt:lpstr>HTML 요소에 접근하기</vt:lpstr>
      <vt:lpstr>제어문</vt:lpstr>
      <vt:lpstr>조건문의 종류</vt:lpstr>
      <vt:lpstr>if 문</vt:lpstr>
      <vt:lpstr>if-else 문</vt:lpstr>
      <vt:lpstr>연속적인 if 문</vt:lpstr>
      <vt:lpstr>switch 문</vt:lpstr>
      <vt:lpstr>숫자 게임 예제</vt:lpstr>
      <vt:lpstr>숫자 게임 예제</vt:lpstr>
      <vt:lpstr>반복문</vt:lpstr>
      <vt:lpstr>반복문의 종류</vt:lpstr>
      <vt:lpstr>while 문</vt:lpstr>
      <vt:lpstr>while 문</vt:lpstr>
      <vt:lpstr>for 문</vt:lpstr>
      <vt:lpstr>for 문</vt:lpstr>
      <vt:lpstr>예제 </vt:lpstr>
      <vt:lpstr>중첩 반복문 예제 </vt:lpstr>
      <vt:lpstr>for/in 반복문 </vt:lpstr>
      <vt:lpstr>배열</vt:lpstr>
      <vt:lpstr>배열을 생성하는 2가지 방법</vt:lpstr>
      <vt:lpstr>예제</vt:lpstr>
      <vt:lpstr>연관 배열</vt:lpstr>
      <vt:lpstr>함수</vt:lpstr>
      <vt:lpstr>예제</vt:lpstr>
      <vt:lpstr>인수와 매개 변수</vt:lpstr>
      <vt:lpstr>함수의 반환값</vt:lpstr>
      <vt:lpstr>alert() 함수 </vt:lpstr>
      <vt:lpstr>confirm() 함수 </vt:lpstr>
      <vt:lpstr>prompt() 함수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LG</cp:lastModifiedBy>
  <cp:revision>428</cp:revision>
  <dcterms:created xsi:type="dcterms:W3CDTF">2007-06-29T06:43:39Z</dcterms:created>
  <dcterms:modified xsi:type="dcterms:W3CDTF">2017-10-29T15:01:06Z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