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4"/>
  </p:sldMasterIdLst>
  <p:notesMasterIdLst>
    <p:notesMasterId r:id="rId36"/>
  </p:notesMasterIdLst>
  <p:handoutMasterIdLst>
    <p:handoutMasterId r:id="rId37"/>
  </p:handoutMasterIdLst>
  <p:sldIdLst>
    <p:sldId id="386" r:id="rId5"/>
    <p:sldId id="388" r:id="rId6"/>
    <p:sldId id="482" r:id="rId7"/>
    <p:sldId id="434" r:id="rId8"/>
    <p:sldId id="389" r:id="rId9"/>
    <p:sldId id="390" r:id="rId10"/>
    <p:sldId id="392" r:id="rId11"/>
    <p:sldId id="405" r:id="rId12"/>
    <p:sldId id="391" r:id="rId13"/>
    <p:sldId id="406" r:id="rId14"/>
    <p:sldId id="409" r:id="rId15"/>
    <p:sldId id="423" r:id="rId16"/>
    <p:sldId id="435" r:id="rId17"/>
    <p:sldId id="451" r:id="rId18"/>
    <p:sldId id="452" r:id="rId19"/>
    <p:sldId id="436" r:id="rId20"/>
    <p:sldId id="450" r:id="rId21"/>
    <p:sldId id="453" r:id="rId22"/>
    <p:sldId id="454" r:id="rId23"/>
    <p:sldId id="472" r:id="rId24"/>
    <p:sldId id="471" r:id="rId25"/>
    <p:sldId id="470" r:id="rId26"/>
    <p:sldId id="473" r:id="rId27"/>
    <p:sldId id="481" r:id="rId28"/>
    <p:sldId id="474" r:id="rId29"/>
    <p:sldId id="475" r:id="rId30"/>
    <p:sldId id="476" r:id="rId31"/>
    <p:sldId id="478" r:id="rId32"/>
    <p:sldId id="479" r:id="rId33"/>
    <p:sldId id="480" r:id="rId34"/>
    <p:sldId id="387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386"/>
            <p14:sldId id="388"/>
            <p14:sldId id="482"/>
            <p14:sldId id="434"/>
            <p14:sldId id="389"/>
            <p14:sldId id="390"/>
            <p14:sldId id="392"/>
            <p14:sldId id="405"/>
            <p14:sldId id="391"/>
            <p14:sldId id="406"/>
            <p14:sldId id="409"/>
            <p14:sldId id="423"/>
            <p14:sldId id="435"/>
            <p14:sldId id="451"/>
            <p14:sldId id="452"/>
            <p14:sldId id="436"/>
            <p14:sldId id="450"/>
            <p14:sldId id="453"/>
            <p14:sldId id="454"/>
            <p14:sldId id="472"/>
            <p14:sldId id="471"/>
            <p14:sldId id="470"/>
            <p14:sldId id="473"/>
            <p14:sldId id="481"/>
            <p14:sldId id="474"/>
            <p14:sldId id="475"/>
            <p14:sldId id="476"/>
            <p14:sldId id="478"/>
            <p14:sldId id="479"/>
            <p14:sldId id="480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911"/>
    <a:srgbClr val="FF9900"/>
    <a:srgbClr val="5C2D91"/>
    <a:srgbClr val="9E01F5"/>
    <a:srgbClr val="05F170"/>
    <a:srgbClr val="E8F0F0"/>
    <a:srgbClr val="DAF5FE"/>
    <a:srgbClr val="E8F5FC"/>
    <a:srgbClr val="20254C"/>
    <a:srgbClr val="252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4810" autoAdjust="0"/>
  </p:normalViewPr>
  <p:slideViewPr>
    <p:cSldViewPr snapToGrid="0">
      <p:cViewPr varScale="1">
        <p:scale>
          <a:sx n="122" d="100"/>
          <a:sy n="122" d="100"/>
        </p:scale>
        <p:origin x="9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cap="al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http://www.apress.com/us/book/9781430266914 </a:t>
            </a:r>
          </a:p>
          <a:p>
            <a:r>
              <a:rPr lang="es-ES" dirty="0" smtClean="0"/>
              <a:t>https://acadevor.com/courses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r="1852"/>
          <a:stretch/>
        </p:blipFill>
        <p:spPr>
          <a:xfrm>
            <a:off x="0" y="2"/>
            <a:ext cx="9142698" cy="51434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45" tIns="107556" rIns="134445" bIns="1075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1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4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2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7239"/>
            <a:ext cx="1344637" cy="288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r="1852"/>
          <a:stretch/>
        </p:blipFill>
        <p:spPr>
          <a:xfrm>
            <a:off x="0" y="1"/>
            <a:ext cx="9142698" cy="514349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F1C911">
              <a:alpha val="81961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0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2"/>
            <a:ext cx="4033911" cy="1863844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391" indent="0">
              <a:buNone/>
              <a:tabLst/>
              <a:defRPr sz="1471"/>
            </a:lvl3pPr>
            <a:lvl4pPr marL="338449" indent="0">
              <a:buNone/>
              <a:defRPr/>
            </a:lvl4pPr>
            <a:lvl5pPr marL="50417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863844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391" indent="0">
              <a:buNone/>
              <a:tabLst/>
              <a:defRPr sz="1471"/>
            </a:lvl3pPr>
            <a:lvl4pPr marL="338449" indent="0">
              <a:buNone/>
              <a:defRPr/>
            </a:lvl4pPr>
            <a:lvl5pPr marL="50417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864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2"/>
            <a:ext cx="4033911" cy="1863844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6"/>
            </a:lvl1pPr>
            <a:lvl2pPr marL="0" indent="0">
              <a:buNone/>
              <a:defRPr sz="1471"/>
            </a:lvl2pPr>
            <a:lvl3pPr marL="170391" indent="0">
              <a:buNone/>
              <a:tabLst/>
              <a:defRPr sz="1471"/>
            </a:lvl3pPr>
            <a:lvl4pPr marL="338449" indent="0">
              <a:buNone/>
              <a:defRPr/>
            </a:lvl4pPr>
            <a:lvl5pPr marL="50417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863844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6"/>
            </a:lvl1pPr>
            <a:lvl2pPr marL="0" indent="0">
              <a:buNone/>
              <a:defRPr sz="1471"/>
            </a:lvl2pPr>
            <a:lvl3pPr marL="170391" indent="0">
              <a:buNone/>
              <a:tabLst/>
              <a:defRPr sz="1471"/>
            </a:lvl3pPr>
            <a:lvl4pPr marL="338449" indent="0">
              <a:buNone/>
              <a:defRPr/>
            </a:lvl4pPr>
            <a:lvl5pPr marL="50417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99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2"/>
            <a:ext cx="4033911" cy="1832296"/>
          </a:xfrm>
        </p:spPr>
        <p:txBody>
          <a:bodyPr wrap="square">
            <a:spAutoFit/>
          </a:bodyPr>
          <a:lstStyle>
            <a:lvl1pPr marL="211238" indent="-211238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491" indent="-171435">
              <a:defRPr sz="1765"/>
            </a:lvl2pPr>
            <a:lvl3pPr marL="514306" indent="-123815">
              <a:tabLst/>
              <a:defRPr sz="1471"/>
            </a:lvl3pPr>
            <a:lvl4pPr marL="647644" indent="-133339">
              <a:defRPr/>
            </a:lvl4pPr>
            <a:lvl5pPr marL="771458" indent="-12381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832296"/>
          </a:xfrm>
        </p:spPr>
        <p:txBody>
          <a:bodyPr wrap="square">
            <a:spAutoFit/>
          </a:bodyPr>
          <a:lstStyle>
            <a:lvl1pPr marL="211238" indent="-211238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2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491" indent="-171435">
              <a:defRPr sz="1765"/>
            </a:lvl2pPr>
            <a:lvl3pPr marL="514306" indent="-123815">
              <a:tabLst/>
              <a:defRPr sz="1471"/>
            </a:lvl3pPr>
            <a:lvl4pPr marL="647644" indent="-133339">
              <a:defRPr/>
            </a:lvl4pPr>
            <a:lvl5pPr marL="771458" indent="-12381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501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2"/>
            <a:ext cx="4033911" cy="1832296"/>
          </a:xfrm>
        </p:spPr>
        <p:txBody>
          <a:bodyPr wrap="square">
            <a:spAutoFit/>
          </a:bodyPr>
          <a:lstStyle>
            <a:lvl1pPr marL="211238" indent="-21123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2"/>
            </a:lvl1pPr>
            <a:lvl2pPr marL="390491" indent="-171435">
              <a:defRPr sz="1765"/>
            </a:lvl2pPr>
            <a:lvl3pPr marL="514306" indent="-123815">
              <a:tabLst/>
              <a:defRPr sz="1471"/>
            </a:lvl3pPr>
            <a:lvl4pPr marL="647644" indent="-133339">
              <a:defRPr/>
            </a:lvl4pPr>
            <a:lvl5pPr marL="771458" indent="-12381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832296"/>
          </a:xfrm>
        </p:spPr>
        <p:txBody>
          <a:bodyPr wrap="square">
            <a:spAutoFit/>
          </a:bodyPr>
          <a:lstStyle>
            <a:lvl1pPr marL="211238" indent="-21123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2"/>
            </a:lvl1pPr>
            <a:lvl2pPr marL="390491" indent="-171435">
              <a:defRPr sz="1765"/>
            </a:lvl2pPr>
            <a:lvl3pPr marL="514306" indent="-123815">
              <a:tabLst/>
              <a:defRPr sz="1471"/>
            </a:lvl3pPr>
            <a:lvl4pPr marL="647644" indent="-133339">
              <a:defRPr/>
            </a:lvl4pPr>
            <a:lvl5pPr marL="771458" indent="-12381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61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739727"/>
            <a:ext cx="1076632" cy="369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793" y="66179"/>
            <a:ext cx="538505" cy="53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29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F1C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sz="5293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2907959"/>
            <a:ext cx="7395505" cy="134541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739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lang="en-US" sz="5293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8322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71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451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715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2907954"/>
            <a:ext cx="4705063" cy="134599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2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6050820" cy="1351077"/>
          </a:xfr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823"/>
            <a:ext cx="1344637" cy="288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8" y="4389937"/>
            <a:ext cx="1467012" cy="539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036"/>
            <a:ext cx="1344637" cy="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912896"/>
            <a:ext cx="4033911" cy="1528752"/>
          </a:xfrm>
        </p:spPr>
        <p:txBody>
          <a:bodyPr>
            <a:spAutoFit/>
          </a:bodyPr>
          <a:lstStyle>
            <a:lvl1pPr>
              <a:defRPr sz="4852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7" y="0"/>
            <a:ext cx="4570833" cy="5142075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834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66229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61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50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728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6" tIns="34286" rIns="34286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5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2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77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3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5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6" tIns="34286" rIns="34286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5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2119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01931" y="4627544"/>
            <a:ext cx="8717498" cy="2964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45" tIns="107556" rIns="134445" bIns="107556" numCol="1" anchor="t" anchorCtr="0" compatLnSpc="1">
            <a:prstTxWarp prst="textNoShape">
              <a:avLst/>
            </a:prstTxWarp>
            <a:spAutoFit/>
          </a:bodyPr>
          <a:lstStyle/>
          <a:p>
            <a:pPr defTabSz="685381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40"/>
            <a:ext cx="2417896" cy="518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3" y="2312739"/>
            <a:ext cx="2420347" cy="519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3" y="2312739"/>
            <a:ext cx="2420347" cy="519043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blackWhite">
          <a:xfrm>
            <a:off x="201930" y="4628712"/>
            <a:ext cx="8740141" cy="2964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45" tIns="107556" rIns="134445" bIns="107556" numCol="1" anchor="t" anchorCtr="0" compatLnSpc="1">
            <a:prstTxWarp prst="textNoShape">
              <a:avLst/>
            </a:prstTxWarp>
            <a:spAutoFit/>
          </a:bodyPr>
          <a:lstStyle/>
          <a:p>
            <a:pPr defTabSz="685381" eaLnBrk="0" hangingPunct="0"/>
            <a:r>
              <a:rPr lang="en-US" sz="51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01930" y="4628711"/>
            <a:ext cx="8740141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40"/>
            <a:ext cx="2417896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698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3"/>
            <a:ext cx="8740142" cy="1845570"/>
          </a:xfrm>
          <a:prstGeom prst="rect">
            <a:avLst/>
          </a:prstGeom>
        </p:spPr>
        <p:txBody>
          <a:bodyPr/>
          <a:lstStyle>
            <a:lvl1pPr marL="213573" indent="-213573">
              <a:buClr>
                <a:schemeClr val="tx1"/>
              </a:buClr>
              <a:buSzPct val="90000"/>
              <a:buFont typeface="Arial" pitchFamily="34" charset="0"/>
              <a:buChar char="•"/>
              <a:defRPr sz="264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43" indent="-206572">
              <a:buClr>
                <a:schemeClr val="tx1"/>
              </a:buClr>
              <a:buSzPct val="90000"/>
              <a:buFont typeface="Arial" pitchFamily="34" charset="0"/>
              <a:buChar char="•"/>
              <a:defRPr sz="235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16" indent="-21357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774" indent="-168058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831" indent="-168058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1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4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2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58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696" y="214786"/>
            <a:ext cx="8740142" cy="695955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3822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6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p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01696" y="214786"/>
            <a:ext cx="8740142" cy="695955"/>
          </a:xfrm>
          <a:prstGeom prst="rect">
            <a:avLst/>
          </a:prstGeom>
        </p:spPr>
        <p:txBody>
          <a:bodyPr/>
          <a:lstStyle>
            <a:lvl1pPr algn="l">
              <a:defRPr sz="3824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6159" y="4828308"/>
            <a:ext cx="2894705" cy="10039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2050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25375" y="4828308"/>
            <a:ext cx="416698" cy="100395"/>
          </a:xfrm>
          <a:prstGeom prst="rect">
            <a:avLst/>
          </a:prstGeom>
        </p:spPr>
        <p:txBody>
          <a:bodyPr/>
          <a:lstStyle>
            <a:lvl1pPr defTabSz="684936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2050"/>
                </a:solidFill>
              </a:defRPr>
            </a:lvl1pPr>
          </a:lstStyle>
          <a:p>
            <a:fld id="{32FBFAE1-4542-4046-A9C2-27E9CAFA82C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647559"/>
            <a:ext cx="1345029" cy="461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149" y="66179"/>
            <a:ext cx="675149" cy="6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561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1995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1995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9725CC9-71EB-4F2E-BEE7-54FB0A06636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8293735-D088-4C82-A078-1540BA932C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5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">
    <p:bg>
      <p:bgPr>
        <a:solidFill>
          <a:srgbClr val="F1C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98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739727"/>
            <a:ext cx="1076632" cy="369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793" y="66179"/>
            <a:ext cx="538505" cy="53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271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739727"/>
            <a:ext cx="1076632" cy="369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793" y="66179"/>
            <a:ext cx="538505" cy="53850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47155"/>
          </a:xfrm>
        </p:spPr>
        <p:txBody>
          <a:bodyPr>
            <a:spAutoFit/>
          </a:bodyPr>
          <a:lstStyle>
            <a:lvl1pPr>
              <a:defRPr sz="264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50082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739727"/>
            <a:ext cx="1076632" cy="369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2793" y="66179"/>
            <a:ext cx="538505" cy="53850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5206649" cy="1547155"/>
          </a:xfrm>
        </p:spPr>
        <p:txBody>
          <a:bodyPr wrap="square">
            <a:spAutoFit/>
          </a:bodyPr>
          <a:lstStyle>
            <a:lvl1pPr>
              <a:defRPr sz="264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706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3811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58" indent="0">
              <a:buNone/>
              <a:defRPr/>
            </a:lvl3pPr>
            <a:lvl4pPr marL="336114" indent="0">
              <a:buNone/>
              <a:defRPr/>
            </a:lvl4pPr>
            <a:lvl5pPr marL="50417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06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3811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58" indent="0">
              <a:buNone/>
              <a:defRPr/>
            </a:lvl3pPr>
            <a:lvl4pPr marL="336114" indent="0">
              <a:buNone/>
              <a:defRPr/>
            </a:lvl4pPr>
            <a:lvl5pPr marL="50417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922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47155"/>
          </a:xfrm>
        </p:spPr>
        <p:txBody>
          <a:bodyPr>
            <a:spAutoFit/>
          </a:bodyPr>
          <a:lstStyle>
            <a:lvl1pPr>
              <a:defRPr sz="264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42358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547155"/>
          </a:xfrm>
        </p:spPr>
        <p:txBody>
          <a:bodyPr>
            <a:spAutoFit/>
          </a:bodyPr>
          <a:lstStyle>
            <a:lvl1pPr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86916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2" y="891883"/>
            <a:ext cx="8740140" cy="1587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5400000">
            <a:off x="6906561" y="2243275"/>
            <a:ext cx="5143967" cy="657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5400000">
            <a:off x="6906561" y="2243275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4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50" r:id="rId3"/>
    <p:sldLayoutId id="2147483752" r:id="rId4"/>
    <p:sldLayoutId id="214748375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1" r:id="rId32"/>
  </p:sldLayoutIdLst>
  <p:transition>
    <p:fade/>
  </p:transition>
  <p:txStyles>
    <p:titleStyle>
      <a:lvl1pPr algn="l" defTabSz="685714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6" marR="0" indent="-252086" algn="l" defTabSz="68571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80" marR="0" indent="-177393" algn="l" defTabSz="68571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00" marR="0" indent="-168058" algn="l" defTabSz="68571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58" marR="0" indent="-168058" algn="l" defTabSz="68571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15" marR="0" indent="-168058" algn="l" defTabSz="68571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712" indent="-171429" algn="l" defTabSz="68571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69" indent="-171429" algn="l" defTabSz="68571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26" indent="-171429" algn="l" defTabSz="68571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4" indent="-171429" algn="l" defTabSz="68571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56" algn="l" defTabSz="68571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14" algn="l" defTabSz="68571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0" algn="l" defTabSz="68571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427" algn="l" defTabSz="68571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4" algn="l" defTabSz="68571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1" algn="l" defTabSz="68571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97" algn="l" defTabSz="68571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5" algn="l" defTabSz="68571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amby.net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meetup.com/pugspain" TargetMode="External"/><Relationship Id="rId4" Type="http://schemas.openxmlformats.org/officeDocument/2006/relationships/hyperlink" Target="mailto:anabisbe@amby.n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hyperlink" Target="http://meetup.com/pugspai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hyperlink" Target="http://meetup.com/pugspai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hyperlink" Target="http://meetup.com/pugspai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hyperlink" Target="http://meetup.com/pugspai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s://acadevor.com/courses" TargetMode="External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hyperlink" Target="https://learn.poweredsolutions.co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eetup.com/pugspain" TargetMode="External"/><Relationship Id="rId2" Type="http://schemas.openxmlformats.org/officeDocument/2006/relationships/hyperlink" Target="http://amby.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hyperlink" Target="http://meetup.com/pugspai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1563140"/>
            <a:ext cx="4833174" cy="1344828"/>
          </a:xfrm>
        </p:spPr>
        <p:txBody>
          <a:bodyPr/>
          <a:lstStyle/>
          <a:p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Transformaciones </a:t>
            </a:r>
            <a:r>
              <a:rPr lang="es-E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sorprendentes</a:t>
            </a:r>
            <a:br>
              <a:rPr lang="es-E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s-E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Editor </a:t>
            </a:r>
            <a:r>
              <a:rPr lang="es-E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 consultas de Power BI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#</a:t>
            </a:r>
            <a:r>
              <a:rPr lang="en-US" sz="1800" dirty="0" err="1">
                <a:solidFill>
                  <a:schemeClr val="tx1"/>
                </a:solidFill>
              </a:rPr>
              <a:t>PowerBIAdicto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sz="quarter" idx="14"/>
          </p:nvPr>
        </p:nvSpPr>
        <p:spPr>
          <a:xfrm>
            <a:off x="200762" y="2813842"/>
            <a:ext cx="4707398" cy="1436605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</a:endParaRPr>
          </a:p>
          <a:p>
            <a:pPr lvl="0"/>
            <a:r>
              <a:rPr lang="es-ES" sz="1200" b="1" dirty="0">
                <a:solidFill>
                  <a:schemeClr val="tx1"/>
                </a:solidFill>
              </a:rPr>
              <a:t>Ana María Bisbé York</a:t>
            </a:r>
          </a:p>
          <a:p>
            <a:r>
              <a:rPr lang="es-ES" sz="1200" dirty="0">
                <a:solidFill>
                  <a:schemeClr val="tx1"/>
                </a:solidFill>
              </a:rPr>
              <a:t>Consultora BI</a:t>
            </a:r>
          </a:p>
          <a:p>
            <a:r>
              <a:rPr lang="es-ES" sz="1200" dirty="0" err="1">
                <a:solidFill>
                  <a:schemeClr val="tx1"/>
                </a:solidFill>
              </a:rPr>
              <a:t>Partner</a:t>
            </a:r>
            <a:r>
              <a:rPr lang="es-ES" sz="1200" dirty="0">
                <a:solidFill>
                  <a:schemeClr val="tx1"/>
                </a:solidFill>
              </a:rPr>
              <a:t> Microsoft</a:t>
            </a:r>
          </a:p>
          <a:p>
            <a:r>
              <a:rPr lang="es-ES" sz="1200" dirty="0">
                <a:solidFill>
                  <a:schemeClr val="tx1"/>
                </a:solidFill>
              </a:rPr>
              <a:t>@</a:t>
            </a:r>
            <a:r>
              <a:rPr lang="es-ES" sz="1200" dirty="0" err="1">
                <a:solidFill>
                  <a:schemeClr val="tx1"/>
                </a:solidFill>
              </a:rPr>
              <a:t>sqlpass_es</a:t>
            </a:r>
            <a:endParaRPr lang="es-ES" sz="1200" dirty="0">
              <a:solidFill>
                <a:schemeClr val="tx1"/>
              </a:solidFill>
            </a:endParaRPr>
          </a:p>
          <a:p>
            <a:pPr lvl="0"/>
            <a:r>
              <a:rPr lang="es-ES" sz="1200" dirty="0">
                <a:solidFill>
                  <a:schemeClr val="tx1"/>
                </a:solidFill>
                <a:hlinkClick r:id="rId3"/>
              </a:rPr>
              <a:t>http://amby.net/</a:t>
            </a:r>
            <a:endParaRPr lang="es-ES" sz="1200" dirty="0">
              <a:solidFill>
                <a:schemeClr val="tx1"/>
              </a:solidFill>
            </a:endParaRPr>
          </a:p>
          <a:p>
            <a:pPr lvl="0"/>
            <a:r>
              <a:rPr lang="es-ES" sz="1200" dirty="0">
                <a:solidFill>
                  <a:schemeClr val="tx1"/>
                </a:solidFill>
                <a:hlinkClick r:id="rId4"/>
              </a:rPr>
              <a:t>anabisbe@amby.net</a:t>
            </a:r>
            <a:endParaRPr lang="es-ES" sz="1200" dirty="0">
              <a:solidFill>
                <a:schemeClr val="tx1"/>
              </a:solidFill>
            </a:endParaRPr>
          </a:p>
          <a:p>
            <a:pPr lvl="0"/>
            <a:r>
              <a:rPr lang="es-ES" sz="1200" dirty="0">
                <a:solidFill>
                  <a:schemeClr val="tx1"/>
                </a:solidFill>
              </a:rPr>
              <a:t>@</a:t>
            </a:r>
            <a:r>
              <a:rPr lang="es-ES" sz="1200" dirty="0" err="1">
                <a:solidFill>
                  <a:schemeClr val="tx1"/>
                </a:solidFill>
              </a:rPr>
              <a:t>ambynet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2133600" cy="274638"/>
          </a:xfrm>
          <a:prstGeom prst="rect">
            <a:avLst/>
          </a:prstGeom>
        </p:spPr>
        <p:txBody>
          <a:bodyPr/>
          <a:lstStyle/>
          <a:p>
            <a:fld id="{2501BE23-1565-7B4A-A660-ADF397564F8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848" y="2813842"/>
            <a:ext cx="2846312" cy="977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326" y="1563140"/>
            <a:ext cx="675149" cy="6751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12" y="2324396"/>
            <a:ext cx="212956" cy="21295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7290" y="3661295"/>
            <a:ext cx="315542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2 de Octubre 2017</a:t>
            </a:r>
          </a:p>
        </p:txBody>
      </p:sp>
    </p:spTree>
    <p:extLst>
      <p:ext uri="{BB962C8B-B14F-4D97-AF65-F5344CB8AC3E}">
        <p14:creationId xmlns:p14="http://schemas.microsoft.com/office/powerpoint/2010/main" val="24428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</a:t>
            </a:r>
            <a:r>
              <a:rPr lang="es-ES" dirty="0"/>
              <a:t>Detalle </a:t>
            </a:r>
            <a:r>
              <a:rPr lang="es-ES" dirty="0" smtClean="0"/>
              <a:t>con medidas en </a:t>
            </a:r>
            <a:r>
              <a:rPr lang="es-ES" dirty="0"/>
              <a:t>líneas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148584"/>
          </a:xfrm>
        </p:spPr>
        <p:txBody>
          <a:bodyPr/>
          <a:lstStyle/>
          <a:p>
            <a:r>
              <a:rPr lang="es-ES" dirty="0" smtClean="0"/>
              <a:t>Caso Detalle de Orden de Ventas en líneas</a:t>
            </a:r>
          </a:p>
          <a:p>
            <a:pPr lvl="1"/>
            <a:r>
              <a:rPr lang="es-ES" dirty="0" smtClean="0"/>
              <a:t>Identificar que la columna a dinamizar es Medida</a:t>
            </a:r>
          </a:p>
          <a:p>
            <a:pPr lvl="1"/>
            <a:r>
              <a:rPr lang="es-ES" dirty="0" smtClean="0"/>
              <a:t>Dinamizar columnas Medida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" y="2081035"/>
            <a:ext cx="3093244" cy="18573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91" y="2081035"/>
            <a:ext cx="5636419" cy="13358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991" y="3478473"/>
            <a:ext cx="1578769" cy="14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41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Tabla dinámica con Totales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148584"/>
          </a:xfrm>
        </p:spPr>
        <p:txBody>
          <a:bodyPr/>
          <a:lstStyle/>
          <a:p>
            <a:r>
              <a:rPr lang="es-ES" dirty="0" smtClean="0"/>
              <a:t>Caso Agregados de Ventas</a:t>
            </a:r>
          </a:p>
          <a:p>
            <a:pPr lvl="1"/>
            <a:r>
              <a:rPr lang="es-ES" dirty="0" smtClean="0"/>
              <a:t>Rellenar, trasponer tabla, filtrar filas, quitar columnas</a:t>
            </a:r>
          </a:p>
          <a:p>
            <a:pPr lvl="1"/>
            <a:r>
              <a:rPr lang="es-ES" dirty="0" smtClean="0"/>
              <a:t>Anular dinamización de columnas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" y="2118621"/>
            <a:ext cx="3823291" cy="18604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52" y="2118621"/>
            <a:ext cx="2856948" cy="18769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302" y="2118621"/>
            <a:ext cx="1829668" cy="21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70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Categorías apiladas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447319"/>
          </a:xfrm>
        </p:spPr>
        <p:txBody>
          <a:bodyPr/>
          <a:lstStyle/>
          <a:p>
            <a:r>
              <a:rPr lang="es-ES" dirty="0" smtClean="0"/>
              <a:t>Caso Resumen Ventas por Productos</a:t>
            </a:r>
          </a:p>
          <a:p>
            <a:pPr lvl="1"/>
            <a:r>
              <a:rPr lang="es-ES" dirty="0" smtClean="0"/>
              <a:t>Columna índice</a:t>
            </a:r>
          </a:p>
          <a:p>
            <a:pPr lvl="1"/>
            <a:r>
              <a:rPr lang="es-ES" dirty="0" smtClean="0"/>
              <a:t>Calcular Módulo</a:t>
            </a:r>
          </a:p>
          <a:p>
            <a:pPr lvl="1"/>
            <a:r>
              <a:rPr lang="es-ES" dirty="0" smtClean="0"/>
              <a:t>Dinamizar, Ordenar, rellenar, Filtrar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8" y="2278595"/>
            <a:ext cx="1885950" cy="23502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49" y="2278595"/>
            <a:ext cx="4500563" cy="15359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477" y="2278595"/>
            <a:ext cx="1757363" cy="23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82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Trabajando con carpetas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V Evento Power BI </a:t>
            </a:r>
            <a:r>
              <a:rPr lang="es-ES" dirty="0" err="1" smtClean="0">
                <a:solidFill>
                  <a:schemeClr val="bg1"/>
                </a:solidFill>
              </a:rPr>
              <a:t>User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Group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#</a:t>
            </a:r>
            <a:r>
              <a:rPr lang="en-US" sz="2000" dirty="0" err="1" smtClean="0">
                <a:solidFill>
                  <a:schemeClr val="bg1"/>
                </a:solidFill>
              </a:rPr>
              <a:t>PowerBIAdicto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 </a:t>
            </a:r>
            <a:r>
              <a:rPr lang="en-US" sz="2000" dirty="0" err="1" smtClean="0">
                <a:solidFill>
                  <a:schemeClr val="bg1"/>
                </a:solidFill>
              </a:rPr>
              <a:t>Octubre</a:t>
            </a:r>
            <a:r>
              <a:rPr lang="en-US" sz="2000" dirty="0" smtClean="0">
                <a:solidFill>
                  <a:schemeClr val="bg1"/>
                </a:solidFill>
              </a:rPr>
              <a:t> 2017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51" y="0"/>
            <a:ext cx="675149" cy="675149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67" y="3741052"/>
            <a:ext cx="212956" cy="212956"/>
          </a:xfrm>
          <a:prstGeom prst="rect">
            <a:avLst/>
          </a:prstGeom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105" y="3954008"/>
            <a:ext cx="2846312" cy="9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Cargar varios archivos de carpeta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551113"/>
          </a:xfrm>
        </p:spPr>
        <p:txBody>
          <a:bodyPr/>
          <a:lstStyle/>
          <a:p>
            <a:r>
              <a:rPr lang="es-ES" dirty="0" smtClean="0"/>
              <a:t>Explorar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69" y="891883"/>
            <a:ext cx="1934916" cy="196115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115" y="944780"/>
            <a:ext cx="1859320" cy="138991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648" y="2905932"/>
            <a:ext cx="5908357" cy="21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14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Cargar varios archivos de carpeta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148584"/>
          </a:xfrm>
        </p:spPr>
        <p:txBody>
          <a:bodyPr/>
          <a:lstStyle/>
          <a:p>
            <a:r>
              <a:rPr lang="es-ES" dirty="0" smtClean="0"/>
              <a:t>Combinar</a:t>
            </a:r>
          </a:p>
          <a:p>
            <a:pPr lvl="1"/>
            <a:r>
              <a:rPr lang="es-ES" dirty="0" smtClean="0"/>
              <a:t>Descubre el contenido de los archivos que está en la columna Content</a:t>
            </a:r>
          </a:p>
          <a:p>
            <a:pPr lvl="1"/>
            <a:r>
              <a:rPr lang="es-ES" dirty="0" smtClean="0"/>
              <a:t>El Navegador permite seleccionar el archivo de ejemplo 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014866"/>
            <a:ext cx="7342396" cy="7722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08" y="2841605"/>
            <a:ext cx="4371722" cy="23284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16" y="2915991"/>
            <a:ext cx="1760572" cy="18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80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Cargar varios archivos de carpeta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3428952"/>
          </a:xfrm>
        </p:spPr>
        <p:txBody>
          <a:bodyPr/>
          <a:lstStyle/>
          <a:p>
            <a:r>
              <a:rPr lang="es-ES" dirty="0" smtClean="0"/>
              <a:t>Resultado tras combinar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lvl="1"/>
            <a:r>
              <a:rPr lang="es-ES" dirty="0" smtClean="0"/>
              <a:t>Realizar las transformaciones no sobre Productos TXT sino sobre el archivo de ejemplo</a:t>
            </a:r>
          </a:p>
          <a:p>
            <a:pPr lvl="1"/>
            <a:r>
              <a:rPr lang="es-ES" dirty="0" smtClean="0"/>
              <a:t>La consulta TXT llama a la función que se crea a partir de las transformaciones del archivo de ejemplo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1327423"/>
            <a:ext cx="6800852" cy="13995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87" y="3523031"/>
            <a:ext cx="6012813" cy="15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5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Cargar varios archivos de carpeta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894749"/>
          </a:xfrm>
        </p:spPr>
        <p:txBody>
          <a:bodyPr/>
          <a:lstStyle/>
          <a:p>
            <a:r>
              <a:rPr lang="es-ES" dirty="0" smtClean="0"/>
              <a:t>Transformar archivo de ejemplo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Crear consulta TXT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919254"/>
            <a:ext cx="5971152" cy="20988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5" y="1431527"/>
            <a:ext cx="8301661" cy="8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14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Consumiendo Bases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V Evento Power BI </a:t>
            </a:r>
            <a:r>
              <a:rPr lang="es-ES" dirty="0" err="1" smtClean="0">
                <a:solidFill>
                  <a:schemeClr val="bg1"/>
                </a:solidFill>
              </a:rPr>
              <a:t>User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Group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#</a:t>
            </a:r>
            <a:r>
              <a:rPr lang="en-US" sz="2000" dirty="0" err="1" smtClean="0">
                <a:solidFill>
                  <a:schemeClr val="bg1"/>
                </a:solidFill>
              </a:rPr>
              <a:t>PowerBIAdicto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 </a:t>
            </a:r>
            <a:r>
              <a:rPr lang="en-US" sz="2000" dirty="0" err="1" smtClean="0">
                <a:solidFill>
                  <a:schemeClr val="bg1"/>
                </a:solidFill>
              </a:rPr>
              <a:t>Octubre</a:t>
            </a:r>
            <a:r>
              <a:rPr lang="en-US" sz="2000" dirty="0" smtClean="0">
                <a:solidFill>
                  <a:schemeClr val="bg1"/>
                </a:solidFill>
              </a:rPr>
              <a:t> 2017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51" y="0"/>
            <a:ext cx="675149" cy="675149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67" y="3741052"/>
            <a:ext cx="212956" cy="212956"/>
          </a:xfrm>
          <a:prstGeom prst="rect">
            <a:avLst/>
          </a:prstGeom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105" y="3954008"/>
            <a:ext cx="2846312" cy="9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Importar desde Bases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849848"/>
          </a:xfrm>
        </p:spPr>
        <p:txBody>
          <a:bodyPr/>
          <a:lstStyle/>
          <a:p>
            <a:r>
              <a:rPr lang="es-ES" dirty="0" smtClean="0"/>
              <a:t>Caso SQL Server u otra Base de Datos relacional</a:t>
            </a:r>
          </a:p>
          <a:p>
            <a:pPr lvl="1"/>
            <a:r>
              <a:rPr lang="es-ES" dirty="0" smtClean="0"/>
              <a:t>Conectar a Base de datos y a tablas o vistas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7" y="1908089"/>
            <a:ext cx="3278981" cy="12144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62" y="1908856"/>
            <a:ext cx="4973411" cy="24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8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Contenido</a:t>
            </a:r>
            <a:endParaRPr lang="es-ES" sz="24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3355149"/>
          </a:xfrm>
        </p:spPr>
        <p:txBody>
          <a:bodyPr/>
          <a:lstStyle/>
          <a:p>
            <a:r>
              <a:rPr lang="es-ES" dirty="0" smtClean="0"/>
              <a:t>Transformaciones sorprendentes con el Editor de consultas de Power BI </a:t>
            </a:r>
          </a:p>
          <a:p>
            <a:pPr lvl="1"/>
            <a:r>
              <a:rPr lang="es-ES" sz="2400" dirty="0" smtClean="0"/>
              <a:t>Transformando archivos regulares … o no </a:t>
            </a:r>
            <a:r>
              <a:rPr lang="es-ES" sz="2400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s-ES" sz="2106" dirty="0" smtClean="0">
                <a:sym typeface="Wingdings" panose="05000000000000000000" pitchFamily="2" charset="2"/>
              </a:rPr>
              <a:t>Transformaciones habituales</a:t>
            </a:r>
          </a:p>
          <a:p>
            <a:pPr lvl="2"/>
            <a:r>
              <a:rPr lang="es-ES" sz="2106" dirty="0" smtClean="0">
                <a:sym typeface="Wingdings" panose="05000000000000000000" pitchFamily="2" charset="2"/>
              </a:rPr>
              <a:t>Combinar</a:t>
            </a:r>
            <a:endParaRPr lang="es-ES" sz="2106" dirty="0" smtClean="0"/>
          </a:p>
          <a:p>
            <a:pPr lvl="1"/>
            <a:r>
              <a:rPr lang="es-ES" sz="2400" dirty="0" smtClean="0"/>
              <a:t>Trabajando con Carpetas</a:t>
            </a:r>
          </a:p>
          <a:p>
            <a:pPr lvl="1"/>
            <a:r>
              <a:rPr lang="es-ES" sz="2400" dirty="0" smtClean="0"/>
              <a:t>Consumiendo Bases de datos</a:t>
            </a:r>
          </a:p>
          <a:p>
            <a:pPr lvl="1"/>
            <a:r>
              <a:rPr lang="es-ES" sz="2400" dirty="0" smtClean="0"/>
              <a:t>Explorando 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0257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Escenario: Importar desde Bases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447319"/>
          </a:xfrm>
        </p:spPr>
        <p:txBody>
          <a:bodyPr/>
          <a:lstStyle/>
          <a:p>
            <a:r>
              <a:rPr lang="es-ES" dirty="0" smtClean="0"/>
              <a:t>Combinar tablas de BBDD, sin crear consulta antes</a:t>
            </a:r>
          </a:p>
          <a:p>
            <a:pPr lvl="1"/>
            <a:r>
              <a:rPr lang="es-ES" dirty="0" smtClean="0"/>
              <a:t>Si las tablas están relacionadas, el motor Power BI las reconoce</a:t>
            </a:r>
          </a:p>
          <a:p>
            <a:pPr lvl="1"/>
            <a:r>
              <a:rPr lang="es-ES" dirty="0" smtClean="0"/>
              <a:t>A partir de las relaciones permite la combinación de columnas</a:t>
            </a:r>
          </a:p>
          <a:p>
            <a:pPr lvl="1"/>
            <a:r>
              <a:rPr lang="es-ES" dirty="0" smtClean="0"/>
              <a:t>Sólo hay que expandir la tabla relacionada y traer las columnas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91" y="2274351"/>
            <a:ext cx="2286000" cy="22074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53" y="2274351"/>
            <a:ext cx="5218957" cy="904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53" y="3235431"/>
            <a:ext cx="5310148" cy="9189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53" y="4210541"/>
            <a:ext cx="5176868" cy="9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7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Importar desde Bases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098827"/>
          </a:xfrm>
        </p:spPr>
        <p:txBody>
          <a:bodyPr/>
          <a:lstStyle/>
          <a:p>
            <a:r>
              <a:rPr lang="es-ES" dirty="0" smtClean="0"/>
              <a:t>Caso SQL Server u otra Base de Datos relacional</a:t>
            </a:r>
          </a:p>
          <a:p>
            <a:pPr lvl="1"/>
            <a:r>
              <a:rPr lang="es-ES" dirty="0" smtClean="0"/>
              <a:t>Query </a:t>
            </a:r>
            <a:r>
              <a:rPr lang="es-ES" dirty="0" err="1" smtClean="0"/>
              <a:t>Folding</a:t>
            </a:r>
            <a:r>
              <a:rPr lang="es-ES" dirty="0" smtClean="0"/>
              <a:t> o Acoplamiento de consultas</a:t>
            </a:r>
          </a:p>
          <a:p>
            <a:pPr lvl="2"/>
            <a:r>
              <a:rPr lang="es-ES" dirty="0" smtClean="0"/>
              <a:t>Según sea la transformación se traduce al SQL correspondiente y se resuelve en el Servidor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32" y="1990710"/>
            <a:ext cx="1594001" cy="279118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01" y="1990710"/>
            <a:ext cx="2334587" cy="30664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314" y="2073665"/>
            <a:ext cx="1791758" cy="12936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663" y="1990710"/>
            <a:ext cx="22002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07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Importar desde Bases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849848"/>
          </a:xfrm>
        </p:spPr>
        <p:txBody>
          <a:bodyPr/>
          <a:lstStyle/>
          <a:p>
            <a:r>
              <a:rPr lang="es-ES" dirty="0" smtClean="0"/>
              <a:t>Caso SQL Server u otra Base de Datos relacional</a:t>
            </a:r>
          </a:p>
          <a:p>
            <a:pPr lvl="1"/>
            <a:r>
              <a:rPr lang="es-ES" dirty="0" smtClean="0"/>
              <a:t>Mucho cuidado con el orden de las transformaciones !!!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57" y="1675807"/>
            <a:ext cx="1601322" cy="24072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73" y="1675807"/>
            <a:ext cx="1627835" cy="28420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534" y="1661866"/>
            <a:ext cx="1327941" cy="34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5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Explorando 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V Evento Power BI </a:t>
            </a:r>
            <a:r>
              <a:rPr lang="es-ES" dirty="0" err="1" smtClean="0">
                <a:solidFill>
                  <a:schemeClr val="bg1"/>
                </a:solidFill>
              </a:rPr>
              <a:t>User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Group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#</a:t>
            </a:r>
            <a:r>
              <a:rPr lang="en-US" sz="2000" dirty="0" err="1" smtClean="0">
                <a:solidFill>
                  <a:schemeClr val="bg1"/>
                </a:solidFill>
              </a:rPr>
              <a:t>PowerBIAdicto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 </a:t>
            </a:r>
            <a:r>
              <a:rPr lang="en-US" sz="2000" dirty="0" err="1" smtClean="0">
                <a:solidFill>
                  <a:schemeClr val="bg1"/>
                </a:solidFill>
              </a:rPr>
              <a:t>Octubre</a:t>
            </a:r>
            <a:r>
              <a:rPr lang="en-US" sz="2000" dirty="0" smtClean="0">
                <a:solidFill>
                  <a:schemeClr val="bg1"/>
                </a:solidFill>
              </a:rPr>
              <a:t> 2017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51" y="0"/>
            <a:ext cx="675149" cy="675149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67" y="3741052"/>
            <a:ext cx="212956" cy="212956"/>
          </a:xfrm>
          <a:prstGeom prst="rect">
            <a:avLst/>
          </a:prstGeom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105" y="3954008"/>
            <a:ext cx="2846312" cy="9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Origen código 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2193934"/>
          </a:xfrm>
        </p:spPr>
        <p:txBody>
          <a:bodyPr/>
          <a:lstStyle/>
          <a:p>
            <a:r>
              <a:rPr lang="es-ES" dirty="0" smtClean="0"/>
              <a:t>Trabajar desde R</a:t>
            </a:r>
          </a:p>
          <a:p>
            <a:pPr lvl="1"/>
            <a:r>
              <a:rPr lang="es-ES" dirty="0" smtClean="0"/>
              <a:t>Conectar y cargar conjunto de datos en un data </a:t>
            </a:r>
            <a:r>
              <a:rPr lang="es-ES" dirty="0" err="1" smtClean="0"/>
              <a:t>frame</a:t>
            </a:r>
            <a:r>
              <a:rPr lang="es-ES" dirty="0" smtClean="0"/>
              <a:t> de R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r>
              <a:rPr lang="es-ES" dirty="0" smtClean="0"/>
              <a:t>Desde </a:t>
            </a:r>
            <a:r>
              <a:rPr lang="es-ES" dirty="0" err="1" smtClean="0"/>
              <a:t>Power</a:t>
            </a:r>
            <a:r>
              <a:rPr lang="es-ES" dirty="0" smtClean="0"/>
              <a:t> BI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5" y="1694179"/>
            <a:ext cx="4624274" cy="7741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05" y="1694179"/>
            <a:ext cx="3791171" cy="10379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02" y="3127823"/>
            <a:ext cx="1808198" cy="16117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572" y="3085817"/>
            <a:ext cx="4305300" cy="12763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300" y="3127823"/>
            <a:ext cx="1600200" cy="1533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3302" y="4301803"/>
            <a:ext cx="4053840" cy="8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Transformar con R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646541"/>
          </a:xfrm>
        </p:spPr>
        <p:txBody>
          <a:bodyPr/>
          <a:lstStyle/>
          <a:p>
            <a:r>
              <a:rPr lang="es-ES" dirty="0" smtClean="0"/>
              <a:t>Trabajar desde R</a:t>
            </a:r>
          </a:p>
          <a:p>
            <a:pPr lvl="1"/>
            <a:r>
              <a:rPr lang="es-ES" dirty="0" smtClean="0"/>
              <a:t>Crear código y probar en </a:t>
            </a:r>
            <a:r>
              <a:rPr lang="es-ES" dirty="0" err="1" smtClean="0"/>
              <a:t>Rstudio</a:t>
            </a:r>
            <a:endParaRPr lang="es-ES" dirty="0" smtClean="0"/>
          </a:p>
          <a:p>
            <a:pPr lvl="1"/>
            <a:r>
              <a:rPr lang="es-ES" dirty="0" smtClean="0"/>
              <a:t>Resultados</a:t>
            </a:r>
          </a:p>
          <a:p>
            <a:pPr lvl="2"/>
            <a:r>
              <a:rPr lang="es-ES" dirty="0" err="1" smtClean="0"/>
              <a:t>Modelo_NB</a:t>
            </a:r>
            <a:r>
              <a:rPr lang="es-ES" dirty="0" smtClean="0"/>
              <a:t> – Predicciones</a:t>
            </a:r>
          </a:p>
          <a:p>
            <a:pPr lvl="2"/>
            <a:r>
              <a:rPr lang="es-ES" dirty="0" err="1" smtClean="0"/>
              <a:t>Clientes_Predicción_NB</a:t>
            </a:r>
            <a:r>
              <a:rPr lang="es-ES" dirty="0" smtClean="0"/>
              <a:t> – Predicción asociada a cada cliente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778720"/>
            <a:ext cx="3718347" cy="13939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31" y="2538424"/>
            <a:ext cx="4273709" cy="14527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70" y="2538424"/>
            <a:ext cx="1875724" cy="14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6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Escenario: Transformar con R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2044791"/>
          </a:xfrm>
        </p:spPr>
        <p:txBody>
          <a:bodyPr/>
          <a:lstStyle/>
          <a:p>
            <a:r>
              <a:rPr lang="es-ES" dirty="0" smtClean="0"/>
              <a:t>Trabajar desde Editor de consultas Power BI</a:t>
            </a:r>
          </a:p>
          <a:p>
            <a:pPr lvl="1"/>
            <a:r>
              <a:rPr lang="es-ES" dirty="0" smtClean="0"/>
              <a:t>Menú – Transformar – Ejecutar Script R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Pegar script previamente probado en </a:t>
            </a:r>
            <a:r>
              <a:rPr lang="es-ES" dirty="0" err="1" smtClean="0"/>
              <a:t>RStudio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67" y="1693786"/>
            <a:ext cx="5215970" cy="7226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934" y="2821346"/>
            <a:ext cx="3880206" cy="23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67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Escenario: Transformar con R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2940998"/>
          </a:xfrm>
        </p:spPr>
        <p:txBody>
          <a:bodyPr/>
          <a:lstStyle/>
          <a:p>
            <a:r>
              <a:rPr lang="es-ES" dirty="0" smtClean="0"/>
              <a:t>Realizar la transformación con R</a:t>
            </a:r>
          </a:p>
          <a:p>
            <a:pPr lvl="1"/>
            <a:r>
              <a:rPr lang="es-ES" dirty="0" smtClean="0"/>
              <a:t>Ver resultado de cada conjunto de salida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Expandir tabla con Predicciones por clientes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624193"/>
            <a:ext cx="4461748" cy="10810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69" y="1784863"/>
            <a:ext cx="2761612" cy="12938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698" y="1808433"/>
            <a:ext cx="2701986" cy="12702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" y="3834215"/>
            <a:ext cx="6553200" cy="8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18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Conclusiones y Recursos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bg1"/>
                </a:solidFill>
              </a:rPr>
              <a:t>Transformaciones sorprendentes</a:t>
            </a: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bg1"/>
                </a:solidFill>
              </a:rPr>
              <a:t>Editor de consultas de Power BI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V Evento Power BI </a:t>
            </a:r>
            <a:r>
              <a:rPr lang="es-ES" dirty="0" err="1" smtClean="0">
                <a:solidFill>
                  <a:schemeClr val="bg1"/>
                </a:solidFill>
              </a:rPr>
              <a:t>User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Group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#</a:t>
            </a:r>
            <a:r>
              <a:rPr lang="en-US" sz="2000" dirty="0" err="1" smtClean="0">
                <a:solidFill>
                  <a:schemeClr val="bg1"/>
                </a:solidFill>
              </a:rPr>
              <a:t>PowerBIAdicto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 </a:t>
            </a:r>
            <a:r>
              <a:rPr lang="en-US" sz="2000" dirty="0" err="1" smtClean="0">
                <a:solidFill>
                  <a:schemeClr val="bg1"/>
                </a:solidFill>
              </a:rPr>
              <a:t>Octubre</a:t>
            </a:r>
            <a:r>
              <a:rPr lang="en-US" sz="2000" dirty="0" smtClean="0">
                <a:solidFill>
                  <a:schemeClr val="bg1"/>
                </a:solidFill>
              </a:rPr>
              <a:t> 2017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51" y="0"/>
            <a:ext cx="675149" cy="675149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67" y="3741052"/>
            <a:ext cx="212956" cy="212956"/>
          </a:xfrm>
          <a:prstGeom prst="rect">
            <a:avLst/>
          </a:prstGeom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105" y="3954008"/>
            <a:ext cx="2846312" cy="9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2790508"/>
          </a:xfrm>
        </p:spPr>
        <p:txBody>
          <a:bodyPr/>
          <a:lstStyle/>
          <a:p>
            <a:r>
              <a:rPr lang="es-ES" dirty="0" smtClean="0"/>
              <a:t>Todo comienza con la obtención de datos</a:t>
            </a:r>
          </a:p>
          <a:p>
            <a:r>
              <a:rPr lang="es-ES" dirty="0" smtClean="0"/>
              <a:t>Todo comienza con la manipulación y limpieza</a:t>
            </a:r>
          </a:p>
          <a:p>
            <a:r>
              <a:rPr lang="es-ES" dirty="0" smtClean="0"/>
              <a:t>Power BI ofrece muchas opciones para transformar datos</a:t>
            </a:r>
          </a:p>
          <a:p>
            <a:r>
              <a:rPr lang="es-ES" dirty="0" smtClean="0"/>
              <a:t>Una vez preparada la consulta, </a:t>
            </a:r>
            <a:r>
              <a:rPr lang="es-ES" smtClean="0"/>
              <a:t>resta Refrescar…</a:t>
            </a:r>
            <a:endParaRPr lang="es-ES" dirty="0" smtClean="0"/>
          </a:p>
          <a:p>
            <a:r>
              <a:rPr lang="es-ES" dirty="0" smtClean="0"/>
              <a:t>Refrescar… y refrescar… esta es la verdadera magia</a:t>
            </a:r>
          </a:p>
          <a:p>
            <a:r>
              <a:rPr lang="es-ES" dirty="0" smtClean="0"/>
              <a:t>#</a:t>
            </a:r>
            <a:r>
              <a:rPr lang="es-ES" dirty="0" err="1" smtClean="0"/>
              <a:t>HappyQuering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973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3035831"/>
          </a:xfrm>
        </p:spPr>
        <p:txBody>
          <a:bodyPr/>
          <a:lstStyle/>
          <a:p>
            <a:r>
              <a:rPr lang="es-ES" dirty="0" smtClean="0"/>
              <a:t>El proceso comienza con la obtención de datos externos</a:t>
            </a:r>
          </a:p>
          <a:p>
            <a:r>
              <a:rPr lang="es-ES" dirty="0" smtClean="0"/>
              <a:t>El editor de consulta ofrece</a:t>
            </a:r>
          </a:p>
          <a:p>
            <a:pPr lvl="1"/>
            <a:r>
              <a:rPr lang="es-ES" dirty="0" smtClean="0"/>
              <a:t>Posibilidad de conectar a muchísimos orígenes de datos diferentes</a:t>
            </a:r>
          </a:p>
          <a:p>
            <a:pPr lvl="1"/>
            <a:r>
              <a:rPr lang="es-ES" dirty="0" smtClean="0"/>
              <a:t>Funcionalidades para limpiar y transformar los datos, sin necesidad de código</a:t>
            </a:r>
          </a:p>
          <a:p>
            <a:pPr lvl="1"/>
            <a:r>
              <a:rPr lang="es-ES" dirty="0" smtClean="0"/>
              <a:t>Opciones para crear columnas: condicionales, de índice, a partir de ejemplo, o aplicando cálculos y transformaciones, sin necesidad de escribir código</a:t>
            </a:r>
          </a:p>
          <a:p>
            <a:pPr lvl="1"/>
            <a:r>
              <a:rPr lang="es-ES" dirty="0" smtClean="0"/>
              <a:t>Trabajar con código M para crear columnas personalizadas</a:t>
            </a:r>
          </a:p>
          <a:p>
            <a:pPr lvl="2"/>
            <a:r>
              <a:rPr lang="es-ES" dirty="0" smtClean="0"/>
              <a:t>Y para crear funcionalidades increíbles </a:t>
            </a:r>
            <a:r>
              <a:rPr lang="es-ES" dirty="0" smtClean="0">
                <a:sym typeface="Wingdings" panose="05000000000000000000" pitchFamily="2" charset="2"/>
              </a:rPr>
              <a:t></a:t>
            </a:r>
            <a:endParaRPr lang="es-ES" dirty="0" smtClean="0"/>
          </a:p>
          <a:p>
            <a:pPr lvl="1"/>
            <a:r>
              <a:rPr lang="es-ES" dirty="0" smtClean="0"/>
              <a:t>Trabajar con funciones de usuario y parámetros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44456"/>
            <a:ext cx="9144000" cy="6487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44455"/>
            <a:ext cx="9144000" cy="6487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44455"/>
            <a:ext cx="9144000" cy="8599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865" y="4460172"/>
            <a:ext cx="4380622" cy="6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87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2790957"/>
          </a:xfrm>
        </p:spPr>
        <p:txBody>
          <a:bodyPr/>
          <a:lstStyle/>
          <a:p>
            <a:r>
              <a:rPr lang="es-ES" dirty="0" smtClean="0"/>
              <a:t>Libros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Cursos en Español</a:t>
            </a:r>
          </a:p>
          <a:p>
            <a:pPr lvl="1"/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acadevor.com/courses</a:t>
            </a:r>
            <a:r>
              <a:rPr lang="es-ES" dirty="0" smtClean="0"/>
              <a:t> </a:t>
            </a:r>
          </a:p>
          <a:p>
            <a:pPr lvl="1"/>
            <a:endParaRPr lang="es-ES" dirty="0" smtClean="0"/>
          </a:p>
          <a:p>
            <a:pPr lvl="1"/>
            <a:r>
              <a:rPr lang="es-ES" dirty="0">
                <a:hlinkClick r:id="rId4"/>
              </a:rPr>
              <a:t>https://learn.poweredsolutions.co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714" y="951476"/>
            <a:ext cx="1024330" cy="12814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483" y="951476"/>
            <a:ext cx="1206093" cy="14442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1" y="2614706"/>
            <a:ext cx="2628691" cy="12141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3967" y="3828834"/>
            <a:ext cx="3650724" cy="1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0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Transformaciones</a:t>
            </a:r>
            <a:r>
              <a:rPr lang="en-US" sz="2400" dirty="0" smtClean="0">
                <a:solidFill>
                  <a:schemeClr val="tx1"/>
                </a:solidFill>
              </a:rPr>
              <a:t> con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Editor de </a:t>
            </a:r>
            <a:r>
              <a:rPr lang="en-US" sz="2400" dirty="0" err="1" smtClean="0">
                <a:solidFill>
                  <a:schemeClr val="tx1"/>
                </a:solidFill>
              </a:rPr>
              <a:t>consultas</a:t>
            </a:r>
            <a:r>
              <a:rPr lang="en-US" sz="2400" dirty="0" smtClean="0">
                <a:solidFill>
                  <a:schemeClr val="tx1"/>
                </a:solidFill>
              </a:rPr>
              <a:t> Power BI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¡ </a:t>
            </a:r>
            <a:r>
              <a:rPr lang="en-US" sz="2400" dirty="0" err="1" smtClean="0">
                <a:solidFill>
                  <a:schemeClr val="tx1"/>
                </a:solidFill>
              </a:rPr>
              <a:t>Muchas</a:t>
            </a:r>
            <a:r>
              <a:rPr lang="en-US" sz="2400" dirty="0" smtClean="0">
                <a:solidFill>
                  <a:schemeClr val="tx1"/>
                </a:solidFill>
              </a:rPr>
              <a:t> gracias ! </a:t>
            </a: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#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PowerBIAdicto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sz="quarter" idx="14"/>
          </p:nvPr>
        </p:nvSpPr>
        <p:spPr>
          <a:xfrm>
            <a:off x="200762" y="2719730"/>
            <a:ext cx="4707398" cy="1530717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</a:endParaRPr>
          </a:p>
          <a:p>
            <a:pPr lvl="0"/>
            <a:r>
              <a:rPr lang="es-ES" sz="1200" b="1" dirty="0">
                <a:solidFill>
                  <a:schemeClr val="tx1"/>
                </a:solidFill>
              </a:rPr>
              <a:t>Ana María Bisbé York</a:t>
            </a:r>
          </a:p>
          <a:p>
            <a:pPr lvl="0"/>
            <a:r>
              <a:rPr lang="es-ES" sz="1200" dirty="0">
                <a:solidFill>
                  <a:schemeClr val="tx1"/>
                </a:solidFill>
              </a:rPr>
              <a:t>Consultora </a:t>
            </a:r>
            <a:r>
              <a:rPr lang="es-ES" sz="1200" dirty="0" smtClean="0">
                <a:solidFill>
                  <a:schemeClr val="tx1"/>
                </a:solidFill>
              </a:rPr>
              <a:t>BI</a:t>
            </a:r>
          </a:p>
          <a:p>
            <a:pPr lvl="0"/>
            <a:r>
              <a:rPr lang="es-ES" sz="1200" dirty="0" err="1" smtClean="0">
                <a:solidFill>
                  <a:schemeClr val="tx1"/>
                </a:solidFill>
              </a:rPr>
              <a:t>Partner</a:t>
            </a:r>
            <a:r>
              <a:rPr lang="es-ES" sz="1200" dirty="0" smtClean="0">
                <a:solidFill>
                  <a:schemeClr val="tx1"/>
                </a:solidFill>
              </a:rPr>
              <a:t> Microsoft</a:t>
            </a:r>
          </a:p>
          <a:p>
            <a:r>
              <a:rPr lang="es-ES" sz="1200" dirty="0">
                <a:solidFill>
                  <a:schemeClr val="tx1"/>
                </a:solidFill>
              </a:rPr>
              <a:t>@</a:t>
            </a:r>
            <a:r>
              <a:rPr lang="es-ES" sz="1200" dirty="0" err="1">
                <a:solidFill>
                  <a:schemeClr val="tx1"/>
                </a:solidFill>
              </a:rPr>
              <a:t>sqlpass_es</a:t>
            </a:r>
            <a:endParaRPr lang="es-ES" sz="1200" dirty="0">
              <a:solidFill>
                <a:schemeClr val="tx1"/>
              </a:solidFill>
            </a:endParaRPr>
          </a:p>
          <a:p>
            <a:pPr lvl="0"/>
            <a:r>
              <a:rPr lang="es-ES" sz="12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s-ES" sz="1200" dirty="0">
                <a:solidFill>
                  <a:schemeClr val="tx1"/>
                </a:solidFill>
                <a:hlinkClick r:id="rId2"/>
              </a:rPr>
              <a:t>://amby.net/</a:t>
            </a:r>
            <a:endParaRPr lang="es-ES" sz="1200" dirty="0">
              <a:solidFill>
                <a:schemeClr val="tx1"/>
              </a:solidFill>
            </a:endParaRPr>
          </a:p>
          <a:p>
            <a:pPr lvl="0"/>
            <a:r>
              <a:rPr lang="es-ES" sz="1200" dirty="0">
                <a:solidFill>
                  <a:schemeClr val="tx1"/>
                </a:solidFill>
              </a:rPr>
              <a:t>anabisbe@amby.net</a:t>
            </a:r>
          </a:p>
          <a:p>
            <a:pPr lvl="0"/>
            <a:r>
              <a:rPr lang="es-ES" sz="1200" dirty="0">
                <a:solidFill>
                  <a:schemeClr val="tx1"/>
                </a:solidFill>
              </a:rPr>
              <a:t>@</a:t>
            </a:r>
            <a:r>
              <a:rPr lang="es-ES" sz="1200" dirty="0" err="1">
                <a:solidFill>
                  <a:schemeClr val="tx1"/>
                </a:solidFill>
              </a:rPr>
              <a:t>ambynet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2133600" cy="274638"/>
          </a:xfrm>
          <a:prstGeom prst="rect">
            <a:avLst/>
          </a:prstGeom>
        </p:spPr>
        <p:txBody>
          <a:bodyPr/>
          <a:lstStyle/>
          <a:p>
            <a:fld id="{2501BE23-1565-7B4A-A660-ADF397564F8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848" y="2813842"/>
            <a:ext cx="2846312" cy="977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326" y="1563140"/>
            <a:ext cx="675149" cy="67514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93693" y="3661295"/>
            <a:ext cx="315542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6 Abril 2017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00" y="2409829"/>
            <a:ext cx="212956" cy="2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Transformando archivos regulares … o no </a:t>
            </a:r>
            <a:r>
              <a:rPr lang="es-E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V Evento Power BI </a:t>
            </a:r>
            <a:r>
              <a:rPr lang="es-ES" dirty="0" err="1" smtClean="0">
                <a:solidFill>
                  <a:schemeClr val="bg1"/>
                </a:solidFill>
              </a:rPr>
              <a:t>User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Group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#</a:t>
            </a:r>
            <a:r>
              <a:rPr lang="en-US" sz="2000" dirty="0" err="1" smtClean="0">
                <a:solidFill>
                  <a:schemeClr val="bg1"/>
                </a:solidFill>
              </a:rPr>
              <a:t>PowerBIAdicto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 </a:t>
            </a:r>
            <a:r>
              <a:rPr lang="en-US" sz="2000" dirty="0" err="1" smtClean="0">
                <a:solidFill>
                  <a:schemeClr val="bg1"/>
                </a:solidFill>
              </a:rPr>
              <a:t>Octubre</a:t>
            </a:r>
            <a:r>
              <a:rPr lang="en-US" sz="2000" dirty="0" smtClean="0">
                <a:solidFill>
                  <a:schemeClr val="bg1"/>
                </a:solidFill>
              </a:rPr>
              <a:t> 2017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51" y="0"/>
            <a:ext cx="675149" cy="675149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67" y="3741052"/>
            <a:ext cx="212956" cy="212956"/>
          </a:xfrm>
          <a:prstGeom prst="rect">
            <a:avLst/>
          </a:prstGeom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105" y="3954008"/>
            <a:ext cx="2846312" cy="9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 de tablas estructuradas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148584"/>
          </a:xfrm>
        </p:spPr>
        <p:txBody>
          <a:bodyPr/>
          <a:lstStyle/>
          <a:p>
            <a:r>
              <a:rPr lang="es-ES" dirty="0"/>
              <a:t>Libros Excel </a:t>
            </a:r>
            <a:r>
              <a:rPr lang="es-ES" dirty="0" smtClean="0"/>
              <a:t>o archivos de texto, </a:t>
            </a:r>
            <a:r>
              <a:rPr lang="es-ES" dirty="0" err="1" smtClean="0"/>
              <a:t>csv</a:t>
            </a:r>
            <a:r>
              <a:rPr lang="es-ES" dirty="0" smtClean="0"/>
              <a:t>, </a:t>
            </a:r>
            <a:r>
              <a:rPr lang="es-ES" dirty="0" err="1" smtClean="0"/>
              <a:t>xml</a:t>
            </a:r>
            <a:r>
              <a:rPr lang="es-ES" dirty="0" smtClean="0"/>
              <a:t>, etc.</a:t>
            </a:r>
          </a:p>
          <a:p>
            <a:pPr lvl="1"/>
            <a:r>
              <a:rPr lang="es-ES" dirty="0" smtClean="0"/>
              <a:t>Hojas, tablas y/ rangos de datos en Libros Excel</a:t>
            </a:r>
          </a:p>
          <a:p>
            <a:pPr lvl="1"/>
            <a:r>
              <a:rPr lang="es-ES" dirty="0" smtClean="0"/>
              <a:t>Archivos tabulados o separados con delimitadores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30" y="2049780"/>
            <a:ext cx="5882741" cy="3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60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 de tablas estructuradas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Una consulta para cada componente seleccionado</a:t>
            </a:r>
          </a:p>
          <a:p>
            <a:r>
              <a:rPr lang="es-ES" dirty="0" smtClean="0"/>
              <a:t>Pasos: </a:t>
            </a:r>
          </a:p>
          <a:p>
            <a:pPr lvl="1"/>
            <a:r>
              <a:rPr lang="es-ES" dirty="0" smtClean="0"/>
              <a:t>Origen (ruta completa del origen de datos)</a:t>
            </a:r>
          </a:p>
          <a:p>
            <a:pPr lvl="1"/>
            <a:r>
              <a:rPr lang="es-ES" dirty="0" smtClean="0"/>
              <a:t>Navegación (en caso de Excel define la ruta dentro del libro)</a:t>
            </a:r>
          </a:p>
          <a:p>
            <a:pPr lvl="1"/>
            <a:r>
              <a:rPr lang="es-ES" dirty="0" smtClean="0"/>
              <a:t>Encabezados promovidos (en los casos que sea posible)</a:t>
            </a:r>
          </a:p>
          <a:p>
            <a:pPr lvl="1"/>
            <a:r>
              <a:rPr lang="es-ES" dirty="0" smtClean="0"/>
              <a:t>Tipo cambiado (en los casos que sea posible, según el motor </a:t>
            </a:r>
            <a:r>
              <a:rPr lang="es-ES" dirty="0" err="1" smtClean="0"/>
              <a:t>PowerBI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3271726"/>
            <a:ext cx="4972052" cy="17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3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 de tablas estructuradas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3089692"/>
          </a:xfrm>
        </p:spPr>
        <p:txBody>
          <a:bodyPr/>
          <a:lstStyle/>
          <a:p>
            <a:r>
              <a:rPr lang="es-ES" dirty="0" smtClean="0"/>
              <a:t>Filtrar</a:t>
            </a:r>
          </a:p>
          <a:p>
            <a:pPr lvl="1"/>
            <a:r>
              <a:rPr lang="es-ES" dirty="0" smtClean="0"/>
              <a:t>Filtros por columnas</a:t>
            </a:r>
          </a:p>
          <a:p>
            <a:pPr lvl="1"/>
            <a:r>
              <a:rPr lang="es-ES" dirty="0" smtClean="0"/>
              <a:t>Filtros por filas</a:t>
            </a:r>
          </a:p>
          <a:p>
            <a:endParaRPr lang="es-ES" dirty="0" smtClean="0"/>
          </a:p>
          <a:p>
            <a:r>
              <a:rPr lang="es-ES" dirty="0" smtClean="0"/>
              <a:t>Ajustar</a:t>
            </a:r>
            <a:endParaRPr lang="es-ES" dirty="0" smtClean="0"/>
          </a:p>
          <a:p>
            <a:pPr lvl="1"/>
            <a:r>
              <a:rPr lang="es-ES" dirty="0" smtClean="0"/>
              <a:t>Tipo de dato propuesto para cada columna</a:t>
            </a:r>
          </a:p>
          <a:p>
            <a:r>
              <a:rPr lang="es-ES" dirty="0" smtClean="0"/>
              <a:t>Controlar carga de datos al modelo</a:t>
            </a:r>
          </a:p>
          <a:p>
            <a:pPr lvl="1"/>
            <a:r>
              <a:rPr lang="es-ES" dirty="0" smtClean="0"/>
              <a:t>Deshabilitar carga hasta que no sea necesario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10" y="895438"/>
            <a:ext cx="4057652" cy="5717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560" y="891883"/>
            <a:ext cx="1700213" cy="914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610" y="1566632"/>
            <a:ext cx="1580357" cy="12811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560" y="1913972"/>
            <a:ext cx="1714500" cy="10501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059" y="4002303"/>
            <a:ext cx="1607344" cy="9572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2351" y="3921919"/>
            <a:ext cx="785813" cy="12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Escenario: Dividir consulta en varias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2193934"/>
          </a:xfrm>
        </p:spPr>
        <p:txBody>
          <a:bodyPr/>
          <a:lstStyle/>
          <a:p>
            <a:r>
              <a:rPr lang="es-ES" dirty="0" smtClean="0"/>
              <a:t>Pasos</a:t>
            </a:r>
          </a:p>
          <a:p>
            <a:pPr lvl="1"/>
            <a:r>
              <a:rPr lang="es-ES" dirty="0" smtClean="0"/>
              <a:t>Todos los datos en la consulta</a:t>
            </a:r>
          </a:p>
          <a:p>
            <a:pPr lvl="1"/>
            <a:r>
              <a:rPr lang="es-ES" dirty="0" smtClean="0"/>
              <a:t>Duplicar consulta</a:t>
            </a:r>
          </a:p>
          <a:p>
            <a:pPr lvl="1"/>
            <a:r>
              <a:rPr lang="es-ES" dirty="0" smtClean="0"/>
              <a:t>Seleccionar columnas</a:t>
            </a:r>
          </a:p>
          <a:p>
            <a:pPr lvl="1"/>
            <a:r>
              <a:rPr lang="es-ES" dirty="0" smtClean="0"/>
              <a:t>Quitar duplicados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43" y="991944"/>
            <a:ext cx="5368658" cy="18198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8" y="2627010"/>
            <a:ext cx="2001123" cy="15528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42" y="3212669"/>
            <a:ext cx="3336641" cy="14069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19" y="3704625"/>
            <a:ext cx="3927538" cy="12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75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Escenario: Combinar consultas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Caso Combinar columnas de consultas diferentes</a:t>
            </a:r>
          </a:p>
          <a:p>
            <a:pPr lvl="1"/>
            <a:r>
              <a:rPr lang="es-ES" dirty="0"/>
              <a:t>Categoría y Subcategorías solo sirven para definir el producto, igual que el resto de columnas de producto, como Color, deben estar juntas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9" y="1895816"/>
            <a:ext cx="2418163" cy="10153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527" y="1895816"/>
            <a:ext cx="3593571" cy="30339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29" y="3024748"/>
            <a:ext cx="7472780" cy="20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62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TEAL_3.potx" id="{C8C6F54C-C30B-4F59-B6A0-C0ECEE0D8563}" vid="{B79E56C1-F698-4F3C-A641-6741BFDAA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ddres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FC4CEAF791849B21367CAD1DD57AC" ma:contentTypeVersion="4" ma:contentTypeDescription="Create a new document." ma:contentTypeScope="" ma:versionID="19c2bf76de968028e42e213961899932">
  <xsd:schema xmlns:xsd="http://www.w3.org/2001/XMLSchema" xmlns:xs="http://www.w3.org/2001/XMLSchema" xmlns:p="http://schemas.microsoft.com/office/2006/metadata/properties" xmlns:ns1="http://schemas.microsoft.com/sharepoint/v3" xmlns:ns3="076781df-bbad-4d44-b45f-01e8b5677bce" targetNamespace="http://schemas.microsoft.com/office/2006/metadata/properties" ma:root="true" ma:fieldsID="d11d4a524f9bced5b15395ea9612a370" ns1:_="" ns3:_="">
    <xsd:import namespace="http://schemas.microsoft.com/sharepoint/v3"/>
    <xsd:import namespace="076781df-bbad-4d44-b45f-01e8b5677b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1:IMAddres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ddress" ma:index="9" nillable="true" ma:displayName="IM Address" ma:description="" ma:internalName="IMAddres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781df-bbad-4d44-b45f-01e8b5677b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98298E-45C8-4BEE-9960-5365A07CC3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7F022F-944A-4FB7-9091-30E2D7295F04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076781df-bbad-4d44-b45f-01e8b5677b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F33D5D-6FBF-4A7D-A957-6C7113A2F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6781df-bbad-4d44-b45f-01e8b5677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Engineering NDA Update November 2015 Short</Template>
  <TotalTime>8534</TotalTime>
  <Words>873</Words>
  <Application>Microsoft Office PowerPoint</Application>
  <PresentationFormat>Presentación en pantalla (16:9)</PresentationFormat>
  <Paragraphs>188</Paragraphs>
  <Slides>31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Wingdings</vt:lpstr>
      <vt:lpstr>1_WHITE TEMPLATE</vt:lpstr>
      <vt:lpstr>Transformaciones sorprendentes Editor de consultas de Power BI #PowerBIAdicto </vt:lpstr>
      <vt:lpstr>Contenido</vt:lpstr>
      <vt:lpstr>Introducción</vt:lpstr>
      <vt:lpstr>Transformando archivos regulares … o no </vt:lpstr>
      <vt:lpstr>Escenario de tablas estructuradas</vt:lpstr>
      <vt:lpstr>Escenario de tablas estructuradas</vt:lpstr>
      <vt:lpstr>Escenario de tablas estructuradas</vt:lpstr>
      <vt:lpstr>Escenario: Dividir consulta en varias</vt:lpstr>
      <vt:lpstr>Escenario: Combinar consultas</vt:lpstr>
      <vt:lpstr>Escenario: Detalle con medidas en líneas  </vt:lpstr>
      <vt:lpstr>Escenario: Tabla dinámica con Totales </vt:lpstr>
      <vt:lpstr>Escenario: Categorías apiladas</vt:lpstr>
      <vt:lpstr>Trabajando con carpetas</vt:lpstr>
      <vt:lpstr>Escenario: Cargar varios archivos de carpeta</vt:lpstr>
      <vt:lpstr>Escenario: Cargar varios archivos de carpeta</vt:lpstr>
      <vt:lpstr>Escenario: Cargar varios archivos de carpeta</vt:lpstr>
      <vt:lpstr>Escenario: Cargar varios archivos de carpeta</vt:lpstr>
      <vt:lpstr>Consumiendo Bases de datos</vt:lpstr>
      <vt:lpstr>Escenario: Importar desde Bases de datos</vt:lpstr>
      <vt:lpstr>Escenario: Importar desde Bases de datos</vt:lpstr>
      <vt:lpstr>Escenario: Importar desde Bases de datos</vt:lpstr>
      <vt:lpstr>Escenario: Importar desde Bases de datos</vt:lpstr>
      <vt:lpstr>Explorando R</vt:lpstr>
      <vt:lpstr>Escenario: Origen código R</vt:lpstr>
      <vt:lpstr>Escenario: Transformar con R</vt:lpstr>
      <vt:lpstr>Escenario: Transformar con R</vt:lpstr>
      <vt:lpstr>Escenario: Transformar con R</vt:lpstr>
      <vt:lpstr>Conclusiones y Recursos Transformaciones sorprendentes Editor de consultas de Power BI</vt:lpstr>
      <vt:lpstr>Conclusiones</vt:lpstr>
      <vt:lpstr>Recursos</vt:lpstr>
      <vt:lpstr>Transformaciones con  Editor de consultas Power BI ¡ Muchas gracias !  #PowerBIAdicto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Jesús López Martín</dc:creator>
  <cp:lastModifiedBy>Ana María Bisbé York</cp:lastModifiedBy>
  <cp:revision>244</cp:revision>
  <dcterms:created xsi:type="dcterms:W3CDTF">2013-07-12T18:23:55Z</dcterms:created>
  <dcterms:modified xsi:type="dcterms:W3CDTF">2017-10-02T10:35:19Z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0x010100918FC4CEAF791849B21367CAD1DD57AC</vt:lpwstr>
  </property>
</Properties>
</file>