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8056F-D95A-CE48-3AE6-DEB56941A958}" v="1337" dt="2024-12-07T11:04:51.271"/>
    <p1510:client id="{F9E34289-BBE9-2711-D33F-C40209CBE591}" v="61" dt="2024-12-07T14:59:5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AF9A7-E334-41AD-B7B9-1F015C7660B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2AB711-25EE-4C99-BF61-87EBC89CF7B2}">
      <dgm:prSet/>
      <dgm:spPr/>
      <dgm:t>
        <a:bodyPr/>
        <a:lstStyle/>
        <a:p>
          <a:r>
            <a:rPr lang="en-US" dirty="0"/>
            <a:t>From the data given we can see some fields are empty</a:t>
          </a:r>
          <a:r>
            <a:rPr lang="en-US" dirty="0">
              <a:latin typeface="Avenir Next LT Pro Light"/>
            </a:rPr>
            <a:t>(Fig1.2)</a:t>
          </a:r>
          <a:r>
            <a:rPr lang="en-US" dirty="0"/>
            <a:t> so,</a:t>
          </a:r>
        </a:p>
      </dgm:t>
    </dgm:pt>
    <dgm:pt modelId="{45F498F6-E458-459C-8AE4-09CD5D6857BA}" type="parTrans" cxnId="{D0BDCCA0-FBDA-42D9-81BE-F802E7B37CF8}">
      <dgm:prSet/>
      <dgm:spPr/>
      <dgm:t>
        <a:bodyPr/>
        <a:lstStyle/>
        <a:p>
          <a:endParaRPr lang="en-US"/>
        </a:p>
      </dgm:t>
    </dgm:pt>
    <dgm:pt modelId="{6E87567D-CF8A-4D09-AB40-B542C74510F0}" type="sibTrans" cxnId="{D0BDCCA0-FBDA-42D9-81BE-F802E7B37CF8}">
      <dgm:prSet/>
      <dgm:spPr/>
      <dgm:t>
        <a:bodyPr/>
        <a:lstStyle/>
        <a:p>
          <a:endParaRPr lang="en-US"/>
        </a:p>
      </dgm:t>
    </dgm:pt>
    <dgm:pt modelId="{0A410013-3949-42B1-85F7-10ADE1B93226}">
      <dgm:prSet/>
      <dgm:spPr/>
      <dgm:t>
        <a:bodyPr/>
        <a:lstStyle/>
        <a:p>
          <a:r>
            <a:rPr lang="en-US" dirty="0"/>
            <a:t>Removed duplicates and handled missing data.</a:t>
          </a:r>
        </a:p>
      </dgm:t>
    </dgm:pt>
    <dgm:pt modelId="{C4C3C23E-650C-4E6B-BF65-755BDBC16044}" type="parTrans" cxnId="{FAE34FD4-97F9-48C6-B73A-F43513E3B755}">
      <dgm:prSet/>
      <dgm:spPr/>
      <dgm:t>
        <a:bodyPr/>
        <a:lstStyle/>
        <a:p>
          <a:endParaRPr lang="en-US"/>
        </a:p>
      </dgm:t>
    </dgm:pt>
    <dgm:pt modelId="{20EC3397-8583-4960-980B-2C566AF3ABD8}" type="sibTrans" cxnId="{FAE34FD4-97F9-48C6-B73A-F43513E3B755}">
      <dgm:prSet/>
      <dgm:spPr/>
      <dgm:t>
        <a:bodyPr/>
        <a:lstStyle/>
        <a:p>
          <a:endParaRPr lang="en-US"/>
        </a:p>
      </dgm:t>
    </dgm:pt>
    <dgm:pt modelId="{3F5BFB09-1AD1-4B68-81B6-19EB28E7BB8D}">
      <dgm:prSet/>
      <dgm:spPr/>
      <dgm:t>
        <a:bodyPr/>
        <a:lstStyle/>
        <a:p>
          <a:r>
            <a:rPr lang="en-US" dirty="0"/>
            <a:t>Converted columns to appropriate data types.</a:t>
          </a:r>
        </a:p>
      </dgm:t>
    </dgm:pt>
    <dgm:pt modelId="{14EA2F6B-431C-4543-9F14-6D25D5CA495D}" type="parTrans" cxnId="{CB394A2A-1652-45B1-AAC5-BFBF16369E02}">
      <dgm:prSet/>
      <dgm:spPr/>
      <dgm:t>
        <a:bodyPr/>
        <a:lstStyle/>
        <a:p>
          <a:endParaRPr lang="en-US"/>
        </a:p>
      </dgm:t>
    </dgm:pt>
    <dgm:pt modelId="{7F9A1320-55DF-4EFB-91DA-3E8BE5F05DAE}" type="sibTrans" cxnId="{CB394A2A-1652-45B1-AAC5-BFBF16369E02}">
      <dgm:prSet/>
      <dgm:spPr/>
      <dgm:t>
        <a:bodyPr/>
        <a:lstStyle/>
        <a:p>
          <a:endParaRPr lang="en-US"/>
        </a:p>
      </dgm:t>
    </dgm:pt>
    <dgm:pt modelId="{75C19945-8D2A-4CB2-B461-353C8E4B91E1}">
      <dgm:prSet/>
      <dgm:spPr/>
      <dgm:t>
        <a:bodyPr/>
        <a:lstStyle/>
        <a:p>
          <a:pPr rtl="0"/>
          <a:r>
            <a:rPr lang="en-US" dirty="0"/>
            <a:t>Created new metrics like CPC, Conversion Rates, ROI</a:t>
          </a:r>
          <a:r>
            <a:rPr lang="en-US" dirty="0">
              <a:latin typeface="Avenir Next LT Pro Light"/>
            </a:rPr>
            <a:t>.(Fig 1.3)</a:t>
          </a:r>
          <a:endParaRPr lang="en-US" dirty="0"/>
        </a:p>
      </dgm:t>
    </dgm:pt>
    <dgm:pt modelId="{2F5443DC-4BFF-4A7D-ABD3-285CD9A39E33}" type="parTrans" cxnId="{9B0632DC-43EB-4023-809C-ED99DDD0EFCC}">
      <dgm:prSet/>
      <dgm:spPr/>
      <dgm:t>
        <a:bodyPr/>
        <a:lstStyle/>
        <a:p>
          <a:endParaRPr lang="en-US"/>
        </a:p>
      </dgm:t>
    </dgm:pt>
    <dgm:pt modelId="{9FC26AF0-0F7B-450A-9960-4BD27DA51039}" type="sibTrans" cxnId="{9B0632DC-43EB-4023-809C-ED99DDD0EFCC}">
      <dgm:prSet/>
      <dgm:spPr/>
      <dgm:t>
        <a:bodyPr/>
        <a:lstStyle/>
        <a:p>
          <a:endParaRPr lang="en-US"/>
        </a:p>
      </dgm:t>
    </dgm:pt>
    <dgm:pt modelId="{9370DDDF-0580-40EB-A93D-97FBF16DC6D7}">
      <dgm:prSet/>
      <dgm:spPr/>
      <dgm:t>
        <a:bodyPr/>
        <a:lstStyle/>
        <a:p>
          <a:r>
            <a:rPr lang="en-US" dirty="0"/>
            <a:t>Stored the data into a new CSV file for further Analysis</a:t>
          </a:r>
        </a:p>
      </dgm:t>
    </dgm:pt>
    <dgm:pt modelId="{9A52AF94-FA20-4FCC-B537-C7FC2D2D6D63}" type="parTrans" cxnId="{8AC8D989-0304-421C-A3C4-2CCFA6F5B12F}">
      <dgm:prSet/>
      <dgm:spPr/>
      <dgm:t>
        <a:bodyPr/>
        <a:lstStyle/>
        <a:p>
          <a:endParaRPr lang="en-US"/>
        </a:p>
      </dgm:t>
    </dgm:pt>
    <dgm:pt modelId="{7043C58F-3DF9-40CE-AAAF-1CDEE8B40E49}" type="sibTrans" cxnId="{8AC8D989-0304-421C-A3C4-2CCFA6F5B12F}">
      <dgm:prSet/>
      <dgm:spPr/>
      <dgm:t>
        <a:bodyPr/>
        <a:lstStyle/>
        <a:p>
          <a:endParaRPr lang="en-US"/>
        </a:p>
      </dgm:t>
    </dgm:pt>
    <dgm:pt modelId="{7CAAE2D9-CAC6-490B-9B7A-EA4E89031D21}" type="pres">
      <dgm:prSet presAssocID="{CD3AF9A7-E334-41AD-B7B9-1F015C7660B7}" presName="outerComposite" presStyleCnt="0">
        <dgm:presLayoutVars>
          <dgm:chMax val="5"/>
          <dgm:dir/>
          <dgm:resizeHandles val="exact"/>
        </dgm:presLayoutVars>
      </dgm:prSet>
      <dgm:spPr/>
    </dgm:pt>
    <dgm:pt modelId="{36242616-7174-4662-AF69-9AF5350002B9}" type="pres">
      <dgm:prSet presAssocID="{CD3AF9A7-E334-41AD-B7B9-1F015C7660B7}" presName="dummyMaxCanvas" presStyleCnt="0">
        <dgm:presLayoutVars/>
      </dgm:prSet>
      <dgm:spPr/>
    </dgm:pt>
    <dgm:pt modelId="{FFD9FA54-1B41-4026-85D7-4CCBE0F64FC8}" type="pres">
      <dgm:prSet presAssocID="{CD3AF9A7-E334-41AD-B7B9-1F015C7660B7}" presName="FiveNodes_1" presStyleLbl="node1" presStyleIdx="0" presStyleCnt="5">
        <dgm:presLayoutVars>
          <dgm:bulletEnabled val="1"/>
        </dgm:presLayoutVars>
      </dgm:prSet>
      <dgm:spPr/>
    </dgm:pt>
    <dgm:pt modelId="{EC7727EF-33CD-4A73-8877-EB4CB9D18304}" type="pres">
      <dgm:prSet presAssocID="{CD3AF9A7-E334-41AD-B7B9-1F015C7660B7}" presName="FiveNodes_2" presStyleLbl="node1" presStyleIdx="1" presStyleCnt="5">
        <dgm:presLayoutVars>
          <dgm:bulletEnabled val="1"/>
        </dgm:presLayoutVars>
      </dgm:prSet>
      <dgm:spPr/>
    </dgm:pt>
    <dgm:pt modelId="{B297615C-80C5-44DD-A74E-716FCE40C307}" type="pres">
      <dgm:prSet presAssocID="{CD3AF9A7-E334-41AD-B7B9-1F015C7660B7}" presName="FiveNodes_3" presStyleLbl="node1" presStyleIdx="2" presStyleCnt="5">
        <dgm:presLayoutVars>
          <dgm:bulletEnabled val="1"/>
        </dgm:presLayoutVars>
      </dgm:prSet>
      <dgm:spPr/>
    </dgm:pt>
    <dgm:pt modelId="{45E122BB-7812-4D8F-9005-A9ADA159762C}" type="pres">
      <dgm:prSet presAssocID="{CD3AF9A7-E334-41AD-B7B9-1F015C7660B7}" presName="FiveNodes_4" presStyleLbl="node1" presStyleIdx="3" presStyleCnt="5">
        <dgm:presLayoutVars>
          <dgm:bulletEnabled val="1"/>
        </dgm:presLayoutVars>
      </dgm:prSet>
      <dgm:spPr/>
    </dgm:pt>
    <dgm:pt modelId="{DA857D3A-5DCE-4DFA-A439-036D3AA1D4FC}" type="pres">
      <dgm:prSet presAssocID="{CD3AF9A7-E334-41AD-B7B9-1F015C7660B7}" presName="FiveNodes_5" presStyleLbl="node1" presStyleIdx="4" presStyleCnt="5">
        <dgm:presLayoutVars>
          <dgm:bulletEnabled val="1"/>
        </dgm:presLayoutVars>
      </dgm:prSet>
      <dgm:spPr/>
    </dgm:pt>
    <dgm:pt modelId="{8F78ABFF-D351-4C1F-B43F-E13E2D537028}" type="pres">
      <dgm:prSet presAssocID="{CD3AF9A7-E334-41AD-B7B9-1F015C7660B7}" presName="FiveConn_1-2" presStyleLbl="fgAccFollowNode1" presStyleIdx="0" presStyleCnt="4">
        <dgm:presLayoutVars>
          <dgm:bulletEnabled val="1"/>
        </dgm:presLayoutVars>
      </dgm:prSet>
      <dgm:spPr/>
    </dgm:pt>
    <dgm:pt modelId="{C6D9F6E5-DC5C-4BCB-9F4D-347E1A07E3A8}" type="pres">
      <dgm:prSet presAssocID="{CD3AF9A7-E334-41AD-B7B9-1F015C7660B7}" presName="FiveConn_2-3" presStyleLbl="fgAccFollowNode1" presStyleIdx="1" presStyleCnt="4">
        <dgm:presLayoutVars>
          <dgm:bulletEnabled val="1"/>
        </dgm:presLayoutVars>
      </dgm:prSet>
      <dgm:spPr/>
    </dgm:pt>
    <dgm:pt modelId="{06CDA872-AE43-439E-80E3-1F436D6A9DC5}" type="pres">
      <dgm:prSet presAssocID="{CD3AF9A7-E334-41AD-B7B9-1F015C7660B7}" presName="FiveConn_3-4" presStyleLbl="fgAccFollowNode1" presStyleIdx="2" presStyleCnt="4">
        <dgm:presLayoutVars>
          <dgm:bulletEnabled val="1"/>
        </dgm:presLayoutVars>
      </dgm:prSet>
      <dgm:spPr/>
    </dgm:pt>
    <dgm:pt modelId="{5365384F-4A43-46EB-A3A7-647A2134AB63}" type="pres">
      <dgm:prSet presAssocID="{CD3AF9A7-E334-41AD-B7B9-1F015C7660B7}" presName="FiveConn_4-5" presStyleLbl="fgAccFollowNode1" presStyleIdx="3" presStyleCnt="4">
        <dgm:presLayoutVars>
          <dgm:bulletEnabled val="1"/>
        </dgm:presLayoutVars>
      </dgm:prSet>
      <dgm:spPr/>
    </dgm:pt>
    <dgm:pt modelId="{55BA8C51-8B0F-4B52-A18C-87C3ED2400D8}" type="pres">
      <dgm:prSet presAssocID="{CD3AF9A7-E334-41AD-B7B9-1F015C7660B7}" presName="FiveNodes_1_text" presStyleLbl="node1" presStyleIdx="4" presStyleCnt="5">
        <dgm:presLayoutVars>
          <dgm:bulletEnabled val="1"/>
        </dgm:presLayoutVars>
      </dgm:prSet>
      <dgm:spPr/>
    </dgm:pt>
    <dgm:pt modelId="{ED52CC96-99E6-4BE7-9848-79FFB1C3F420}" type="pres">
      <dgm:prSet presAssocID="{CD3AF9A7-E334-41AD-B7B9-1F015C7660B7}" presName="FiveNodes_2_text" presStyleLbl="node1" presStyleIdx="4" presStyleCnt="5">
        <dgm:presLayoutVars>
          <dgm:bulletEnabled val="1"/>
        </dgm:presLayoutVars>
      </dgm:prSet>
      <dgm:spPr/>
    </dgm:pt>
    <dgm:pt modelId="{701D5D5D-FC7B-4728-88B8-3492AA8A3942}" type="pres">
      <dgm:prSet presAssocID="{CD3AF9A7-E334-41AD-B7B9-1F015C7660B7}" presName="FiveNodes_3_text" presStyleLbl="node1" presStyleIdx="4" presStyleCnt="5">
        <dgm:presLayoutVars>
          <dgm:bulletEnabled val="1"/>
        </dgm:presLayoutVars>
      </dgm:prSet>
      <dgm:spPr/>
    </dgm:pt>
    <dgm:pt modelId="{F5E63B2B-F4D8-4008-B457-7283D7F9BEBC}" type="pres">
      <dgm:prSet presAssocID="{CD3AF9A7-E334-41AD-B7B9-1F015C7660B7}" presName="FiveNodes_4_text" presStyleLbl="node1" presStyleIdx="4" presStyleCnt="5">
        <dgm:presLayoutVars>
          <dgm:bulletEnabled val="1"/>
        </dgm:presLayoutVars>
      </dgm:prSet>
      <dgm:spPr/>
    </dgm:pt>
    <dgm:pt modelId="{75B61EB4-730C-40E7-BB64-72E4F711FC67}" type="pres">
      <dgm:prSet presAssocID="{CD3AF9A7-E334-41AD-B7B9-1F015C7660B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B394A2A-1652-45B1-AAC5-BFBF16369E02}" srcId="{CD3AF9A7-E334-41AD-B7B9-1F015C7660B7}" destId="{3F5BFB09-1AD1-4B68-81B6-19EB28E7BB8D}" srcOrd="2" destOrd="0" parTransId="{14EA2F6B-431C-4543-9F14-6D25D5CA495D}" sibTransId="{7F9A1320-55DF-4EFB-91DA-3E8BE5F05DAE}"/>
    <dgm:cxn modelId="{615B3C2C-0B28-4DE1-8574-C5972A215CEF}" type="presOf" srcId="{3F5BFB09-1AD1-4B68-81B6-19EB28E7BB8D}" destId="{701D5D5D-FC7B-4728-88B8-3492AA8A3942}" srcOrd="1" destOrd="0" presId="urn:microsoft.com/office/officeart/2005/8/layout/vProcess5"/>
    <dgm:cxn modelId="{3A092762-B1C8-4064-B8FB-88D7E9681072}" type="presOf" srcId="{9FC26AF0-0F7B-450A-9960-4BD27DA51039}" destId="{5365384F-4A43-46EB-A3A7-647A2134AB63}" srcOrd="0" destOrd="0" presId="urn:microsoft.com/office/officeart/2005/8/layout/vProcess5"/>
    <dgm:cxn modelId="{A5E3B863-91AC-4823-B45F-2F77172C7ABC}" type="presOf" srcId="{75C19945-8D2A-4CB2-B461-353C8E4B91E1}" destId="{F5E63B2B-F4D8-4008-B457-7283D7F9BEBC}" srcOrd="1" destOrd="0" presId="urn:microsoft.com/office/officeart/2005/8/layout/vProcess5"/>
    <dgm:cxn modelId="{B9732365-AA05-40C9-AB93-BFEB18C2AEDB}" type="presOf" srcId="{75C19945-8D2A-4CB2-B461-353C8E4B91E1}" destId="{45E122BB-7812-4D8F-9005-A9ADA159762C}" srcOrd="0" destOrd="0" presId="urn:microsoft.com/office/officeart/2005/8/layout/vProcess5"/>
    <dgm:cxn modelId="{105C5448-4A41-4AC4-956F-40A433009D97}" type="presOf" srcId="{3F5BFB09-1AD1-4B68-81B6-19EB28E7BB8D}" destId="{B297615C-80C5-44DD-A74E-716FCE40C307}" srcOrd="0" destOrd="0" presId="urn:microsoft.com/office/officeart/2005/8/layout/vProcess5"/>
    <dgm:cxn modelId="{66C9FA48-4C16-4FD0-B280-72523A38F41D}" type="presOf" srcId="{9370DDDF-0580-40EB-A93D-97FBF16DC6D7}" destId="{75B61EB4-730C-40E7-BB64-72E4F711FC67}" srcOrd="1" destOrd="0" presId="urn:microsoft.com/office/officeart/2005/8/layout/vProcess5"/>
    <dgm:cxn modelId="{C352EA49-27FB-4D64-9F1A-C4ADC976B6B0}" type="presOf" srcId="{7F9A1320-55DF-4EFB-91DA-3E8BE5F05DAE}" destId="{06CDA872-AE43-439E-80E3-1F436D6A9DC5}" srcOrd="0" destOrd="0" presId="urn:microsoft.com/office/officeart/2005/8/layout/vProcess5"/>
    <dgm:cxn modelId="{26D1E46B-27C2-4D0D-80EB-0A6906D3A4D8}" type="presOf" srcId="{782AB711-25EE-4C99-BF61-87EBC89CF7B2}" destId="{FFD9FA54-1B41-4026-85D7-4CCBE0F64FC8}" srcOrd="0" destOrd="0" presId="urn:microsoft.com/office/officeart/2005/8/layout/vProcess5"/>
    <dgm:cxn modelId="{FB96F177-6718-4D4D-9D24-E8A00C879844}" type="presOf" srcId="{6E87567D-CF8A-4D09-AB40-B542C74510F0}" destId="{8F78ABFF-D351-4C1F-B43F-E13E2D537028}" srcOrd="0" destOrd="0" presId="urn:microsoft.com/office/officeart/2005/8/layout/vProcess5"/>
    <dgm:cxn modelId="{2F97EB7F-5C14-4194-81F2-79BACCEEFAFC}" type="presOf" srcId="{CD3AF9A7-E334-41AD-B7B9-1F015C7660B7}" destId="{7CAAE2D9-CAC6-490B-9B7A-EA4E89031D21}" srcOrd="0" destOrd="0" presId="urn:microsoft.com/office/officeart/2005/8/layout/vProcess5"/>
    <dgm:cxn modelId="{D6CAF583-A8E2-4E8F-BE17-A17AA883B8BA}" type="presOf" srcId="{0A410013-3949-42B1-85F7-10ADE1B93226}" destId="{EC7727EF-33CD-4A73-8877-EB4CB9D18304}" srcOrd="0" destOrd="0" presId="urn:microsoft.com/office/officeart/2005/8/layout/vProcess5"/>
    <dgm:cxn modelId="{8AC8D989-0304-421C-A3C4-2CCFA6F5B12F}" srcId="{CD3AF9A7-E334-41AD-B7B9-1F015C7660B7}" destId="{9370DDDF-0580-40EB-A93D-97FBF16DC6D7}" srcOrd="4" destOrd="0" parTransId="{9A52AF94-FA20-4FCC-B537-C7FC2D2D6D63}" sibTransId="{7043C58F-3DF9-40CE-AAAF-1CDEE8B40E49}"/>
    <dgm:cxn modelId="{2C9FE298-E682-4FBF-8889-61DCBC66C0B8}" type="presOf" srcId="{782AB711-25EE-4C99-BF61-87EBC89CF7B2}" destId="{55BA8C51-8B0F-4B52-A18C-87C3ED2400D8}" srcOrd="1" destOrd="0" presId="urn:microsoft.com/office/officeart/2005/8/layout/vProcess5"/>
    <dgm:cxn modelId="{D0BDCCA0-FBDA-42D9-81BE-F802E7B37CF8}" srcId="{CD3AF9A7-E334-41AD-B7B9-1F015C7660B7}" destId="{782AB711-25EE-4C99-BF61-87EBC89CF7B2}" srcOrd="0" destOrd="0" parTransId="{45F498F6-E458-459C-8AE4-09CD5D6857BA}" sibTransId="{6E87567D-CF8A-4D09-AB40-B542C74510F0}"/>
    <dgm:cxn modelId="{B08265B9-6466-4B17-8BCD-56CA763F9994}" type="presOf" srcId="{9370DDDF-0580-40EB-A93D-97FBF16DC6D7}" destId="{DA857D3A-5DCE-4DFA-A439-036D3AA1D4FC}" srcOrd="0" destOrd="0" presId="urn:microsoft.com/office/officeart/2005/8/layout/vProcess5"/>
    <dgm:cxn modelId="{C4F557C9-5285-4717-AE4B-A923C32BD7A8}" type="presOf" srcId="{20EC3397-8583-4960-980B-2C566AF3ABD8}" destId="{C6D9F6E5-DC5C-4BCB-9F4D-347E1A07E3A8}" srcOrd="0" destOrd="0" presId="urn:microsoft.com/office/officeart/2005/8/layout/vProcess5"/>
    <dgm:cxn modelId="{FAE34FD4-97F9-48C6-B73A-F43513E3B755}" srcId="{CD3AF9A7-E334-41AD-B7B9-1F015C7660B7}" destId="{0A410013-3949-42B1-85F7-10ADE1B93226}" srcOrd="1" destOrd="0" parTransId="{C4C3C23E-650C-4E6B-BF65-755BDBC16044}" sibTransId="{20EC3397-8583-4960-980B-2C566AF3ABD8}"/>
    <dgm:cxn modelId="{9B0632DC-43EB-4023-809C-ED99DDD0EFCC}" srcId="{CD3AF9A7-E334-41AD-B7B9-1F015C7660B7}" destId="{75C19945-8D2A-4CB2-B461-353C8E4B91E1}" srcOrd="3" destOrd="0" parTransId="{2F5443DC-4BFF-4A7D-ABD3-285CD9A39E33}" sibTransId="{9FC26AF0-0F7B-450A-9960-4BD27DA51039}"/>
    <dgm:cxn modelId="{0B52B4FD-D7F9-450E-AB4C-24170696FCB3}" type="presOf" srcId="{0A410013-3949-42B1-85F7-10ADE1B93226}" destId="{ED52CC96-99E6-4BE7-9848-79FFB1C3F420}" srcOrd="1" destOrd="0" presId="urn:microsoft.com/office/officeart/2005/8/layout/vProcess5"/>
    <dgm:cxn modelId="{96DE793A-D605-4352-9213-1A2B98CA1E2D}" type="presParOf" srcId="{7CAAE2D9-CAC6-490B-9B7A-EA4E89031D21}" destId="{36242616-7174-4662-AF69-9AF5350002B9}" srcOrd="0" destOrd="0" presId="urn:microsoft.com/office/officeart/2005/8/layout/vProcess5"/>
    <dgm:cxn modelId="{23C651E8-15D2-4DC9-B10A-90979C60C372}" type="presParOf" srcId="{7CAAE2D9-CAC6-490B-9B7A-EA4E89031D21}" destId="{FFD9FA54-1B41-4026-85D7-4CCBE0F64FC8}" srcOrd="1" destOrd="0" presId="urn:microsoft.com/office/officeart/2005/8/layout/vProcess5"/>
    <dgm:cxn modelId="{78F80D1C-9137-4041-9172-A40B1914E0C5}" type="presParOf" srcId="{7CAAE2D9-CAC6-490B-9B7A-EA4E89031D21}" destId="{EC7727EF-33CD-4A73-8877-EB4CB9D18304}" srcOrd="2" destOrd="0" presId="urn:microsoft.com/office/officeart/2005/8/layout/vProcess5"/>
    <dgm:cxn modelId="{57594E31-58D8-44E7-8702-2D519CDB71D3}" type="presParOf" srcId="{7CAAE2D9-CAC6-490B-9B7A-EA4E89031D21}" destId="{B297615C-80C5-44DD-A74E-716FCE40C307}" srcOrd="3" destOrd="0" presId="urn:microsoft.com/office/officeart/2005/8/layout/vProcess5"/>
    <dgm:cxn modelId="{8DB618FB-96CE-4722-9022-9A541350A3DC}" type="presParOf" srcId="{7CAAE2D9-CAC6-490B-9B7A-EA4E89031D21}" destId="{45E122BB-7812-4D8F-9005-A9ADA159762C}" srcOrd="4" destOrd="0" presId="urn:microsoft.com/office/officeart/2005/8/layout/vProcess5"/>
    <dgm:cxn modelId="{C0E1B8E8-02A5-42A2-8C9E-8BCB24E18BAB}" type="presParOf" srcId="{7CAAE2D9-CAC6-490B-9B7A-EA4E89031D21}" destId="{DA857D3A-5DCE-4DFA-A439-036D3AA1D4FC}" srcOrd="5" destOrd="0" presId="urn:microsoft.com/office/officeart/2005/8/layout/vProcess5"/>
    <dgm:cxn modelId="{0C6C41D5-C36C-4869-A7FB-0D39C4AD0436}" type="presParOf" srcId="{7CAAE2D9-CAC6-490B-9B7A-EA4E89031D21}" destId="{8F78ABFF-D351-4C1F-B43F-E13E2D537028}" srcOrd="6" destOrd="0" presId="urn:microsoft.com/office/officeart/2005/8/layout/vProcess5"/>
    <dgm:cxn modelId="{9CF624BF-9D43-4912-8862-1FED4ADE3832}" type="presParOf" srcId="{7CAAE2D9-CAC6-490B-9B7A-EA4E89031D21}" destId="{C6D9F6E5-DC5C-4BCB-9F4D-347E1A07E3A8}" srcOrd="7" destOrd="0" presId="urn:microsoft.com/office/officeart/2005/8/layout/vProcess5"/>
    <dgm:cxn modelId="{02E83061-4F72-4F62-B8CC-2B52A0A89392}" type="presParOf" srcId="{7CAAE2D9-CAC6-490B-9B7A-EA4E89031D21}" destId="{06CDA872-AE43-439E-80E3-1F436D6A9DC5}" srcOrd="8" destOrd="0" presId="urn:microsoft.com/office/officeart/2005/8/layout/vProcess5"/>
    <dgm:cxn modelId="{750D764F-6AAC-4136-9CE8-62CC9C42886F}" type="presParOf" srcId="{7CAAE2D9-CAC6-490B-9B7A-EA4E89031D21}" destId="{5365384F-4A43-46EB-A3A7-647A2134AB63}" srcOrd="9" destOrd="0" presId="urn:microsoft.com/office/officeart/2005/8/layout/vProcess5"/>
    <dgm:cxn modelId="{EB064D0E-3A0F-4DAA-9925-1F538C29128A}" type="presParOf" srcId="{7CAAE2D9-CAC6-490B-9B7A-EA4E89031D21}" destId="{55BA8C51-8B0F-4B52-A18C-87C3ED2400D8}" srcOrd="10" destOrd="0" presId="urn:microsoft.com/office/officeart/2005/8/layout/vProcess5"/>
    <dgm:cxn modelId="{DBC3C981-0024-42A1-B746-323700918CC9}" type="presParOf" srcId="{7CAAE2D9-CAC6-490B-9B7A-EA4E89031D21}" destId="{ED52CC96-99E6-4BE7-9848-79FFB1C3F420}" srcOrd="11" destOrd="0" presId="urn:microsoft.com/office/officeart/2005/8/layout/vProcess5"/>
    <dgm:cxn modelId="{523E87C1-D9AD-4FB4-BA89-40CB8ACFE867}" type="presParOf" srcId="{7CAAE2D9-CAC6-490B-9B7A-EA4E89031D21}" destId="{701D5D5D-FC7B-4728-88B8-3492AA8A3942}" srcOrd="12" destOrd="0" presId="urn:microsoft.com/office/officeart/2005/8/layout/vProcess5"/>
    <dgm:cxn modelId="{AA7F1412-3701-4071-90ED-2DD92359F648}" type="presParOf" srcId="{7CAAE2D9-CAC6-490B-9B7A-EA4E89031D21}" destId="{F5E63B2B-F4D8-4008-B457-7283D7F9BEBC}" srcOrd="13" destOrd="0" presId="urn:microsoft.com/office/officeart/2005/8/layout/vProcess5"/>
    <dgm:cxn modelId="{A32A2B6B-8B01-4062-A863-6604F9900837}" type="presParOf" srcId="{7CAAE2D9-CAC6-490B-9B7A-EA4E89031D21}" destId="{75B61EB4-730C-40E7-BB64-72E4F711FC6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9FA54-1B41-4026-85D7-4CCBE0F64FC8}">
      <dsp:nvSpPr>
        <dsp:cNvPr id="0" name=""/>
        <dsp:cNvSpPr/>
      </dsp:nvSpPr>
      <dsp:spPr>
        <a:xfrm>
          <a:off x="0" y="0"/>
          <a:ext cx="3780917" cy="64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From the data given we can see some fields are empty</a:t>
          </a:r>
          <a:r>
            <a:rPr lang="en-US" sz="1500" kern="1200" dirty="0">
              <a:latin typeface="Avenir Next LT Pro Light"/>
            </a:rPr>
            <a:t>(Fig1.2)</a:t>
          </a:r>
          <a:r>
            <a:rPr lang="en-US" sz="1500" kern="1200" dirty="0"/>
            <a:t> so,</a:t>
          </a:r>
        </a:p>
      </dsp:txBody>
      <dsp:txXfrm>
        <a:off x="18760" y="18760"/>
        <a:ext cx="3014830" cy="602978"/>
      </dsp:txXfrm>
    </dsp:sp>
    <dsp:sp modelId="{EC7727EF-33CD-4A73-8877-EB4CB9D18304}">
      <dsp:nvSpPr>
        <dsp:cNvPr id="0" name=""/>
        <dsp:cNvSpPr/>
      </dsp:nvSpPr>
      <dsp:spPr>
        <a:xfrm>
          <a:off x="282341" y="729456"/>
          <a:ext cx="3780917" cy="64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Removed duplicates and handled missing data.</a:t>
          </a:r>
        </a:p>
      </dsp:txBody>
      <dsp:txXfrm>
        <a:off x="301101" y="748216"/>
        <a:ext cx="3044732" cy="602978"/>
      </dsp:txXfrm>
    </dsp:sp>
    <dsp:sp modelId="{B297615C-80C5-44DD-A74E-716FCE40C307}">
      <dsp:nvSpPr>
        <dsp:cNvPr id="0" name=""/>
        <dsp:cNvSpPr/>
      </dsp:nvSpPr>
      <dsp:spPr>
        <a:xfrm>
          <a:off x="564682" y="1458912"/>
          <a:ext cx="3780917" cy="64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Converted columns to appropriate data types.</a:t>
          </a:r>
        </a:p>
      </dsp:txBody>
      <dsp:txXfrm>
        <a:off x="583442" y="1477672"/>
        <a:ext cx="3044732" cy="602978"/>
      </dsp:txXfrm>
    </dsp:sp>
    <dsp:sp modelId="{45E122BB-7812-4D8F-9005-A9ADA159762C}">
      <dsp:nvSpPr>
        <dsp:cNvPr id="0" name=""/>
        <dsp:cNvSpPr/>
      </dsp:nvSpPr>
      <dsp:spPr>
        <a:xfrm>
          <a:off x="847023" y="2188369"/>
          <a:ext cx="3780917" cy="64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Created new metrics like CPC, Conversion Rates, ROI</a:t>
          </a:r>
          <a:r>
            <a:rPr lang="en-US" sz="1500" kern="1200" dirty="0">
              <a:latin typeface="Avenir Next LT Pro Light"/>
            </a:rPr>
            <a:t>.(Fig 1.3)</a:t>
          </a:r>
          <a:endParaRPr lang="en-US" sz="1500" kern="1200" dirty="0"/>
        </a:p>
      </dsp:txBody>
      <dsp:txXfrm>
        <a:off x="865783" y="2207129"/>
        <a:ext cx="3044732" cy="602978"/>
      </dsp:txXfrm>
    </dsp:sp>
    <dsp:sp modelId="{DA857D3A-5DCE-4DFA-A439-036D3AA1D4FC}">
      <dsp:nvSpPr>
        <dsp:cNvPr id="0" name=""/>
        <dsp:cNvSpPr/>
      </dsp:nvSpPr>
      <dsp:spPr>
        <a:xfrm>
          <a:off x="1129364" y="2917825"/>
          <a:ext cx="3780917" cy="64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Stored the data into a new CSV file for further Analysis</a:t>
          </a:r>
        </a:p>
      </dsp:txBody>
      <dsp:txXfrm>
        <a:off x="1148124" y="2936585"/>
        <a:ext cx="3044732" cy="602978"/>
      </dsp:txXfrm>
    </dsp:sp>
    <dsp:sp modelId="{8F78ABFF-D351-4C1F-B43F-E13E2D537028}">
      <dsp:nvSpPr>
        <dsp:cNvPr id="0" name=""/>
        <dsp:cNvSpPr/>
      </dsp:nvSpPr>
      <dsp:spPr>
        <a:xfrm>
          <a:off x="3364593" y="467919"/>
          <a:ext cx="416323" cy="416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458266" y="467919"/>
        <a:ext cx="228977" cy="313283"/>
      </dsp:txXfrm>
    </dsp:sp>
    <dsp:sp modelId="{C6D9F6E5-DC5C-4BCB-9F4D-347E1A07E3A8}">
      <dsp:nvSpPr>
        <dsp:cNvPr id="0" name=""/>
        <dsp:cNvSpPr/>
      </dsp:nvSpPr>
      <dsp:spPr>
        <a:xfrm>
          <a:off x="3646934" y="1197376"/>
          <a:ext cx="416323" cy="416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40607" y="1197376"/>
        <a:ext cx="228977" cy="313283"/>
      </dsp:txXfrm>
    </dsp:sp>
    <dsp:sp modelId="{06CDA872-AE43-439E-80E3-1F436D6A9DC5}">
      <dsp:nvSpPr>
        <dsp:cNvPr id="0" name=""/>
        <dsp:cNvSpPr/>
      </dsp:nvSpPr>
      <dsp:spPr>
        <a:xfrm>
          <a:off x="3929275" y="1916157"/>
          <a:ext cx="416323" cy="416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022948" y="1916157"/>
        <a:ext cx="228977" cy="313283"/>
      </dsp:txXfrm>
    </dsp:sp>
    <dsp:sp modelId="{5365384F-4A43-46EB-A3A7-647A2134AB63}">
      <dsp:nvSpPr>
        <dsp:cNvPr id="0" name=""/>
        <dsp:cNvSpPr/>
      </dsp:nvSpPr>
      <dsp:spPr>
        <a:xfrm>
          <a:off x="4211616" y="2652730"/>
          <a:ext cx="416323" cy="416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305289" y="2652730"/>
        <a:ext cx="228977" cy="313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8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55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7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9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436272-E5BF-4ECF-BE17-281C8F529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0993C6-6470-4D5B-A1CC-52F0A895D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43865"/>
            <a:ext cx="12192000" cy="2289846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62D5AD-C652-4791-8642-9497C61C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3289" y="824178"/>
            <a:ext cx="9998612" cy="462412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282B4-A060-4579-9205-750D9877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942" y="1055077"/>
            <a:ext cx="10140385" cy="4747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65100" dir="84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743200"/>
            <a:ext cx="6806820" cy="25726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cs typeface="Arial"/>
              </a:rPr>
              <a:t>Online Advertising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623" y="1580051"/>
            <a:ext cx="6789279" cy="9352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Key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InsighT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From Company X's Campaign Data</a:t>
            </a:r>
            <a:endParaRPr lang="en-US" dirty="0">
              <a:solidFill>
                <a:srgbClr val="000000"/>
              </a:solidFill>
              <a:latin typeface="Arial"/>
              <a:ea typeface="Cambri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D5838-9DD4-DD23-8E24-73770F5BCF2A}"/>
              </a:ext>
            </a:extLst>
          </p:cNvPr>
          <p:cNvSpPr txBox="1"/>
          <p:nvPr/>
        </p:nvSpPr>
        <p:spPr>
          <a:xfrm>
            <a:off x="8407400" y="2381955"/>
            <a:ext cx="23551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cap="all" dirty="0">
                <a:latin typeface="Arial"/>
                <a:cs typeface="Arial"/>
              </a:rPr>
              <a:t>-By ANKIT SANKAR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4AF3-91D8-2B6B-C6D4-EBCB53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DATASET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DEEE71-A4EE-936A-48C3-A98EB241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2538" y="1941688"/>
            <a:ext cx="3345025" cy="41148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14E1E-03B0-D196-941B-1702F57FDD7A}"/>
              </a:ext>
            </a:extLst>
          </p:cNvPr>
          <p:cNvSpPr txBox="1"/>
          <p:nvPr/>
        </p:nvSpPr>
        <p:spPr>
          <a:xfrm>
            <a:off x="942473" y="2496552"/>
            <a:ext cx="68721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 data set contains the following(Fig 1.1):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Campaign Period(April to June)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Key Metrics such as: Displays, costs, revenue, sales amounts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Has 15408 rows and 14 Columns</a:t>
            </a:r>
          </a:p>
          <a:p>
            <a:endParaRPr lang="en-US" sz="1600" dirty="0"/>
          </a:p>
          <a:p>
            <a:pPr>
              <a:buFont typeface="Arial"/>
            </a:pPr>
            <a:r>
              <a:rPr lang="en-US" sz="1600" dirty="0"/>
              <a:t>From this we can grasp a basic understanding of the data given </a:t>
            </a:r>
            <a:r>
              <a:rPr lang="en-US" sz="1600" dirty="0" err="1"/>
              <a:t>i.e</a:t>
            </a:r>
            <a:r>
              <a:rPr lang="en-US" sz="1600" dirty="0"/>
              <a:t> revenue generated by online ad </a:t>
            </a:r>
            <a:r>
              <a:rPr lang="en-US" sz="1600" dirty="0" err="1"/>
              <a:t>campains</a:t>
            </a:r>
            <a:r>
              <a:rPr lang="en-US" sz="1600" dirty="0"/>
              <a:t> by company x during a given period of time</a:t>
            </a:r>
          </a:p>
          <a:p>
            <a:pPr>
              <a:buFont typeface="Arial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6A017-7223-F707-000A-E2C325826D9F}"/>
              </a:ext>
            </a:extLst>
          </p:cNvPr>
          <p:cNvSpPr txBox="1"/>
          <p:nvPr/>
        </p:nvSpPr>
        <p:spPr>
          <a:xfrm>
            <a:off x="942473" y="4802976"/>
            <a:ext cx="431131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Purpose of analysis: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Identifying trends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Effectiveness of campaign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Cost and revenue generated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4826A-FD2E-3791-747F-BA3C11200C31}"/>
              </a:ext>
            </a:extLst>
          </p:cNvPr>
          <p:cNvSpPr txBox="1"/>
          <p:nvPr/>
        </p:nvSpPr>
        <p:spPr>
          <a:xfrm>
            <a:off x="9609666" y="6052924"/>
            <a:ext cx="7716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Fig 1.1</a:t>
            </a:r>
          </a:p>
        </p:txBody>
      </p:sp>
    </p:spTree>
    <p:extLst>
      <p:ext uri="{BB962C8B-B14F-4D97-AF65-F5344CB8AC3E}">
        <p14:creationId xmlns:p14="http://schemas.microsoft.com/office/powerpoint/2010/main" val="2268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2EDAB-53EF-4F2A-0A52-99BA55E0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7" y="665389"/>
            <a:ext cx="5281343" cy="150719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 b="1" dirty="0"/>
              <a:t>Data cleaning(Feature Engineering)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C9848B5-395B-4C8A-114F-6F9981ABF5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658" y="2588655"/>
          <a:ext cx="4910282" cy="355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30A1A7E5-9A4F-4F38-BCEB-046B4585D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385" y="1679126"/>
            <a:ext cx="3471653" cy="3471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477419" y="2432373"/>
            <a:ext cx="5142032" cy="226142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5C2C8D-998E-B3B1-49A4-303CE40819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6088" b="4"/>
          <a:stretch/>
        </p:blipFill>
        <p:spPr>
          <a:xfrm>
            <a:off x="9176774" y="2577355"/>
            <a:ext cx="2864113" cy="3546767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3AEE321D-890D-09AC-78BD-ED26F1FD52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7344" y="-106892"/>
            <a:ext cx="3124200" cy="3219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CAF886-970D-6FE7-259D-9E2FE3365EA8}"/>
              </a:ext>
            </a:extLst>
          </p:cNvPr>
          <p:cNvSpPr txBox="1"/>
          <p:nvPr/>
        </p:nvSpPr>
        <p:spPr>
          <a:xfrm>
            <a:off x="6842403" y="3108529"/>
            <a:ext cx="1405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i="1" dirty="0"/>
              <a:t>Fig1.2(Before Cleaning)</a:t>
            </a:r>
            <a:endParaRPr lang="en-US" b="1" i="1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61733C3-6980-217E-F53D-96A8457BDACE}"/>
              </a:ext>
            </a:extLst>
          </p:cNvPr>
          <p:cNvSpPr txBox="1"/>
          <p:nvPr/>
        </p:nvSpPr>
        <p:spPr>
          <a:xfrm>
            <a:off x="9918624" y="6142418"/>
            <a:ext cx="158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i="1" dirty="0"/>
              <a:t>Fig1.3(After Cleaning)</a:t>
            </a:r>
          </a:p>
        </p:txBody>
      </p:sp>
    </p:spTree>
    <p:extLst>
      <p:ext uri="{BB962C8B-B14F-4D97-AF65-F5344CB8AC3E}">
        <p14:creationId xmlns:p14="http://schemas.microsoft.com/office/powerpoint/2010/main" val="30548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EE47-BF9A-670E-033C-ED5C24B4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894" y="617367"/>
            <a:ext cx="4371730" cy="695242"/>
          </a:xfrm>
        </p:spPr>
        <p:txBody>
          <a:bodyPr anchor="b">
            <a:normAutofit/>
          </a:bodyPr>
          <a:lstStyle/>
          <a:p>
            <a:r>
              <a:rPr lang="en-US" b="1" dirty="0"/>
              <a:t>Key findings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4612EAC-51F2-35AA-5EE6-E2BF73DE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767" b="1"/>
          <a:stretch/>
        </p:blipFill>
        <p:spPr>
          <a:xfrm>
            <a:off x="2548190" y="3429010"/>
            <a:ext cx="2531360" cy="3425554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50627A8-3198-8AD9-31DC-AD18168B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517" b="1"/>
          <a:stretch/>
        </p:blipFill>
        <p:spPr>
          <a:xfrm>
            <a:off x="-28221" y="3429010"/>
            <a:ext cx="2576410" cy="3425554"/>
          </a:xfrm>
          <a:prstGeom prst="rect">
            <a:avLst/>
          </a:prstGeom>
        </p:spPr>
      </p:pic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19CF2C1-7893-B5FF-8A35-8F4D9B58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30938" y="-40401"/>
            <a:ext cx="5113203" cy="35145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1361C9-D2C1-4D61-8C48-7C1EF1835A9E}"/>
              </a:ext>
            </a:extLst>
          </p:cNvPr>
          <p:cNvSpPr txBox="1"/>
          <p:nvPr/>
        </p:nvSpPr>
        <p:spPr>
          <a:xfrm>
            <a:off x="6098228" y="1556678"/>
            <a:ext cx="4531894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venir Next LT Pro"/>
                <a:ea typeface="Calibri"/>
                <a:cs typeface="Calibri"/>
              </a:rPr>
              <a:t>The campaign slowly becomes successful as more people are finding the campaign to be relevant, (Fig 2.1)</a:t>
            </a:r>
          </a:p>
          <a:p>
            <a:r>
              <a:rPr lang="en-US" sz="1200" dirty="0">
                <a:latin typeface="Avenir Next LT Pro"/>
                <a:ea typeface="Calibri"/>
                <a:cs typeface="Calibri"/>
              </a:rPr>
              <a:t>A significant change occurs around late April to early May, where: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High engagement increases.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Low engagement decreases.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Medium engagement remains relatively stable. </a:t>
            </a:r>
          </a:p>
          <a:p>
            <a:endParaRPr lang="en-US" sz="1000" dirty="0">
              <a:latin typeface="Avenir Next LT Pro"/>
              <a:ea typeface="Calibri"/>
              <a:cs typeface="Calibri"/>
            </a:endParaRPr>
          </a:p>
          <a:p>
            <a:r>
              <a:rPr lang="en-US" sz="1200" dirty="0">
                <a:latin typeface="Avenir Next LT Pro"/>
                <a:ea typeface="Calibri"/>
                <a:cs typeface="Calibri"/>
              </a:rPr>
              <a:t>An improvement in high engagement and a reduction in low engagement post-May, suggesting the campaign's positive impact on user interaction.</a:t>
            </a:r>
          </a:p>
          <a:p>
            <a:endParaRPr lang="en-US" sz="1000" dirty="0">
              <a:latin typeface="Avenir Next LT Pro"/>
              <a:ea typeface="Calibri"/>
              <a:cs typeface="Calibri"/>
            </a:endParaRPr>
          </a:p>
          <a:p>
            <a:r>
              <a:rPr lang="en-US" sz="1200" b="1" dirty="0">
                <a:latin typeface="Avenir Next LT Pro"/>
                <a:ea typeface="Calibri"/>
                <a:cs typeface="Calibri"/>
              </a:rPr>
              <a:t>Top Performers: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240 x 400: Attracts the most clicks, indicating it is highly engaging or well-placed.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728 x 90 and 300 x 250: Also effective in generating significant user clicks.</a:t>
            </a:r>
          </a:p>
          <a:p>
            <a:r>
              <a:rPr lang="en-US" sz="1200" b="1" dirty="0">
                <a:latin typeface="Avenir Next LT Pro"/>
                <a:ea typeface="Calibri"/>
                <a:cs typeface="Calibri"/>
              </a:rPr>
              <a:t>Low Performers:(Fig2.2)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800 x 250 and 468 x 60: Extremely low click counts suggest poor design, placement, or audience fit.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"/>
                <a:ea typeface="Calibri"/>
                <a:cs typeface="Calibri"/>
              </a:rPr>
              <a:t>670 x 90 also shows limited engagement.</a:t>
            </a:r>
          </a:p>
          <a:p>
            <a:pPr marL="285750" indent="-285750">
              <a:buFont typeface="Symbol"/>
              <a:buChar char="•"/>
            </a:pPr>
            <a:endParaRPr lang="en-US" sz="1200" dirty="0">
              <a:latin typeface="Avenir Next LT Pro"/>
              <a:ea typeface="Calibri"/>
              <a:cs typeface="Calibri"/>
            </a:endParaRPr>
          </a:p>
          <a:p>
            <a:r>
              <a:rPr lang="en-US" sz="1200" dirty="0">
                <a:latin typeface="Avenir Next LT Pro"/>
                <a:ea typeface="Calibri"/>
                <a:cs typeface="Calibri"/>
              </a:rPr>
              <a:t>Medium-sized banners like 240 x 400 and 728 x 90 appear to be more effective.</a:t>
            </a:r>
          </a:p>
          <a:p>
            <a:r>
              <a:rPr lang="en-US" sz="1200" dirty="0">
                <a:latin typeface="Avenir Next LT Pro"/>
                <a:ea typeface="Calibri"/>
                <a:cs typeface="Calibri"/>
              </a:rPr>
              <a:t>Larger banners like 800 x 250 and unconventional dimensions like 468 x 60 perform poorly and may need reconsideration in campaigns.</a:t>
            </a:r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A2A08-B3E6-E4E3-5675-17607F832230}"/>
              </a:ext>
            </a:extLst>
          </p:cNvPr>
          <p:cNvSpPr txBox="1"/>
          <p:nvPr/>
        </p:nvSpPr>
        <p:spPr>
          <a:xfrm>
            <a:off x="5087055" y="1624262"/>
            <a:ext cx="7137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i="1" dirty="0"/>
              <a:t>Fig2.1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4C5E1-6F85-4243-E263-269C0446CE44}"/>
              </a:ext>
            </a:extLst>
          </p:cNvPr>
          <p:cNvSpPr txBox="1"/>
          <p:nvPr/>
        </p:nvSpPr>
        <p:spPr>
          <a:xfrm>
            <a:off x="5091290" y="5006622"/>
            <a:ext cx="7253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dirty="0"/>
              <a:t>Fig2.2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4337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3506250"/>
            <a:ext cx="6096000" cy="335174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685" y="791772"/>
            <a:ext cx="661050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54ABF-0D05-4534-35A2-7A868174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28" y="954544"/>
            <a:ext cx="5348046" cy="151349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Placement and revenue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516417-AABB-547A-C83E-95013D6D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85" y="2277536"/>
            <a:ext cx="6595389" cy="3511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Highest Displays:(Fig2.3)</a:t>
            </a:r>
          </a:p>
          <a:p>
            <a:r>
              <a:rPr lang="en-US" sz="12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mno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: 143,164,944 displays,</a:t>
            </a:r>
          </a:p>
          <a:p>
            <a:r>
              <a:rPr lang="en-US" sz="12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ghi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: 59,740,415 displays,</a:t>
            </a:r>
          </a:p>
          <a:p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def: 28,177,492 displays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Highest Clicks:</a:t>
            </a:r>
          </a:p>
          <a:p>
            <a:r>
              <a:rPr lang="en-US" sz="12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ghi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: 1,247,049 clicks,</a:t>
            </a:r>
          </a:p>
          <a:p>
            <a:r>
              <a:rPr lang="en-US" sz="12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mno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: 993,044 clicks,</a:t>
            </a:r>
          </a:p>
          <a:p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def: 176,097 clicks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The 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correlation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between the cost of serving ads and the 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revenue generated from clicks is approximately 0.76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, indicating a 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strong positive relationship.</a:t>
            </a:r>
            <a:r>
              <a:rPr lang="en-US" sz="12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Higher advertising costs are generally associated with higher revenues.(Fig 2.4)</a:t>
            </a:r>
            <a:endParaRPr lang="en-US" sz="12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F96549D0-AC59-7245-B0D4-501A788D0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973" y="334613"/>
            <a:ext cx="4488920" cy="3160963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5B9130-B445-9785-0B68-5A28AE83E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619" y="3923937"/>
            <a:ext cx="2200676" cy="2286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9CA31-B909-076F-8791-A2757241293F}"/>
              </a:ext>
            </a:extLst>
          </p:cNvPr>
          <p:cNvSpPr txBox="1"/>
          <p:nvPr/>
        </p:nvSpPr>
        <p:spPr>
          <a:xfrm>
            <a:off x="9547652" y="3429371"/>
            <a:ext cx="7902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/>
              <a:t>Fig 2.4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486F9-0E8A-8B5E-58AD-301CA3BC07B0}"/>
              </a:ext>
            </a:extLst>
          </p:cNvPr>
          <p:cNvSpPr txBox="1"/>
          <p:nvPr/>
        </p:nvSpPr>
        <p:spPr>
          <a:xfrm>
            <a:off x="9548023" y="6208146"/>
            <a:ext cx="8800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/>
              <a:t>Fig 2.3</a:t>
            </a:r>
          </a:p>
        </p:txBody>
      </p:sp>
    </p:spTree>
    <p:extLst>
      <p:ext uri="{BB962C8B-B14F-4D97-AF65-F5344CB8AC3E}">
        <p14:creationId xmlns:p14="http://schemas.microsoft.com/office/powerpoint/2010/main" val="146643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1E0A-FD05-EE49-1F00-1F7BBAB9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for campaign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DE8E73-0E4C-B2DF-8103-218D2008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6385389" cy="2738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Avenir Next LT Pro"/>
              </a:rPr>
              <a:t>1. Focus on High-Performing Banners</a:t>
            </a:r>
            <a:endParaRPr lang="en-US" sz="1400" u="sng">
              <a:latin typeface="Avenir Next LT Pro"/>
            </a:endParaRPr>
          </a:p>
          <a:p>
            <a:r>
              <a:rPr lang="en-US" sz="1400" b="1" dirty="0">
                <a:latin typeface="Avenir Next LT Pro"/>
                <a:ea typeface="+mj-lt"/>
                <a:cs typeface="+mj-lt"/>
              </a:rPr>
              <a:t>Top Banners:</a:t>
            </a:r>
            <a:endParaRPr lang="en-US" sz="1400">
              <a:latin typeface="Avenir Next LT Pro"/>
            </a:endParaRPr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sz="1400" dirty="0">
                <a:latin typeface="Avenir Next LT Pro"/>
                <a:ea typeface="+mj-lt"/>
                <a:cs typeface="+mj-lt"/>
              </a:rPr>
              <a:t>240x400: Highest clicks and engagement.</a:t>
            </a:r>
            <a:endParaRPr lang="en-US" sz="1400">
              <a:latin typeface="Avenir Next LT Pro"/>
            </a:endParaRPr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sz="1400" dirty="0">
                <a:latin typeface="Avenir Next LT Pro"/>
                <a:ea typeface="+mj-lt"/>
                <a:cs typeface="+mj-lt"/>
              </a:rPr>
              <a:t>728x90: Strong performance in both clicks and ROI.</a:t>
            </a:r>
            <a:endParaRPr lang="en-US" sz="1400">
              <a:latin typeface="Avenir Next LT Pro"/>
            </a:endParaRPr>
          </a:p>
          <a:p>
            <a:r>
              <a:rPr lang="en-US" sz="1400" b="1" dirty="0">
                <a:latin typeface="Avenir Next LT Pro"/>
                <a:ea typeface="+mj-lt"/>
                <a:cs typeface="+mj-lt"/>
              </a:rPr>
              <a:t>Action:</a:t>
            </a:r>
            <a:r>
              <a:rPr lang="en-US" sz="1400" dirty="0">
                <a:latin typeface="Avenir Next LT Pro"/>
                <a:ea typeface="+mj-lt"/>
                <a:cs typeface="+mj-lt"/>
              </a:rPr>
              <a:t> Prioritize these banner sizes for future campaigns.</a:t>
            </a:r>
            <a:endParaRPr lang="en-US" sz="1400" dirty="0">
              <a:latin typeface="Avenir Next LT Pr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85721-8119-6A9D-6B1A-5A8CE6F0527D}"/>
              </a:ext>
            </a:extLst>
          </p:cNvPr>
          <p:cNvSpPr txBox="1"/>
          <p:nvPr/>
        </p:nvSpPr>
        <p:spPr>
          <a:xfrm>
            <a:off x="812131" y="4082716"/>
            <a:ext cx="4571998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/>
              <a:t>2. Leverage Effective Placements</a:t>
            </a:r>
            <a:endParaRPr lang="en-US" sz="1400" u="sng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Top Placements:</a:t>
            </a:r>
            <a:endParaRPr lang="en-US" sz="1400"/>
          </a:p>
          <a:p>
            <a:pPr marL="742950" lvl="1" indent="-285750">
              <a:buFont typeface="Arial"/>
              <a:buChar char="•"/>
            </a:pPr>
            <a:r>
              <a:rPr lang="en-US" sz="1400" err="1">
                <a:latin typeface="Avenir Next LT Pro"/>
              </a:rPr>
              <a:t>ghi</a:t>
            </a:r>
            <a:r>
              <a:rPr lang="en-US" sz="1400" dirty="0">
                <a:ea typeface="+mn-lt"/>
                <a:cs typeface="+mn-lt"/>
              </a:rPr>
              <a:t>: Best performance in displays, clicks, and conversions.</a:t>
            </a:r>
            <a:endParaRPr lang="en-US" sz="1400"/>
          </a:p>
          <a:p>
            <a:pPr marL="742950" lvl="1" indent="-285750">
              <a:buFont typeface="Arial"/>
              <a:buChar char="•"/>
            </a:pPr>
            <a:r>
              <a:rPr lang="en-US" sz="1400" err="1">
                <a:latin typeface="Avenir Next LT Pro"/>
              </a:rPr>
              <a:t>mno</a:t>
            </a:r>
            <a:r>
              <a:rPr lang="en-US" sz="1400" dirty="0">
                <a:ea typeface="+mn-lt"/>
                <a:cs typeface="+mn-lt"/>
              </a:rPr>
              <a:t>: Second-best placement across metrics.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Action:</a:t>
            </a:r>
            <a:r>
              <a:rPr lang="en-US" sz="1400" dirty="0">
                <a:ea typeface="+mn-lt"/>
                <a:cs typeface="+mn-lt"/>
              </a:rPr>
              <a:t> Increase allocation of ads to these placements.</a:t>
            </a:r>
            <a:endParaRPr lang="en-US" sz="140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F45B4-F03F-9A75-82BD-2D466FF567C5}"/>
              </a:ext>
            </a:extLst>
          </p:cNvPr>
          <p:cNvSpPr txBox="1"/>
          <p:nvPr/>
        </p:nvSpPr>
        <p:spPr>
          <a:xfrm>
            <a:off x="6523121" y="2015289"/>
            <a:ext cx="4644188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/>
              <a:t>3. Optimize for ROI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Insights:</a:t>
            </a:r>
          </a:p>
          <a:p>
            <a:pPr marL="228600" lvl="1" indent="-228600">
              <a:buFont typeface=""/>
              <a:buChar char="•"/>
            </a:pPr>
            <a:r>
              <a:rPr lang="en-US" sz="1400" dirty="0"/>
              <a:t>High ROI banners like 468x60 and 160x600 should be scaled where relevant.</a:t>
            </a:r>
          </a:p>
          <a:p>
            <a:pPr marL="228600" lvl="1" indent="-228600">
              <a:buFont typeface=""/>
              <a:buChar char="•"/>
            </a:pPr>
            <a:r>
              <a:rPr lang="en-US" sz="1400" dirty="0"/>
              <a:t>Focus on cost-efficient campaigns like Camp 2 with low CPC.</a:t>
            </a:r>
          </a:p>
          <a:p>
            <a:pPr>
              <a:buFont typeface=""/>
              <a:buChar char="•"/>
            </a:pPr>
            <a:r>
              <a:rPr lang="en-US" sz="1400" b="1" dirty="0"/>
              <a:t>Action:</a:t>
            </a:r>
            <a:r>
              <a:rPr lang="en-US" sz="1400" dirty="0"/>
              <a:t> Identify and replicate strategies from high-ROI campaigns.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E9D2B-93B3-C5D7-8D0A-90FB528E63C8}"/>
              </a:ext>
            </a:extLst>
          </p:cNvPr>
          <p:cNvSpPr txBox="1"/>
          <p:nvPr/>
        </p:nvSpPr>
        <p:spPr>
          <a:xfrm>
            <a:off x="6523120" y="4086726"/>
            <a:ext cx="411078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/>
              <a:t>4. Time-Based Optimization</a:t>
            </a:r>
            <a:endParaRPr lang="en-US" sz="1400" u="sng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Conversion Trends:</a:t>
            </a:r>
            <a:endParaRPr lang="en-US" sz="1400"/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Tuesdays: Highest conversion rates.</a:t>
            </a:r>
            <a:endParaRPr lang="en-US" sz="1400"/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Weekends: Better engagement rates.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Action:</a:t>
            </a:r>
            <a:r>
              <a:rPr lang="en-US" sz="1400" dirty="0">
                <a:ea typeface="+mn-lt"/>
                <a:cs typeface="+mn-lt"/>
              </a:rPr>
              <a:t> Schedule campaigns strategically to align with these trends.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6EC9-1A1C-A938-4361-28BFB08D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revenue generated by placement and size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513722FA-55E1-DFD5-69D7-6C9B8C27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542" y="2174521"/>
            <a:ext cx="6115794" cy="41148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C16B1-1F3F-CEE0-392B-556DB2DDC42B}"/>
              </a:ext>
            </a:extLst>
          </p:cNvPr>
          <p:cNvSpPr txBox="1"/>
          <p:nvPr/>
        </p:nvSpPr>
        <p:spPr>
          <a:xfrm>
            <a:off x="180663" y="3010964"/>
            <a:ext cx="467243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venir Next LT Pro Light"/>
                <a:ea typeface="Calibri"/>
                <a:cs typeface="Calibri"/>
              </a:rPr>
              <a:t>Placement </a:t>
            </a:r>
            <a:r>
              <a:rPr lang="en-US" sz="1200" b="1" err="1">
                <a:latin typeface="Avenir Next LT Pro Light"/>
                <a:ea typeface="Calibri"/>
                <a:cs typeface="Calibri"/>
              </a:rPr>
              <a:t>ghi</a:t>
            </a:r>
            <a:r>
              <a:rPr lang="en-US" sz="1200" b="1" dirty="0">
                <a:latin typeface="Avenir Next LT Pro Light"/>
                <a:ea typeface="Calibri"/>
                <a:cs typeface="Calibri"/>
              </a:rPr>
              <a:t>: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 Light"/>
                <a:ea typeface="Calibri"/>
                <a:cs typeface="Calibri"/>
              </a:rPr>
              <a:t>Ad size 240 × 400 has the highest clicks (~866,275) and revenue (~103,894.56), making it the most effective combination.</a:t>
            </a:r>
          </a:p>
          <a:p>
            <a:r>
              <a:rPr lang="en-US" sz="1200" b="1" dirty="0">
                <a:latin typeface="Avenir Next LT Pro Light"/>
                <a:ea typeface="Calibri"/>
                <a:cs typeface="Calibri"/>
              </a:rPr>
              <a:t>Placement </a:t>
            </a:r>
            <a:r>
              <a:rPr lang="en-US" sz="1200" b="1" dirty="0" err="1">
                <a:latin typeface="Avenir Next LT Pro Light"/>
                <a:ea typeface="Calibri"/>
                <a:cs typeface="Calibri"/>
              </a:rPr>
              <a:t>mno</a:t>
            </a:r>
            <a:r>
              <a:rPr lang="en-US" sz="1200" b="1" dirty="0">
                <a:latin typeface="Avenir Next LT Pro Light"/>
                <a:ea typeface="Calibri"/>
                <a:cs typeface="Calibri"/>
              </a:rPr>
              <a:t>: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 Light"/>
                <a:ea typeface="Calibri"/>
                <a:cs typeface="Calibri"/>
              </a:rPr>
              <a:t>Ad sizes 300 × 250 and 728 × 90 perform well in clicks (~251,888 and ~247,106) and generate significant revenue (~26,795.60 and ~24,146.90).</a:t>
            </a:r>
          </a:p>
          <a:p>
            <a:r>
              <a:rPr lang="en-US" sz="1200" b="1" dirty="0">
                <a:latin typeface="Avenir Next LT Pro Light"/>
                <a:ea typeface="Calibri"/>
                <a:cs typeface="Calibri"/>
              </a:rPr>
              <a:t>Overall:</a:t>
            </a:r>
          </a:p>
          <a:p>
            <a:pPr marL="285750" indent="-285750">
              <a:buFont typeface="Symbol"/>
              <a:buChar char="•"/>
            </a:pPr>
            <a:r>
              <a:rPr lang="en-US" sz="1200" dirty="0">
                <a:latin typeface="Avenir Next LT Pro Light"/>
                <a:ea typeface="Calibri"/>
                <a:cs typeface="Calibri"/>
              </a:rPr>
              <a:t>Larger ad sizes (240 × 400, 300 × 250, 728 × 90) perform better, especially in placements </a:t>
            </a:r>
            <a:r>
              <a:rPr lang="en-US" sz="1200" err="1">
                <a:latin typeface="Avenir Next LT Pro Light"/>
                <a:ea typeface="Calibri"/>
                <a:cs typeface="Calibri"/>
              </a:rPr>
              <a:t>ghi</a:t>
            </a:r>
            <a:r>
              <a:rPr lang="en-US" sz="1200" dirty="0">
                <a:latin typeface="Avenir Next LT Pro Light"/>
                <a:ea typeface="Calibri"/>
                <a:cs typeface="Calibri"/>
              </a:rPr>
              <a:t> and </a:t>
            </a:r>
            <a:r>
              <a:rPr lang="en-US" sz="1200" err="1">
                <a:latin typeface="Avenir Next LT Pro Light"/>
                <a:ea typeface="Calibri"/>
                <a:cs typeface="Calibri"/>
              </a:rPr>
              <a:t>mno</a:t>
            </a:r>
            <a:r>
              <a:rPr lang="en-US" sz="1200" dirty="0">
                <a:latin typeface="Avenir Next LT Pro Light"/>
                <a:ea typeface="Calibri"/>
                <a:cs typeface="Calibri"/>
              </a:rPr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0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922-EE1A-59F0-32DA-F407C0D4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94F5-9786-199F-052A-CE9354A1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1. Summary of Insights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Campaign performance showed improvement over time:</a:t>
            </a:r>
            <a:endParaRPr lang="en-US" dirty="0"/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dirty="0">
                <a:ea typeface="+mj-lt"/>
                <a:cs typeface="+mj-lt"/>
              </a:rPr>
              <a:t>Increased high engagement levels and revenue correlation.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Top-performing combinations identified:</a:t>
            </a:r>
            <a:endParaRPr lang="en-US" dirty="0"/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b="1" dirty="0">
                <a:ea typeface="+mj-lt"/>
                <a:cs typeface="+mj-lt"/>
              </a:rPr>
              <a:t>Banners:</a:t>
            </a:r>
            <a:r>
              <a:rPr lang="en-US" dirty="0">
                <a:ea typeface="+mj-lt"/>
                <a:cs typeface="+mj-lt"/>
              </a:rPr>
              <a:t> 240x400, 728x90.</a:t>
            </a:r>
            <a:endParaRPr lang="en-US" dirty="0"/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b="1" dirty="0">
                <a:ea typeface="+mj-lt"/>
                <a:cs typeface="+mj-lt"/>
              </a:rPr>
              <a:t>Placements: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latin typeface="Avenir Next LT Pro Light (bold)"/>
              </a:rPr>
              <a:t>ghi</a:t>
            </a:r>
            <a:r>
              <a:rPr lang="en-US" dirty="0">
                <a:latin typeface="Avenir Next LT Pro Light (bold)"/>
                <a:ea typeface="+mj-lt"/>
                <a:cs typeface="+mj-lt"/>
              </a:rPr>
              <a:t>, </a:t>
            </a:r>
            <a:r>
              <a:rPr lang="en-US" err="1">
                <a:latin typeface="Avenir Next LT Pro Light (bold)"/>
              </a:rPr>
              <a:t>mno</a:t>
            </a:r>
            <a:r>
              <a:rPr lang="en-US" dirty="0">
                <a:latin typeface="Avenir Next LT Pro Light (bold)"/>
                <a:ea typeface="+mj-lt"/>
                <a:cs typeface="+mj-lt"/>
              </a:rPr>
              <a:t>.</a:t>
            </a:r>
            <a:endParaRPr lang="en-US" dirty="0">
              <a:latin typeface="Avenir Next LT Pro Light (bold)"/>
            </a:endParaRPr>
          </a:p>
          <a:p>
            <a:r>
              <a:rPr lang="en-US" dirty="0">
                <a:ea typeface="+mj-lt"/>
                <a:cs typeface="+mj-lt"/>
              </a:rPr>
              <a:t>Strong correlation between cost and revenue (</a:t>
            </a:r>
            <a:r>
              <a:rPr lang="en-US" b="1" dirty="0">
                <a:ea typeface="+mj-lt"/>
                <a:cs typeface="+mj-lt"/>
              </a:rPr>
              <a:t>0.76</a:t>
            </a:r>
            <a:r>
              <a:rPr lang="en-US" dirty="0">
                <a:ea typeface="+mj-lt"/>
                <a:cs typeface="+mj-lt"/>
              </a:rPr>
              <a:t>) highlights the importance of strategic budget allocation.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Recommendations Recap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Focus resources on top banners and placements.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Leverage time-based trends (e.g., Tuesdays and weekends) for optimal conversions.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Reallocate budget from low-performing elements.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Next Steps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Implement findings into upcoming campaigns.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Monitor campaign performance continuously.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Perform additional testing on low-performing placements or banners to explore improvement opportunities.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5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30C4-8D65-EE50-C334-5736615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985" y="1828800"/>
            <a:ext cx="7108031" cy="1935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spc="1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236931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VeniceBeachVTI</vt:lpstr>
      <vt:lpstr>Online Advertising Performance Analysis</vt:lpstr>
      <vt:lpstr>OVERVIEW OF DATASET</vt:lpstr>
      <vt:lpstr>Data cleaning(Feature Engineering)</vt:lpstr>
      <vt:lpstr>Key findings</vt:lpstr>
      <vt:lpstr>Placement and revenue</vt:lpstr>
      <vt:lpstr>Recommendations for campaign optimization</vt:lpstr>
      <vt:lpstr>Heatmap of revenue generated by placement and size</vt:lpstr>
      <vt:lpstr>Summary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283</cp:revision>
  <dcterms:created xsi:type="dcterms:W3CDTF">2024-12-07T10:04:37Z</dcterms:created>
  <dcterms:modified xsi:type="dcterms:W3CDTF">2024-12-07T15:00:07Z</dcterms:modified>
</cp:coreProperties>
</file>