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315" r:id="rId3"/>
    <p:sldId id="317" r:id="rId4"/>
    <p:sldId id="343" r:id="rId5"/>
    <p:sldId id="320" r:id="rId6"/>
    <p:sldId id="319" r:id="rId7"/>
    <p:sldId id="321" r:id="rId8"/>
    <p:sldId id="318" r:id="rId9"/>
    <p:sldId id="335" r:id="rId10"/>
    <p:sldId id="326" r:id="rId11"/>
    <p:sldId id="322" r:id="rId12"/>
    <p:sldId id="328" r:id="rId13"/>
    <p:sldId id="325" r:id="rId14"/>
    <p:sldId id="327" r:id="rId15"/>
    <p:sldId id="336" r:id="rId16"/>
    <p:sldId id="329" r:id="rId17"/>
    <p:sldId id="330" r:id="rId18"/>
    <p:sldId id="338" r:id="rId19"/>
    <p:sldId id="339" r:id="rId20"/>
    <p:sldId id="332" r:id="rId21"/>
    <p:sldId id="340" r:id="rId22"/>
    <p:sldId id="341" r:id="rId23"/>
    <p:sldId id="264" r:id="rId24"/>
    <p:sldId id="323" r:id="rId25"/>
    <p:sldId id="288" r:id="rId26"/>
    <p:sldId id="334" r:id="rId27"/>
    <p:sldId id="333" r:id="rId28"/>
  </p:sldIdLst>
  <p:sldSz cx="9144000" cy="5143500" type="screen16x9"/>
  <p:notesSz cx="6858000" cy="9144000"/>
  <p:embeddedFontLst>
    <p:embeddedFont>
      <p:font typeface="Fira Sans Extra Condensed Medium" panose="020B0503050000020004" pitchFamily="34" charset="0"/>
      <p:regular r:id="rId30"/>
      <p:bold r:id="rId31"/>
      <p:italic r:id="rId32"/>
      <p:boldItalic r:id="rId33"/>
    </p:embeddedFont>
    <p:embeddedFont>
      <p:font typeface="Montserrat" pitchFamily="2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F7AF7C-E53C-42D1-A201-E60656C83218}">
  <a:tblStyle styleId="{C8F7AF7C-E53C-42D1-A201-E60656C832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81390" autoAdjust="0"/>
  </p:normalViewPr>
  <p:slideViewPr>
    <p:cSldViewPr snapToGrid="0" snapToObjects="1">
      <p:cViewPr varScale="1">
        <p:scale>
          <a:sx n="133" d="100"/>
          <a:sy n="133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235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980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potential, I mean by tuning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hyperparamters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GridSearchCV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660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class_weight</a:t>
            </a:r>
            <a:r>
              <a:rPr lang="en-US" dirty="0"/>
              <a:t>="balanced"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308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Min_sample_leaf</a:t>
            </a:r>
            <a:r>
              <a:rPr lang="en-US" dirty="0"/>
              <a:t> = 50 to 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00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Max_features</a:t>
            </a:r>
            <a:r>
              <a:rPr lang="en-US" dirty="0"/>
              <a:t> [auto, sqrt, log2]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Log2 the best  -&gt; 28 features take log2 = 4.8  -&gt;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 the score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stucked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at 0.532 and barely went up -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&gt; so I moved on to XGBoost</a:t>
            </a:r>
          </a:p>
        </p:txBody>
      </p:sp>
    </p:spTree>
    <p:extLst>
      <p:ext uri="{BB962C8B-B14F-4D97-AF65-F5344CB8AC3E}">
        <p14:creationId xmlns:p14="http://schemas.microsoft.com/office/powerpoint/2010/main" val="561352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94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from Random Forest. "</a:t>
            </a:r>
            <a:r>
              <a:rPr lang="en-US" dirty="0" err="1"/>
              <a:t>scale_pos_weight</a:t>
            </a:r>
            <a:r>
              <a:rPr lang="en-US" dirty="0"/>
              <a:t>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scale_pos_weight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 =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class imbalance for original dataset is 0.79 (negative) vs 0.20(positive), so the most accurate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scale_pos_weight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should be around 4, but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GridSearchCV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shows me 5 worked out well so I choose 5 to continue my tunning. The reason I didn't choose anything above 6 (even their F2 score were higher) is because I don't want my classes got too many positive samples versus negative cases, and I assume the ideal ratio should be balance like 1: 1.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475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N_estimator</a:t>
            </a:r>
            <a:r>
              <a:rPr lang="en-US" dirty="0"/>
              <a:t> </a:t>
            </a:r>
            <a:r>
              <a:rPr lang="en-US" dirty="0" err="1"/>
              <a:t>INCREase</a:t>
            </a:r>
            <a:r>
              <a:rPr lang="en-US" dirty="0"/>
              <a:t> to 300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Scale_pos_weight</a:t>
            </a:r>
            <a:r>
              <a:rPr lang="en-US" dirty="0"/>
              <a:t>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Learning_rate</a:t>
            </a:r>
            <a:r>
              <a:rPr lang="en-US" dirty="0"/>
              <a:t>=0.05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Min_child_weight</a:t>
            </a:r>
            <a:r>
              <a:rPr lang="en-US" dirty="0"/>
              <a:t> = 57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Max_depth</a:t>
            </a:r>
            <a:r>
              <a:rPr lang="en-US" dirty="0"/>
              <a:t> 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395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Subsample =0.5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N_estimator</a:t>
            </a:r>
            <a:r>
              <a:rPr lang="en-US" dirty="0"/>
              <a:t>  increase to 300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Scale_pos_weight</a:t>
            </a:r>
            <a:r>
              <a:rPr lang="en-US" dirty="0"/>
              <a:t>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Learning_rate</a:t>
            </a:r>
            <a:r>
              <a:rPr lang="en-US" dirty="0"/>
              <a:t>=0.05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Min_child_weight</a:t>
            </a:r>
            <a:r>
              <a:rPr lang="en-US" dirty="0"/>
              <a:t> = 57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Max_depth</a:t>
            </a:r>
            <a:r>
              <a:rPr lang="en-US" dirty="0"/>
              <a:t> 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Fbeta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2 score getting better after tuning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________________.</a:t>
            </a:r>
          </a:p>
          <a:p>
            <a:r>
              <a:rPr lang="en-US" dirty="0"/>
              <a:t>The confusion matrix looks better now  so I checked the features importance here 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11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61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1. T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erm_60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most important with the highest coefficient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36 versus 60 months and 60 is mote likely to default.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Paying their loan over a longer period of time is more difficult when the borrower is going through financial hardship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Home_ownership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RENTis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more likely to charge off than OWN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3. number of i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nquiry_last_6mths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more times of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inquries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got made in last 6 months can indicated the borrowers were under more financial stress or spending, so it could lead to more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probabilty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failing to payback.</a:t>
            </a:r>
          </a:p>
          <a:p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4. Address State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West is more likely to default than South, which is more likely to default than North East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DTI (Debt to Income Ratio) 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 important for many credit rating agencies and banks, but it's not on top important feature in my model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30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add back Financial Professional features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score boost up to 0.9. Means these are definitely very good predictors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Let's see what features are important. </a:t>
            </a:r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TP , TN are 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FP , FN drops a 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509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Last FICO score!!!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0.58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type: Joint &gt; Individual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Subgrade D2 : the breaking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Fico score : 0.02 – loan amount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from our </a:t>
            </a:r>
            <a:r>
              <a:rPr lang="en-US" dirty="0" err="1"/>
              <a:t>coef</a:t>
            </a:r>
            <a:r>
              <a:rPr lang="en-US" dirty="0"/>
              <a:t> importance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term 60 ( #5) - less important  – 0.014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2.home_ownership_: OWN &gt; RENT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958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accent1"/>
                </a:solidFill>
              </a:rPr>
              <a:t>Our Client B</a:t>
            </a:r>
            <a:r>
              <a:rPr lang="en" b="1" dirty="0" err="1">
                <a:solidFill>
                  <a:schemeClr val="accent1"/>
                </a:solidFill>
              </a:rPr>
              <a:t>ank</a:t>
            </a:r>
            <a:r>
              <a:rPr lang="en" b="1" dirty="0">
                <a:solidFill>
                  <a:schemeClr val="accent1"/>
                </a:solidFill>
              </a:rPr>
              <a:t>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b="1" dirty="0">
                <a:solidFill>
                  <a:schemeClr val="accent1"/>
                </a:solidFill>
              </a:rPr>
              <a:t>check FICO : high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b="1" dirty="0">
                <a:solidFill>
                  <a:schemeClr val="accent1"/>
                </a:solidFill>
              </a:rPr>
              <a:t>Appl : individual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b="1" dirty="0">
                <a:solidFill>
                  <a:schemeClr val="accent1"/>
                </a:solidFill>
              </a:rPr>
              <a:t>loan </a:t>
            </a:r>
            <a:r>
              <a:rPr lang="en" b="1" dirty="0" err="1">
                <a:solidFill>
                  <a:schemeClr val="accent1"/>
                </a:solidFill>
              </a:rPr>
              <a:t>amoun</a:t>
            </a:r>
            <a:r>
              <a:rPr lang="en" b="1" dirty="0">
                <a:solidFill>
                  <a:schemeClr val="accent1"/>
                </a:solidFill>
              </a:rPr>
              <a:t> , term (36M) -&gt; find Sweet Spot for good borrower!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using this model, we can Lower the risk of borrower defaults , the lender will face a lower chance of its borrowers defaulting and thus help the business to earn higher profits and maintain more customer relationships.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Tune !  More data!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1000 -&gt; 10k -&gt; 100 k , parameters are different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43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And here’s how to keep your FICO score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28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67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08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91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19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80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9fa940987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a9fa940987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 imbalance 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Ratio 1: 4</a:t>
            </a:r>
          </a:p>
        </p:txBody>
      </p:sp>
    </p:spTree>
    <p:extLst>
      <p:ext uri="{BB962C8B-B14F-4D97-AF65-F5344CB8AC3E}">
        <p14:creationId xmlns:p14="http://schemas.microsoft.com/office/powerpoint/2010/main" val="111347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42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DTI (Debt to Income Ratio)  </a:t>
            </a: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Purpose : Credit Card - &gt;  Debt Consolidation</a:t>
            </a:r>
            <a:b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42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8" r:id="rId7"/>
    <p:sldLayoutId id="2147483670" r:id="rId8"/>
    <p:sldLayoutId id="2147483671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side-view-business-man-calculating-finance-numbers_11621120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Loan Repayment  </a:t>
            </a:r>
            <a:r>
              <a:rPr lang="en" dirty="0">
                <a:solidFill>
                  <a:srgbClr val="4A8CFF"/>
                </a:solidFill>
              </a:rPr>
              <a:t>Prediction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Sabrina Yang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9724;p77">
            <a:extLst>
              <a:ext uri="{FF2B5EF4-FFF2-40B4-BE49-F238E27FC236}">
                <a16:creationId xmlns:a16="http://schemas.microsoft.com/office/drawing/2014/main" id="{21280CBC-CA5A-9244-9FFE-6E8F56D54167}"/>
              </a:ext>
            </a:extLst>
          </p:cNvPr>
          <p:cNvGrpSpPr/>
          <p:nvPr/>
        </p:nvGrpSpPr>
        <p:grpSpPr>
          <a:xfrm>
            <a:off x="5828372" y="3224825"/>
            <a:ext cx="808724" cy="709500"/>
            <a:chOff x="2508825" y="2318350"/>
            <a:chExt cx="297750" cy="295400"/>
          </a:xfrm>
        </p:grpSpPr>
        <p:sp>
          <p:nvSpPr>
            <p:cNvPr id="5" name="Google Shape;9725;p77">
              <a:extLst>
                <a:ext uri="{FF2B5EF4-FFF2-40B4-BE49-F238E27FC236}">
                  <a16:creationId xmlns:a16="http://schemas.microsoft.com/office/drawing/2014/main" id="{467422DD-B02F-524C-BB72-ACAAA06C482A}"/>
                </a:ext>
              </a:extLst>
            </p:cNvPr>
            <p:cNvSpPr/>
            <p:nvPr/>
          </p:nvSpPr>
          <p:spPr>
            <a:xfrm>
              <a:off x="2508825" y="2318350"/>
              <a:ext cx="297750" cy="29540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26;p77">
              <a:extLst>
                <a:ext uri="{FF2B5EF4-FFF2-40B4-BE49-F238E27FC236}">
                  <a16:creationId xmlns:a16="http://schemas.microsoft.com/office/drawing/2014/main" id="{B0981BA4-EF4B-A945-8FE4-AD4B13AEAC10}"/>
                </a:ext>
              </a:extLst>
            </p:cNvPr>
            <p:cNvSpPr/>
            <p:nvPr/>
          </p:nvSpPr>
          <p:spPr>
            <a:xfrm>
              <a:off x="2629350" y="2353025"/>
              <a:ext cx="54350" cy="121300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Baseline Comparison (F2)</a:t>
            </a:r>
            <a:endParaRPr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1204175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800" y="2076427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717800" y="2948679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17800" y="3820928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842325" y="1279423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Logistic Regression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251025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KNN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1006668" y="3051867"/>
            <a:ext cx="1322464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Random Forest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4294967295"/>
          </p:nvPr>
        </p:nvSpPr>
        <p:spPr>
          <a:xfrm>
            <a:off x="842325" y="4001977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XGBoost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18000" y="11833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18000" y="20764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618000" y="294867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6"/>
          <p:cNvSpPr/>
          <p:nvPr/>
        </p:nvSpPr>
        <p:spPr>
          <a:xfrm>
            <a:off x="2599600" y="38209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"/>
          <p:cNvSpPr txBox="1">
            <a:spLocks noGrp="1"/>
          </p:cNvSpPr>
          <p:nvPr>
            <p:ph type="subTitle" idx="4294967295"/>
          </p:nvPr>
        </p:nvSpPr>
        <p:spPr>
          <a:xfrm>
            <a:off x="2742525" y="1085079"/>
            <a:ext cx="5402013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2"/>
                </a:solidFill>
              </a:rPr>
              <a:t>0.20   -&gt; Class Imbalance Fixed -&gt;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accent2"/>
                </a:solidFill>
              </a:rPr>
              <a:t>		         </a:t>
            </a:r>
            <a:r>
              <a:rPr lang="en" b="1" dirty="0">
                <a:solidFill>
                  <a:schemeClr val="accent2"/>
                </a:solidFill>
              </a:rPr>
              <a:t>0.526 </a:t>
            </a:r>
            <a:endParaRPr sz="1400" b="1" dirty="0">
              <a:solidFill>
                <a:schemeClr val="accent2"/>
              </a:solidFill>
            </a:endParaRPr>
          </a:p>
        </p:txBody>
      </p:sp>
      <p:sp>
        <p:nvSpPr>
          <p:cNvPr id="27" name="Google Shape;437;p46">
            <a:extLst>
              <a:ext uri="{FF2B5EF4-FFF2-40B4-BE49-F238E27FC236}">
                <a16:creationId xmlns:a16="http://schemas.microsoft.com/office/drawing/2014/main" id="{4173A757-FEE5-44ED-9D18-D4D8B2702308}"/>
              </a:ext>
            </a:extLst>
          </p:cNvPr>
          <p:cNvSpPr/>
          <p:nvPr/>
        </p:nvSpPr>
        <p:spPr>
          <a:xfrm>
            <a:off x="2618000" y="209727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41;p46">
            <a:extLst>
              <a:ext uri="{FF2B5EF4-FFF2-40B4-BE49-F238E27FC236}">
                <a16:creationId xmlns:a16="http://schemas.microsoft.com/office/drawing/2014/main" id="{B580D20E-56EF-4A83-91CB-86E7727BDBA7}"/>
              </a:ext>
            </a:extLst>
          </p:cNvPr>
          <p:cNvSpPr txBox="1">
            <a:spLocks/>
          </p:cNvSpPr>
          <p:nvPr/>
        </p:nvSpPr>
        <p:spPr>
          <a:xfrm>
            <a:off x="2919890" y="2305625"/>
            <a:ext cx="504728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 dirty="0">
                <a:solidFill>
                  <a:schemeClr val="accent2"/>
                </a:solidFill>
              </a:rPr>
              <a:t>0.199</a:t>
            </a:r>
          </a:p>
        </p:txBody>
      </p:sp>
      <p:sp>
        <p:nvSpPr>
          <p:cNvPr id="29" name="Google Shape;441;p46">
            <a:extLst>
              <a:ext uri="{FF2B5EF4-FFF2-40B4-BE49-F238E27FC236}">
                <a16:creationId xmlns:a16="http://schemas.microsoft.com/office/drawing/2014/main" id="{E3F35261-C60D-4CEB-A03E-3295556A4C1D}"/>
              </a:ext>
            </a:extLst>
          </p:cNvPr>
          <p:cNvSpPr txBox="1">
            <a:spLocks/>
          </p:cNvSpPr>
          <p:nvPr/>
        </p:nvSpPr>
        <p:spPr>
          <a:xfrm>
            <a:off x="5011119" y="3122817"/>
            <a:ext cx="504728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 dirty="0">
                <a:solidFill>
                  <a:schemeClr val="accent2"/>
                </a:solidFill>
              </a:rPr>
              <a:t>0.429</a:t>
            </a:r>
          </a:p>
        </p:txBody>
      </p:sp>
      <p:sp>
        <p:nvSpPr>
          <p:cNvPr id="30" name="Google Shape;441;p46">
            <a:extLst>
              <a:ext uri="{FF2B5EF4-FFF2-40B4-BE49-F238E27FC236}">
                <a16:creationId xmlns:a16="http://schemas.microsoft.com/office/drawing/2014/main" id="{4648E780-33A7-4120-828C-C05D0577E8D3}"/>
              </a:ext>
            </a:extLst>
          </p:cNvPr>
          <p:cNvSpPr txBox="1">
            <a:spLocks/>
          </p:cNvSpPr>
          <p:nvPr/>
        </p:nvSpPr>
        <p:spPr>
          <a:xfrm>
            <a:off x="3183577" y="3960175"/>
            <a:ext cx="4519908" cy="6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b="1" dirty="0">
                <a:solidFill>
                  <a:schemeClr val="accent2"/>
                </a:solidFill>
              </a:rPr>
              <a:t>0.578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3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6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9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577516" y="177938"/>
            <a:ext cx="8192691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RF 1 </a:t>
            </a:r>
            <a:br>
              <a:rPr lang="en" dirty="0"/>
            </a:br>
            <a:r>
              <a:rPr lang="en" dirty="0"/>
              <a:t>Baseline with class imbalance fixed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0.4295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32,138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6,956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5,654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4,453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8" name="Google Shape;224;p34">
            <a:extLst>
              <a:ext uri="{FF2B5EF4-FFF2-40B4-BE49-F238E27FC236}">
                <a16:creationId xmlns:a16="http://schemas.microsoft.com/office/drawing/2014/main" id="{FE291343-6EAE-9549-A709-74917431110B}"/>
              </a:ext>
            </a:extLst>
          </p:cNvPr>
          <p:cNvSpPr txBox="1">
            <a:spLocks/>
          </p:cNvSpPr>
          <p:nvPr/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" dirty="0"/>
          </a:p>
        </p:txBody>
      </p:sp>
      <p:sp>
        <p:nvSpPr>
          <p:cNvPr id="22" name="Google Shape;224;p34">
            <a:extLst>
              <a:ext uri="{FF2B5EF4-FFF2-40B4-BE49-F238E27FC236}">
                <a16:creationId xmlns:a16="http://schemas.microsoft.com/office/drawing/2014/main" id="{96119AFE-56B5-1F47-BBCE-90B497BC2E4B}"/>
              </a:ext>
            </a:extLst>
          </p:cNvPr>
          <p:cNvSpPr txBox="1">
            <a:spLocks/>
          </p:cNvSpPr>
          <p:nvPr/>
        </p:nvSpPr>
        <p:spPr>
          <a:xfrm>
            <a:off x="7293497" y="-97818"/>
            <a:ext cx="1726966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50800"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class_weight="balanced"</a:t>
            </a:r>
          </a:p>
          <a:p>
            <a:pPr marR="50800"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6295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900" y="113263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 2 </a:t>
            </a:r>
            <a:br>
              <a:rPr lang="en" dirty="0"/>
            </a:br>
            <a:r>
              <a:rPr lang="en" dirty="0"/>
              <a:t>Tuned on min_sample_leaf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2920725" y="1168925"/>
            <a:ext cx="4290397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0.5323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25,703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13,391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3,694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6,413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8" name="Google Shape;224;p34">
            <a:extLst>
              <a:ext uri="{FF2B5EF4-FFF2-40B4-BE49-F238E27FC236}">
                <a16:creationId xmlns:a16="http://schemas.microsoft.com/office/drawing/2014/main" id="{82B4465A-1900-9541-B061-02CD2D4EEB3C}"/>
              </a:ext>
            </a:extLst>
          </p:cNvPr>
          <p:cNvSpPr txBox="1">
            <a:spLocks/>
          </p:cNvSpPr>
          <p:nvPr/>
        </p:nvSpPr>
        <p:spPr>
          <a:xfrm>
            <a:off x="6779942" y="676382"/>
            <a:ext cx="3381102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1100"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= 100</a:t>
            </a:r>
          </a:p>
          <a:p>
            <a:pPr lvl="0">
              <a:buSzPts val="1100"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(increased from </a:t>
            </a:r>
          </a:p>
          <a:p>
            <a:pPr lvl="0">
              <a:buSzPts val="1100"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50 to 100)</a:t>
            </a:r>
          </a:p>
          <a:p>
            <a:pPr marR="50800" lvl="1"/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marR="50800"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3336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900" y="6432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RF 3 </a:t>
            </a:r>
            <a:br>
              <a:rPr lang="en" dirty="0"/>
            </a:br>
            <a:r>
              <a:rPr lang="en" dirty="0"/>
              <a:t>Tuned on </a:t>
            </a:r>
            <a:r>
              <a:rPr lang="en-US" dirty="0"/>
              <a:t>Max_features 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0.5325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25,453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13,641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3,662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6,445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8" name="Google Shape;224;p34">
            <a:extLst>
              <a:ext uri="{FF2B5EF4-FFF2-40B4-BE49-F238E27FC236}">
                <a16:creationId xmlns:a16="http://schemas.microsoft.com/office/drawing/2014/main" id="{36BA6F42-B5B0-F54B-A3A6-9B7548904159}"/>
              </a:ext>
            </a:extLst>
          </p:cNvPr>
          <p:cNvSpPr txBox="1">
            <a:spLocks/>
          </p:cNvSpPr>
          <p:nvPr/>
        </p:nvSpPr>
        <p:spPr>
          <a:xfrm>
            <a:off x="7478617" y="141125"/>
            <a:ext cx="3005929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1100"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= log2</a:t>
            </a:r>
          </a:p>
          <a:p>
            <a:pPr marR="50800" lvl="1"/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marR="50800"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6237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61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900" y="14165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 1</a:t>
            </a:r>
            <a:br>
              <a:rPr lang="en" dirty="0"/>
            </a:br>
            <a:r>
              <a:rPr lang="en" dirty="0"/>
              <a:t>Baseline with class imbalance fixed 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0.578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22,264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16,830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2,613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7,494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8" name="Google Shape;224;p34">
            <a:extLst>
              <a:ext uri="{FF2B5EF4-FFF2-40B4-BE49-F238E27FC236}">
                <a16:creationId xmlns:a16="http://schemas.microsoft.com/office/drawing/2014/main" id="{07C338D4-2236-4448-8E92-50CEAED64E89}"/>
              </a:ext>
            </a:extLst>
          </p:cNvPr>
          <p:cNvSpPr txBox="1">
            <a:spLocks/>
          </p:cNvSpPr>
          <p:nvPr/>
        </p:nvSpPr>
        <p:spPr>
          <a:xfrm>
            <a:off x="6369350" y="183200"/>
            <a:ext cx="2418781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scale_pos_weight  = 5</a:t>
            </a:r>
          </a:p>
          <a:p>
            <a:pPr marR="50800" lvl="1" algn="r"/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marR="50800" lvl="1" algn="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1683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900" y="124820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 2 </a:t>
            </a:r>
            <a:br>
              <a:rPr lang="en" dirty="0"/>
            </a:br>
            <a:r>
              <a:rPr lang="en" dirty="0"/>
              <a:t>GridSearchCV Tuning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0.585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21,113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17,981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2,358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7,749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8" name="Google Shape;224;p34">
            <a:extLst>
              <a:ext uri="{FF2B5EF4-FFF2-40B4-BE49-F238E27FC236}">
                <a16:creationId xmlns:a16="http://schemas.microsoft.com/office/drawing/2014/main" id="{5FFB675F-B372-594E-B7AD-0B393BA8F0B3}"/>
              </a:ext>
            </a:extLst>
          </p:cNvPr>
          <p:cNvSpPr txBox="1">
            <a:spLocks/>
          </p:cNvSpPr>
          <p:nvPr/>
        </p:nvSpPr>
        <p:spPr>
          <a:xfrm>
            <a:off x="5878603" y="1136988"/>
            <a:ext cx="2810843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n_estimator = 300</a:t>
            </a:r>
          </a:p>
          <a:p>
            <a:pPr lvl="0" algn="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learning_rate=0.05</a:t>
            </a:r>
          </a:p>
          <a:p>
            <a:pPr lvl="0" algn="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min_child_weight = 57</a:t>
            </a:r>
          </a:p>
          <a:p>
            <a:pPr lvl="0" algn="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max_depth =5</a:t>
            </a:r>
          </a:p>
          <a:p>
            <a:pPr lvl="0" algn="r"/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marR="50800" lvl="1" algn="r"/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marR="50800" lvl="1" algn="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1770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900" y="1637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 3 </a:t>
            </a:r>
            <a:br>
              <a:rPr lang="en" dirty="0"/>
            </a:br>
            <a:r>
              <a:rPr lang="en" dirty="0"/>
              <a:t>Tuned on subsample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0.589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21,037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18,057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2,289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7,818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8" name="Google Shape;224;p34">
            <a:extLst>
              <a:ext uri="{FF2B5EF4-FFF2-40B4-BE49-F238E27FC236}">
                <a16:creationId xmlns:a16="http://schemas.microsoft.com/office/drawing/2014/main" id="{43E84249-96C9-AE46-962B-99BE3FA12DEF}"/>
              </a:ext>
            </a:extLst>
          </p:cNvPr>
          <p:cNvSpPr txBox="1">
            <a:spLocks/>
          </p:cNvSpPr>
          <p:nvPr/>
        </p:nvSpPr>
        <p:spPr>
          <a:xfrm>
            <a:off x="5659649" y="352015"/>
            <a:ext cx="2810843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=0.5</a:t>
            </a:r>
          </a:p>
          <a:p>
            <a:pPr lvl="0" algn="r"/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marR="50800" lvl="1" algn="r"/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  <a:p>
            <a:pPr marR="50800" lvl="1" algn="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0779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7B02-1EF8-4532-9B71-FD9E6D773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2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425061" y="168607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</a:t>
            </a:r>
            <a:br>
              <a:rPr lang="en" dirty="0"/>
            </a:br>
            <a:r>
              <a:rPr lang="en" dirty="0"/>
              <a:t>Importance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5BEF7-D3F6-48EA-AF6F-781C00179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38" y="240968"/>
            <a:ext cx="4903456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23;p34">
            <a:extLst>
              <a:ext uri="{FF2B5EF4-FFF2-40B4-BE49-F238E27FC236}">
                <a16:creationId xmlns:a16="http://schemas.microsoft.com/office/drawing/2014/main" id="{077B57AA-C3C9-4E89-898E-D3E1D288DBB6}"/>
              </a:ext>
            </a:extLst>
          </p:cNvPr>
          <p:cNvSpPr txBox="1">
            <a:spLocks/>
          </p:cNvSpPr>
          <p:nvPr/>
        </p:nvSpPr>
        <p:spPr>
          <a:xfrm>
            <a:off x="418419" y="2661442"/>
            <a:ext cx="3860742" cy="3049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Google Shape;582;p57">
            <a:extLst>
              <a:ext uri="{FF2B5EF4-FFF2-40B4-BE49-F238E27FC236}">
                <a16:creationId xmlns:a16="http://schemas.microsoft.com/office/drawing/2014/main" id="{3D395D21-715E-864C-B804-3F1A11EEA1BB}"/>
              </a:ext>
            </a:extLst>
          </p:cNvPr>
          <p:cNvSpPr txBox="1"/>
          <p:nvPr/>
        </p:nvSpPr>
        <p:spPr>
          <a:xfrm>
            <a:off x="232555" y="1657865"/>
            <a:ext cx="3062100" cy="6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60 mons </a:t>
            </a:r>
          </a:p>
        </p:txBody>
      </p:sp>
      <p:sp>
        <p:nvSpPr>
          <p:cNvPr id="8" name="Google Shape;574;p57">
            <a:extLst>
              <a:ext uri="{FF2B5EF4-FFF2-40B4-BE49-F238E27FC236}">
                <a16:creationId xmlns:a16="http://schemas.microsoft.com/office/drawing/2014/main" id="{CCF59294-D9A5-1844-9D98-C2E7762041E1}"/>
              </a:ext>
            </a:extLst>
          </p:cNvPr>
          <p:cNvSpPr txBox="1"/>
          <p:nvPr/>
        </p:nvSpPr>
        <p:spPr>
          <a:xfrm>
            <a:off x="144379" y="1857676"/>
            <a:ext cx="3725424" cy="316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>
              <a:latin typeface="Montserrat"/>
              <a:sym typeface="Montserrat"/>
            </a:endParaRPr>
          </a:p>
          <a:p>
            <a:r>
              <a:rPr lang="en-US" dirty="0">
                <a:latin typeface="Montserrat"/>
                <a:sym typeface="Montserrat"/>
              </a:rPr>
              <a:t>The model picked up on this feature the most</a:t>
            </a:r>
          </a:p>
          <a:p>
            <a:endParaRPr lang="en-US" dirty="0">
              <a:latin typeface="Montserrat"/>
              <a:sym typeface="Montserrat"/>
            </a:endParaRPr>
          </a:p>
          <a:p>
            <a:r>
              <a:rPr lang="en-US" dirty="0">
                <a:latin typeface="Montserrat"/>
                <a:sym typeface="Montserrat"/>
              </a:rPr>
              <a:t>(not equal to coefficient here)</a:t>
            </a:r>
            <a:endParaRPr dirty="0"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9955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 with </a:t>
            </a:r>
            <a:r>
              <a:rPr lang="en" dirty="0">
                <a:solidFill>
                  <a:srgbClr val="FF0000"/>
                </a:solidFill>
              </a:rPr>
              <a:t>Fin Pro </a:t>
            </a:r>
            <a:r>
              <a:rPr lang="en" dirty="0"/>
              <a:t>- Confusion Matrix  </a:t>
            </a:r>
            <a:endParaRPr dirty="0"/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11689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F2 score : </a:t>
            </a:r>
            <a:r>
              <a:rPr lang="en" b="1" dirty="0">
                <a:solidFill>
                  <a:schemeClr val="accent1"/>
                </a:solidFill>
                <a:highlight>
                  <a:srgbClr val="FFFF00"/>
                </a:highlight>
              </a:rPr>
              <a:t>0.915</a:t>
            </a:r>
            <a:endParaRPr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920725" y="1733600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2920725" y="2845174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5074450" y="1733600"/>
            <a:ext cx="2063100" cy="106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5074450" y="2845225"/>
            <a:ext cx="2063100" cy="10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3688850" y="4234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Predict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>
            <a:off x="1170425" y="2618675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Actual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1959275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36,956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184504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2,138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4294967295"/>
          </p:nvPr>
        </p:nvSpPr>
        <p:spPr>
          <a:xfrm>
            <a:off x="3070105" y="307910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561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70" name="Google Shape;370;p43"/>
          <p:cNvSpPr txBox="1">
            <a:spLocks noGrp="1"/>
          </p:cNvSpPr>
          <p:nvPr>
            <p:ph type="subTitle" idx="4294967295"/>
          </p:nvPr>
        </p:nvSpPr>
        <p:spPr>
          <a:xfrm>
            <a:off x="5220925" y="3102214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9,546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5349400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3241225" y="38950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5840" y="19783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Fully Paid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1904000" y="320577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Charged Off</a:t>
            </a:r>
            <a:endParaRPr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4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308183" y="156631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</a:t>
            </a:r>
            <a:br>
              <a:rPr lang="en" dirty="0"/>
            </a:br>
            <a:r>
              <a:rPr lang="en" dirty="0"/>
              <a:t>Importance</a:t>
            </a:r>
            <a:endParaRPr dirty="0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010EAA7B-EA80-7647-A9DA-1AF0E864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53" y="116581"/>
            <a:ext cx="5321047" cy="5026919"/>
          </a:xfrm>
          <a:prstGeom prst="rect">
            <a:avLst/>
          </a:prstGeom>
        </p:spPr>
      </p:pic>
      <p:sp>
        <p:nvSpPr>
          <p:cNvPr id="11" name="Google Shape;582;p57">
            <a:extLst>
              <a:ext uri="{FF2B5EF4-FFF2-40B4-BE49-F238E27FC236}">
                <a16:creationId xmlns:a16="http://schemas.microsoft.com/office/drawing/2014/main" id="{9333D171-D7FE-5A42-B36F-E12F3571283F}"/>
              </a:ext>
            </a:extLst>
          </p:cNvPr>
          <p:cNvSpPr txBox="1"/>
          <p:nvPr/>
        </p:nvSpPr>
        <p:spPr>
          <a:xfrm>
            <a:off x="232555" y="1657865"/>
            <a:ext cx="3062100" cy="6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Last FICO score</a:t>
            </a:r>
            <a:endParaRPr lang="en-US" sz="12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574;p57">
            <a:extLst>
              <a:ext uri="{FF2B5EF4-FFF2-40B4-BE49-F238E27FC236}">
                <a16:creationId xmlns:a16="http://schemas.microsoft.com/office/drawing/2014/main" id="{1D47BDD4-D93D-634C-A8E8-74126180A8E6}"/>
              </a:ext>
            </a:extLst>
          </p:cNvPr>
          <p:cNvSpPr txBox="1"/>
          <p:nvPr/>
        </p:nvSpPr>
        <p:spPr>
          <a:xfrm>
            <a:off x="10351" y="2451457"/>
            <a:ext cx="3733500" cy="261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>
              <a:latin typeface="Montserrat"/>
              <a:sym typeface="Montserrat"/>
            </a:endParaRPr>
          </a:p>
          <a:p>
            <a:endParaRPr dirty="0">
              <a:latin typeface="Montserrat"/>
              <a:sym typeface="Montserrat"/>
            </a:endParaRPr>
          </a:p>
        </p:txBody>
      </p:sp>
      <p:sp>
        <p:nvSpPr>
          <p:cNvPr id="6" name="Google Shape;574;p57">
            <a:extLst>
              <a:ext uri="{FF2B5EF4-FFF2-40B4-BE49-F238E27FC236}">
                <a16:creationId xmlns:a16="http://schemas.microsoft.com/office/drawing/2014/main" id="{9E30F123-8740-5543-A976-67C35242135D}"/>
              </a:ext>
            </a:extLst>
          </p:cNvPr>
          <p:cNvSpPr txBox="1"/>
          <p:nvPr/>
        </p:nvSpPr>
        <p:spPr>
          <a:xfrm>
            <a:off x="308183" y="1817626"/>
            <a:ext cx="3725424" cy="316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>
              <a:latin typeface="Montserrat"/>
              <a:sym typeface="Montserrat"/>
            </a:endParaRPr>
          </a:p>
          <a:p>
            <a:r>
              <a:rPr lang="en-US" dirty="0">
                <a:latin typeface="Montserrat"/>
                <a:sym typeface="Montserrat"/>
              </a:rPr>
              <a:t>Something wrong….</a:t>
            </a:r>
          </a:p>
          <a:p>
            <a:endParaRPr lang="en-US" dirty="0">
              <a:latin typeface="Montserrat"/>
              <a:sym typeface="Montserrat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Montserrat"/>
                <a:sym typeface="Montserrat"/>
              </a:rPr>
              <a:t>Might be data leaking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tserrat"/>
              </a:rPr>
              <a:t>because the score was calculated after the loan was given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"/>
              <a:sym typeface="Montserrat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36443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Suggestion</a:t>
            </a:r>
            <a:endParaRPr dirty="0"/>
          </a:p>
        </p:txBody>
      </p:sp>
      <p:grpSp>
        <p:nvGrpSpPr>
          <p:cNvPr id="268" name="Google Shape;268;p38"/>
          <p:cNvGrpSpPr/>
          <p:nvPr/>
        </p:nvGrpSpPr>
        <p:grpSpPr>
          <a:xfrm>
            <a:off x="3237103" y="1771362"/>
            <a:ext cx="2732524" cy="2534329"/>
            <a:chOff x="1617750" y="1930125"/>
            <a:chExt cx="2269350" cy="2104750"/>
          </a:xfrm>
        </p:grpSpPr>
        <p:sp>
          <p:nvSpPr>
            <p:cNvPr id="269" name="Google Shape;269;p38"/>
            <p:cNvSpPr/>
            <p:nvPr/>
          </p:nvSpPr>
          <p:spPr>
            <a:xfrm>
              <a:off x="1617750" y="1930125"/>
              <a:ext cx="1134975" cy="1269225"/>
            </a:xfrm>
            <a:custGeom>
              <a:avLst/>
              <a:gdLst/>
              <a:ahLst/>
              <a:cxnLst/>
              <a:rect l="l" t="t" r="r" b="b"/>
              <a:pathLst>
                <a:path w="45399" h="50769" extrusionOk="0">
                  <a:moveTo>
                    <a:pt x="25575" y="1"/>
                  </a:moveTo>
                  <a:cubicBezTo>
                    <a:pt x="11442" y="1"/>
                    <a:pt x="0" y="11443"/>
                    <a:pt x="0" y="25575"/>
                  </a:cubicBezTo>
                  <a:cubicBezTo>
                    <a:pt x="0" y="38208"/>
                    <a:pt x="9156" y="48685"/>
                    <a:pt x="21194" y="50769"/>
                  </a:cubicBezTo>
                  <a:cubicBezTo>
                    <a:pt x="24063" y="41911"/>
                    <a:pt x="31600" y="35184"/>
                    <a:pt x="40898" y="33493"/>
                  </a:cubicBezTo>
                  <a:cubicBezTo>
                    <a:pt x="40077" y="30993"/>
                    <a:pt x="39648" y="28337"/>
                    <a:pt x="39648" y="25575"/>
                  </a:cubicBezTo>
                  <a:cubicBezTo>
                    <a:pt x="39648" y="19455"/>
                    <a:pt x="41803" y="13824"/>
                    <a:pt x="45399" y="9418"/>
                  </a:cubicBezTo>
                  <a:cubicBezTo>
                    <a:pt x="40708" y="3680"/>
                    <a:pt x="33564" y="1"/>
                    <a:pt x="25575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2752125" y="1930125"/>
              <a:ext cx="1134975" cy="1268050"/>
            </a:xfrm>
            <a:custGeom>
              <a:avLst/>
              <a:gdLst/>
              <a:ahLst/>
              <a:cxnLst/>
              <a:rect l="l" t="t" r="r" b="b"/>
              <a:pathLst>
                <a:path w="45399" h="50722" extrusionOk="0">
                  <a:moveTo>
                    <a:pt x="19824" y="1"/>
                  </a:moveTo>
                  <a:cubicBezTo>
                    <a:pt x="11835" y="1"/>
                    <a:pt x="4691" y="3680"/>
                    <a:pt x="0" y="9418"/>
                  </a:cubicBezTo>
                  <a:cubicBezTo>
                    <a:pt x="3596" y="13824"/>
                    <a:pt x="5751" y="19444"/>
                    <a:pt x="5751" y="25575"/>
                  </a:cubicBezTo>
                  <a:cubicBezTo>
                    <a:pt x="5751" y="28326"/>
                    <a:pt x="5322" y="30957"/>
                    <a:pt x="4513" y="33445"/>
                  </a:cubicBezTo>
                  <a:cubicBezTo>
                    <a:pt x="13919" y="35064"/>
                    <a:pt x="21574" y="41815"/>
                    <a:pt x="24456" y="50721"/>
                  </a:cubicBezTo>
                  <a:cubicBezTo>
                    <a:pt x="36374" y="48530"/>
                    <a:pt x="45399" y="38101"/>
                    <a:pt x="45399" y="25575"/>
                  </a:cubicBezTo>
                  <a:cubicBezTo>
                    <a:pt x="45399" y="11443"/>
                    <a:pt x="33957" y="1"/>
                    <a:pt x="1982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608650" y="2165575"/>
              <a:ext cx="287250" cy="601875"/>
            </a:xfrm>
            <a:custGeom>
              <a:avLst/>
              <a:gdLst/>
              <a:ahLst/>
              <a:cxnLst/>
              <a:rect l="l" t="t" r="r" b="b"/>
              <a:pathLst>
                <a:path w="11490" h="24075" extrusionOk="0">
                  <a:moveTo>
                    <a:pt x="5739" y="0"/>
                  </a:moveTo>
                  <a:cubicBezTo>
                    <a:pt x="2155" y="4406"/>
                    <a:pt x="0" y="10026"/>
                    <a:pt x="0" y="16157"/>
                  </a:cubicBezTo>
                  <a:cubicBezTo>
                    <a:pt x="12" y="18908"/>
                    <a:pt x="465" y="21575"/>
                    <a:pt x="1262" y="24075"/>
                  </a:cubicBezTo>
                  <a:cubicBezTo>
                    <a:pt x="2763" y="23801"/>
                    <a:pt x="4310" y="23658"/>
                    <a:pt x="5894" y="23658"/>
                  </a:cubicBezTo>
                  <a:cubicBezTo>
                    <a:pt x="7382" y="23658"/>
                    <a:pt x="8835" y="23789"/>
                    <a:pt x="10252" y="24027"/>
                  </a:cubicBezTo>
                  <a:cubicBezTo>
                    <a:pt x="11061" y="21539"/>
                    <a:pt x="11490" y="18908"/>
                    <a:pt x="11490" y="16157"/>
                  </a:cubicBezTo>
                  <a:cubicBezTo>
                    <a:pt x="11490" y="10037"/>
                    <a:pt x="9335" y="4406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2116925" y="2972825"/>
              <a:ext cx="1278150" cy="1062050"/>
            </a:xfrm>
            <a:custGeom>
              <a:avLst/>
              <a:gdLst/>
              <a:ahLst/>
              <a:cxnLst/>
              <a:rect l="l" t="t" r="r" b="b"/>
              <a:pathLst>
                <a:path w="51126" h="42482" extrusionOk="0">
                  <a:moveTo>
                    <a:pt x="25432" y="0"/>
                  </a:moveTo>
                  <a:cubicBezTo>
                    <a:pt x="20741" y="5739"/>
                    <a:pt x="13597" y="9418"/>
                    <a:pt x="5596" y="9418"/>
                  </a:cubicBezTo>
                  <a:cubicBezTo>
                    <a:pt x="4108" y="9418"/>
                    <a:pt x="2655" y="9275"/>
                    <a:pt x="1239" y="9037"/>
                  </a:cubicBezTo>
                  <a:cubicBezTo>
                    <a:pt x="441" y="11525"/>
                    <a:pt x="0" y="14157"/>
                    <a:pt x="0" y="16919"/>
                  </a:cubicBezTo>
                  <a:cubicBezTo>
                    <a:pt x="0" y="31040"/>
                    <a:pt x="11454" y="42482"/>
                    <a:pt x="25575" y="42482"/>
                  </a:cubicBezTo>
                  <a:cubicBezTo>
                    <a:pt x="39696" y="42482"/>
                    <a:pt x="51126" y="31040"/>
                    <a:pt x="51126" y="16919"/>
                  </a:cubicBezTo>
                  <a:cubicBezTo>
                    <a:pt x="51126" y="14145"/>
                    <a:pt x="50685" y="11490"/>
                    <a:pt x="49876" y="9001"/>
                  </a:cubicBezTo>
                  <a:cubicBezTo>
                    <a:pt x="48375" y="9263"/>
                    <a:pt x="46828" y="9418"/>
                    <a:pt x="45256" y="9418"/>
                  </a:cubicBezTo>
                  <a:cubicBezTo>
                    <a:pt x="37243" y="9418"/>
                    <a:pt x="30111" y="5751"/>
                    <a:pt x="2543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147575" y="2766850"/>
              <a:ext cx="605150" cy="441425"/>
            </a:xfrm>
            <a:custGeom>
              <a:avLst/>
              <a:gdLst/>
              <a:ahLst/>
              <a:cxnLst/>
              <a:rect l="l" t="t" r="r" b="b"/>
              <a:pathLst>
                <a:path w="24206" h="17657" extrusionOk="0">
                  <a:moveTo>
                    <a:pt x="19705" y="0"/>
                  </a:moveTo>
                  <a:cubicBezTo>
                    <a:pt x="10407" y="1703"/>
                    <a:pt x="2858" y="8442"/>
                    <a:pt x="1" y="17288"/>
                  </a:cubicBezTo>
                  <a:cubicBezTo>
                    <a:pt x="1417" y="17526"/>
                    <a:pt x="2870" y="17657"/>
                    <a:pt x="4358" y="17657"/>
                  </a:cubicBezTo>
                  <a:cubicBezTo>
                    <a:pt x="12371" y="17657"/>
                    <a:pt x="19515" y="13990"/>
                    <a:pt x="24206" y="8239"/>
                  </a:cubicBezTo>
                  <a:cubicBezTo>
                    <a:pt x="22230" y="5822"/>
                    <a:pt x="20706" y="3036"/>
                    <a:pt x="197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752125" y="2766250"/>
              <a:ext cx="611400" cy="442325"/>
            </a:xfrm>
            <a:custGeom>
              <a:avLst/>
              <a:gdLst/>
              <a:ahLst/>
              <a:cxnLst/>
              <a:rect l="l" t="t" r="r" b="b"/>
              <a:pathLst>
                <a:path w="24456" h="17693" extrusionOk="0">
                  <a:moveTo>
                    <a:pt x="4513" y="0"/>
                  </a:moveTo>
                  <a:cubicBezTo>
                    <a:pt x="3536" y="3048"/>
                    <a:pt x="1989" y="5846"/>
                    <a:pt x="0" y="8275"/>
                  </a:cubicBezTo>
                  <a:cubicBezTo>
                    <a:pt x="4691" y="14014"/>
                    <a:pt x="11835" y="17693"/>
                    <a:pt x="19824" y="17693"/>
                  </a:cubicBezTo>
                  <a:cubicBezTo>
                    <a:pt x="21408" y="17693"/>
                    <a:pt x="22955" y="17538"/>
                    <a:pt x="24456" y="17276"/>
                  </a:cubicBezTo>
                  <a:cubicBezTo>
                    <a:pt x="21574" y="8358"/>
                    <a:pt x="13919" y="1608"/>
                    <a:pt x="451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2640200" y="2757025"/>
              <a:ext cx="225050" cy="216125"/>
            </a:xfrm>
            <a:custGeom>
              <a:avLst/>
              <a:gdLst/>
              <a:ahLst/>
              <a:cxnLst/>
              <a:rect l="l" t="t" r="r" b="b"/>
              <a:pathLst>
                <a:path w="9002" h="8645" extrusionOk="0">
                  <a:moveTo>
                    <a:pt x="4644" y="0"/>
                  </a:moveTo>
                  <a:cubicBezTo>
                    <a:pt x="3048" y="0"/>
                    <a:pt x="1501" y="131"/>
                    <a:pt x="0" y="417"/>
                  </a:cubicBezTo>
                  <a:cubicBezTo>
                    <a:pt x="989" y="3453"/>
                    <a:pt x="2513" y="6215"/>
                    <a:pt x="4501" y="8644"/>
                  </a:cubicBezTo>
                  <a:cubicBezTo>
                    <a:pt x="6477" y="6215"/>
                    <a:pt x="8013" y="3417"/>
                    <a:pt x="9002" y="369"/>
                  </a:cubicBezTo>
                  <a:cubicBezTo>
                    <a:pt x="7597" y="131"/>
                    <a:pt x="6132" y="0"/>
                    <a:pt x="464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8"/>
          <p:cNvSpPr txBox="1">
            <a:spLocks noGrp="1"/>
          </p:cNvSpPr>
          <p:nvPr>
            <p:ph type="subTitle" idx="4294967295"/>
          </p:nvPr>
        </p:nvSpPr>
        <p:spPr>
          <a:xfrm>
            <a:off x="1008290" y="1858664"/>
            <a:ext cx="2351553" cy="106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" dirty="0" err="1">
                <a:solidFill>
                  <a:schemeClr val="accent1"/>
                </a:solidFill>
              </a:rPr>
              <a:t>st</a:t>
            </a:r>
            <a:r>
              <a:rPr lang="en" dirty="0">
                <a:solidFill>
                  <a:schemeClr val="accent1"/>
                </a:solidFill>
              </a:rPr>
              <a:t> FICO score (high)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subTitle" idx="4294967295"/>
          </p:nvPr>
        </p:nvSpPr>
        <p:spPr>
          <a:xfrm>
            <a:off x="939395" y="3461984"/>
            <a:ext cx="3156006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Application Type </a:t>
            </a:r>
            <a:r>
              <a:rPr lang="en-US" dirty="0">
                <a:solidFill>
                  <a:schemeClr val="accent1"/>
                </a:solidFill>
              </a:rPr>
              <a:t>(Individual)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subTitle" idx="4294967295"/>
          </p:nvPr>
        </p:nvSpPr>
        <p:spPr>
          <a:xfrm>
            <a:off x="6104396" y="1808101"/>
            <a:ext cx="2200831" cy="845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Loan Amount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Term (36m)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79" name="Google Shape;279;p38"/>
          <p:cNvCxnSpPr/>
          <p:nvPr/>
        </p:nvCxnSpPr>
        <p:spPr>
          <a:xfrm>
            <a:off x="4617800" y="2826500"/>
            <a:ext cx="1453500" cy="72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" name="Google Shape;280;p38"/>
          <p:cNvSpPr txBox="1">
            <a:spLocks noGrp="1"/>
          </p:cNvSpPr>
          <p:nvPr>
            <p:ph type="subTitle" idx="4294967295"/>
          </p:nvPr>
        </p:nvSpPr>
        <p:spPr>
          <a:xfrm>
            <a:off x="6156820" y="3461984"/>
            <a:ext cx="2261700" cy="1066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Good borrower!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6" name="Google Shape;10993;p81">
            <a:extLst>
              <a:ext uri="{FF2B5EF4-FFF2-40B4-BE49-F238E27FC236}">
                <a16:creationId xmlns:a16="http://schemas.microsoft.com/office/drawing/2014/main" id="{709F654F-1024-3C4E-A0C6-7CCB7F4D34AD}"/>
              </a:ext>
            </a:extLst>
          </p:cNvPr>
          <p:cNvSpPr/>
          <p:nvPr/>
        </p:nvSpPr>
        <p:spPr>
          <a:xfrm>
            <a:off x="8275945" y="3321777"/>
            <a:ext cx="682201" cy="625755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331224" y="273229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799" y="1100563"/>
            <a:ext cx="6269917" cy="3769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50800" indent="-317500">
              <a:spcBef>
                <a:spcPts val="160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More Tune! </a:t>
            </a:r>
          </a:p>
          <a:p>
            <a:pPr marR="50800"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XGBoost (computationally expensive)</a:t>
            </a:r>
          </a:p>
          <a:p>
            <a:pPr marR="50800" lvl="1">
              <a:buFont typeface="Montserrat"/>
              <a:buChar char="●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early_stopping_rounds</a:t>
            </a:r>
          </a:p>
          <a:p>
            <a:pPr marR="50800" lvl="1">
              <a:buFont typeface="Montserrat"/>
              <a:buChar char="●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colsample_by_tree</a:t>
            </a:r>
          </a:p>
          <a:p>
            <a:pPr marR="50800" lvl="1">
              <a:buChar char="●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compare my improved model with Fin PRO features</a:t>
            </a:r>
          </a:p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800" b="1" dirty="0">
                <a:solidFill>
                  <a:schemeClr val="accent1"/>
                </a:solidFill>
              </a:rPr>
              <a:t>More data points!</a:t>
            </a:r>
          </a:p>
          <a:p>
            <a:pPr marR="50800" lvl="1">
              <a:buChar char="●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keep null vales for Random Forest/ XGBoost</a:t>
            </a:r>
          </a:p>
          <a:p>
            <a:pPr marR="50800" lvl="1">
              <a:buChar char="●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Size matters - parameters will be different too</a:t>
            </a:r>
            <a:endParaRPr lang="en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CA" dirty="0"/>
          </a:p>
        </p:txBody>
      </p:sp>
      <p:grpSp>
        <p:nvGrpSpPr>
          <p:cNvPr id="5" name="Google Shape;10957;p81">
            <a:extLst>
              <a:ext uri="{FF2B5EF4-FFF2-40B4-BE49-F238E27FC236}">
                <a16:creationId xmlns:a16="http://schemas.microsoft.com/office/drawing/2014/main" id="{7220263E-5158-F143-A82B-637F255BC37E}"/>
              </a:ext>
            </a:extLst>
          </p:cNvPr>
          <p:cNvGrpSpPr/>
          <p:nvPr/>
        </p:nvGrpSpPr>
        <p:grpSpPr>
          <a:xfrm>
            <a:off x="6897940" y="323702"/>
            <a:ext cx="1472909" cy="1177995"/>
            <a:chOff x="-2060175" y="2768875"/>
            <a:chExt cx="291450" cy="292225"/>
          </a:xfrm>
        </p:grpSpPr>
        <p:sp>
          <p:nvSpPr>
            <p:cNvPr id="6" name="Google Shape;10958;p81">
              <a:extLst>
                <a:ext uri="{FF2B5EF4-FFF2-40B4-BE49-F238E27FC236}">
                  <a16:creationId xmlns:a16="http://schemas.microsoft.com/office/drawing/2014/main" id="{A72220B4-B076-7647-B691-A2251CD9C114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59;p81">
              <a:extLst>
                <a:ext uri="{FF2B5EF4-FFF2-40B4-BE49-F238E27FC236}">
                  <a16:creationId xmlns:a16="http://schemas.microsoft.com/office/drawing/2014/main" id="{FCB2E38A-14BB-0346-95AD-E10AE0B17ECB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865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317895" y="181027"/>
            <a:ext cx="4900766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55D30D-18FC-9D45-85C5-54D3A3CC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06" y="1478851"/>
            <a:ext cx="4608778" cy="3441748"/>
          </a:xfrm>
          <a:prstGeom prst="rect">
            <a:avLst/>
          </a:prstGeom>
        </p:spPr>
      </p:pic>
      <p:sp>
        <p:nvSpPr>
          <p:cNvPr id="4" name="Google Shape;649;p62">
            <a:extLst>
              <a:ext uri="{FF2B5EF4-FFF2-40B4-BE49-F238E27FC236}">
                <a16:creationId xmlns:a16="http://schemas.microsoft.com/office/drawing/2014/main" id="{3ADDF27A-A43C-3944-B591-1EEDB180C6C8}"/>
              </a:ext>
            </a:extLst>
          </p:cNvPr>
          <p:cNvSpPr txBox="1"/>
          <p:nvPr/>
        </p:nvSpPr>
        <p:spPr>
          <a:xfrm>
            <a:off x="3834560" y="647776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720;p68">
            <a:extLst>
              <a:ext uri="{FF2B5EF4-FFF2-40B4-BE49-F238E27FC236}">
                <a16:creationId xmlns:a16="http://schemas.microsoft.com/office/drawing/2014/main" id="{B7F08BD2-CDCC-4549-9790-4EA4F9118D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567" b="11945"/>
          <a:stretch/>
        </p:blipFill>
        <p:spPr>
          <a:xfrm>
            <a:off x="6298908" y="1144371"/>
            <a:ext cx="1640760" cy="142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                     Employment</a:t>
            </a:r>
            <a:r>
              <a:rPr lang="en-CA" sz="2800" dirty="0">
                <a:solidFill>
                  <a:schemeClr val="accent2"/>
                </a:solidFill>
              </a:rPr>
              <a:t> </a:t>
            </a:r>
            <a:r>
              <a:rPr lang="en-CA" dirty="0"/>
              <a:t>Length</a:t>
            </a:r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842325" y="1279423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Borrower Characteristics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251025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Loan Traits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99232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Financial Background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4294967295"/>
          </p:nvPr>
        </p:nvSpPr>
        <p:spPr>
          <a:xfrm>
            <a:off x="842325" y="386457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Ratings andScores</a:t>
            </a:r>
            <a:endParaRPr sz="1400" b="1" dirty="0">
              <a:solidFill>
                <a:schemeClr val="lt1"/>
              </a:solidFill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346E690-0808-DC41-A933-425FC07C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72" y="1186901"/>
            <a:ext cx="7438953" cy="35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23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1"/>
                </a:solidFill>
              </a:rPr>
              <a:t>Tools: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klearn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 </a:t>
            </a:r>
            <a:r>
              <a:rPr lang="en" dirty="0">
                <a:uFill>
                  <a:noFill/>
                </a:uFill>
              </a:rPr>
              <a:t>– LogisticRegression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RandomForestClassifier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GridSearchCV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Fbeta_score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Confusion_matrix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Classification_report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solidFill>
                  <a:schemeClr val="accent1">
                    <a:lumMod val="60000"/>
                    <a:lumOff val="40000"/>
                  </a:schemeClr>
                </a:solidFill>
                <a:uFill>
                  <a:noFill/>
                </a:uFill>
              </a:rPr>
              <a:t>Xgboost</a:t>
            </a:r>
            <a:r>
              <a:rPr lang="en-CA" dirty="0">
                <a:uFill>
                  <a:noFill/>
                </a:uFill>
              </a:rPr>
              <a:t> - </a:t>
            </a:r>
            <a:r>
              <a:rPr lang="en-CA" dirty="0" err="1">
                <a:uFill>
                  <a:noFill/>
                </a:uFill>
              </a:rPr>
              <a:t>XGBClassifier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 err="1">
                <a:uFill>
                  <a:noFill/>
                </a:uFill>
              </a:rPr>
              <a:t>Numpy</a:t>
            </a:r>
            <a:endParaRPr lang="en-CA" dirty="0"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CA" dirty="0">
                <a:uFill>
                  <a:noFill/>
                </a:uFill>
              </a:rPr>
              <a:t>Pandas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29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Loan Repayment Prediction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59889" y="1936962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20950" y="21557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23297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Predict whether a borrower will repay their loan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2650" y="196372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732860" y="21557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2339409"/>
            <a:ext cx="2719343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Lending institution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2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Loan Repayment Prediction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94572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Focus </a:t>
            </a: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20950" y="21557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23297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Only invest on the loan is most likely to pay back</a:t>
            </a:r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732860" y="21557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2339409"/>
            <a:ext cx="2719343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u="sng" dirty="0"/>
              <a:t>Loan Status </a:t>
            </a:r>
          </a:p>
          <a:p>
            <a:pPr marL="0" lvl="0" indent="0" algn="ctr">
              <a:buClr>
                <a:schemeClr val="dk1"/>
              </a:buClr>
              <a:buSzPts val="1100"/>
            </a:pPr>
            <a:endParaRPr lang="en-US" u="sng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Charged Off       Fully Paid</a:t>
            </a:r>
          </a:p>
        </p:txBody>
      </p:sp>
      <p:sp>
        <p:nvSpPr>
          <p:cNvPr id="10" name="Google Shape;207;p32">
            <a:extLst>
              <a:ext uri="{FF2B5EF4-FFF2-40B4-BE49-F238E27FC236}">
                <a16:creationId xmlns:a16="http://schemas.microsoft.com/office/drawing/2014/main" id="{A81AA252-2A9C-F241-B72D-577999CC2349}"/>
              </a:ext>
            </a:extLst>
          </p:cNvPr>
          <p:cNvSpPr txBox="1">
            <a:spLocks/>
          </p:cNvSpPr>
          <p:nvPr/>
        </p:nvSpPr>
        <p:spPr>
          <a:xfrm>
            <a:off x="5615519" y="1945725"/>
            <a:ext cx="3209704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/>
              <a:t>Predict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7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CA" dirty="0"/>
              <a:t>a</a:t>
            </a:r>
            <a:r>
              <a:rPr lang="en" dirty="0"/>
              <a:t>ta Source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8179D-1263-4FCB-BCEA-9A54C98A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1" y="1124989"/>
            <a:ext cx="6271832" cy="3686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16CE47-84EA-4536-9752-364D7A625E3D}"/>
              </a:ext>
            </a:extLst>
          </p:cNvPr>
          <p:cNvSpPr/>
          <p:nvPr/>
        </p:nvSpPr>
        <p:spPr>
          <a:xfrm>
            <a:off x="6732536" y="1195100"/>
            <a:ext cx="2118005" cy="12376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ysClr val="windowText" lastClr="000000"/>
                </a:solidFill>
              </a:rPr>
              <a:t>Kaggle.com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2.9M Datapoints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140+ Features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13 Years of Data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A1F7ED-46E0-4CF4-821F-BD10BB0B3EFA}"/>
              </a:ext>
            </a:extLst>
          </p:cNvPr>
          <p:cNvSpPr/>
          <p:nvPr/>
        </p:nvSpPr>
        <p:spPr>
          <a:xfrm>
            <a:off x="6732536" y="3512996"/>
            <a:ext cx="2118005" cy="1237628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246K Datapoints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28 Features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 Years of Data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2416AAC-08EE-44F9-A6F0-2758151F25D8}"/>
              </a:ext>
            </a:extLst>
          </p:cNvPr>
          <p:cNvSpPr/>
          <p:nvPr/>
        </p:nvSpPr>
        <p:spPr>
          <a:xfrm>
            <a:off x="6840987" y="2615608"/>
            <a:ext cx="1901102" cy="714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9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Classification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77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 txBox="1">
            <a:spLocks noGrp="1"/>
          </p:cNvSpPr>
          <p:nvPr>
            <p:ph type="title"/>
          </p:nvPr>
        </p:nvSpPr>
        <p:spPr>
          <a:xfrm>
            <a:off x="1967333" y="3146631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79%</a:t>
            </a:r>
            <a:endParaRPr dirty="0"/>
          </a:p>
        </p:txBody>
      </p:sp>
      <p:sp>
        <p:nvSpPr>
          <p:cNvPr id="544" name="Google Shape;544;p55"/>
          <p:cNvSpPr txBox="1">
            <a:spLocks noGrp="1"/>
          </p:cNvSpPr>
          <p:nvPr>
            <p:ph type="subTitle" idx="1"/>
          </p:nvPr>
        </p:nvSpPr>
        <p:spPr>
          <a:xfrm>
            <a:off x="1967333" y="3717531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Fully Paid</a:t>
            </a:r>
            <a:endParaRPr sz="1800" dirty="0"/>
          </a:p>
        </p:txBody>
      </p:sp>
      <p:sp>
        <p:nvSpPr>
          <p:cNvPr id="545" name="Google Shape;545;p55"/>
          <p:cNvSpPr txBox="1">
            <a:spLocks noGrp="1"/>
          </p:cNvSpPr>
          <p:nvPr>
            <p:ph type="title" idx="2"/>
          </p:nvPr>
        </p:nvSpPr>
        <p:spPr>
          <a:xfrm>
            <a:off x="4724945" y="3146631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21%</a:t>
            </a:r>
            <a:endParaRPr dirty="0"/>
          </a:p>
        </p:txBody>
      </p:sp>
      <p:sp>
        <p:nvSpPr>
          <p:cNvPr id="546" name="Google Shape;546;p55"/>
          <p:cNvSpPr txBox="1">
            <a:spLocks noGrp="1"/>
          </p:cNvSpPr>
          <p:nvPr>
            <p:ph type="subTitle" idx="3"/>
          </p:nvPr>
        </p:nvSpPr>
        <p:spPr>
          <a:xfrm>
            <a:off x="4724945" y="3717531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Charged Off</a:t>
            </a:r>
            <a:endParaRPr sz="1800" dirty="0"/>
          </a:p>
        </p:txBody>
      </p:sp>
      <p:sp>
        <p:nvSpPr>
          <p:cNvPr id="547" name="Google Shape;547;p5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endParaRPr dirty="0"/>
          </a:p>
        </p:txBody>
      </p:sp>
      <p:sp>
        <p:nvSpPr>
          <p:cNvPr id="550" name="Google Shape;550;p55"/>
          <p:cNvSpPr/>
          <p:nvPr/>
        </p:nvSpPr>
        <p:spPr>
          <a:xfrm>
            <a:off x="2445533" y="1923844"/>
            <a:ext cx="1090200" cy="1090200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5"/>
          <p:cNvSpPr/>
          <p:nvPr/>
        </p:nvSpPr>
        <p:spPr>
          <a:xfrm>
            <a:off x="2445533" y="1923844"/>
            <a:ext cx="1090200" cy="1090200"/>
          </a:xfrm>
          <a:prstGeom prst="blockArc">
            <a:avLst>
              <a:gd name="adj1" fmla="val 10279754"/>
              <a:gd name="adj2" fmla="val 5272864"/>
              <a:gd name="adj3" fmla="val 1582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85F66-8A8E-44A4-BD9B-B2B5EE7E40B5}"/>
              </a:ext>
            </a:extLst>
          </p:cNvPr>
          <p:cNvSpPr txBox="1"/>
          <p:nvPr/>
        </p:nvSpPr>
        <p:spPr>
          <a:xfrm>
            <a:off x="717800" y="1251198"/>
            <a:ext cx="8680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Predict whether a loan status will be Charged Off or Fully Paid</a:t>
            </a:r>
            <a:endParaRPr lang="en-CA" sz="2000" dirty="0">
              <a:solidFill>
                <a:schemeClr val="accent1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5" name="Google Shape;550;p55">
            <a:extLst>
              <a:ext uri="{FF2B5EF4-FFF2-40B4-BE49-F238E27FC236}">
                <a16:creationId xmlns:a16="http://schemas.microsoft.com/office/drawing/2014/main" id="{C402EE40-D158-40A0-AD50-D1FF556BBADB}"/>
              </a:ext>
            </a:extLst>
          </p:cNvPr>
          <p:cNvSpPr/>
          <p:nvPr/>
        </p:nvSpPr>
        <p:spPr>
          <a:xfrm>
            <a:off x="5231263" y="1923844"/>
            <a:ext cx="1090200" cy="1090200"/>
          </a:xfrm>
          <a:prstGeom prst="donut">
            <a:avLst>
              <a:gd name="adj" fmla="val 183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51;p55">
            <a:extLst>
              <a:ext uri="{FF2B5EF4-FFF2-40B4-BE49-F238E27FC236}">
                <a16:creationId xmlns:a16="http://schemas.microsoft.com/office/drawing/2014/main" id="{8DB7153E-A279-41D2-847F-F097BDC8FA2C}"/>
              </a:ext>
            </a:extLst>
          </p:cNvPr>
          <p:cNvSpPr/>
          <p:nvPr/>
        </p:nvSpPr>
        <p:spPr>
          <a:xfrm>
            <a:off x="5231263" y="1923844"/>
            <a:ext cx="1090200" cy="1090200"/>
          </a:xfrm>
          <a:prstGeom prst="blockArc">
            <a:avLst>
              <a:gd name="adj1" fmla="val 11013103"/>
              <a:gd name="adj2" fmla="val 16252942"/>
              <a:gd name="adj3" fmla="val 186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1C4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3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Features</a:t>
            </a:r>
            <a:endParaRPr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1204175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800" y="2076427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717800" y="2948679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17800" y="3820928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842325" y="1279423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Borrower Characteristics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251025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Loan Traits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99232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Financial Background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4294967295"/>
          </p:nvPr>
        </p:nvSpPr>
        <p:spPr>
          <a:xfrm>
            <a:off x="842325" y="386457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Ratings and Scores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18000" y="120151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30402" y="2083827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618000" y="294867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40" name="Google Shape;440;p46"/>
          <p:cNvSpPr/>
          <p:nvPr/>
        </p:nvSpPr>
        <p:spPr>
          <a:xfrm>
            <a:off x="2618000" y="38209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"/>
          <p:cNvSpPr txBox="1">
            <a:spLocks noGrp="1"/>
          </p:cNvSpPr>
          <p:nvPr>
            <p:ph type="subTitle" idx="4294967295"/>
          </p:nvPr>
        </p:nvSpPr>
        <p:spPr>
          <a:xfrm>
            <a:off x="3097259" y="1318775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solidFill>
                  <a:schemeClr val="accent2"/>
                </a:solidFill>
              </a:rPr>
              <a:t>Employment Length</a:t>
            </a:r>
          </a:p>
        </p:txBody>
      </p:sp>
      <p:sp>
        <p:nvSpPr>
          <p:cNvPr id="442" name="Google Shape;442;p46"/>
          <p:cNvSpPr txBox="1">
            <a:spLocks noGrp="1"/>
          </p:cNvSpPr>
          <p:nvPr>
            <p:ph type="subTitle" idx="4294967295"/>
          </p:nvPr>
        </p:nvSpPr>
        <p:spPr>
          <a:xfrm>
            <a:off x="4803800" y="1318775"/>
            <a:ext cx="114618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Address State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3" name="Google Shape;443;p46"/>
          <p:cNvSpPr txBox="1">
            <a:spLocks noGrp="1"/>
          </p:cNvSpPr>
          <p:nvPr>
            <p:ph type="subTitle" idx="4294967295"/>
          </p:nvPr>
        </p:nvSpPr>
        <p:spPr>
          <a:xfrm>
            <a:off x="6092905" y="1331264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Home Ownership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4294967295"/>
          </p:nvPr>
        </p:nvSpPr>
        <p:spPr>
          <a:xfrm>
            <a:off x="2804000" y="2191025"/>
            <a:ext cx="925901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Loan Amount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4294967295"/>
          </p:nvPr>
        </p:nvSpPr>
        <p:spPr>
          <a:xfrm>
            <a:off x="3881734" y="2198427"/>
            <a:ext cx="130385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Loan Purpose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subTitle" idx="4294967295"/>
          </p:nvPr>
        </p:nvSpPr>
        <p:spPr>
          <a:xfrm>
            <a:off x="4954033" y="2202070"/>
            <a:ext cx="1099134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Interest Rate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subTitle" idx="4294967295"/>
          </p:nvPr>
        </p:nvSpPr>
        <p:spPr>
          <a:xfrm>
            <a:off x="2760924" y="3068132"/>
            <a:ext cx="2042875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Annual Income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8" name="Google Shape;448;p46"/>
          <p:cNvSpPr txBox="1">
            <a:spLocks noGrp="1"/>
          </p:cNvSpPr>
          <p:nvPr>
            <p:ph type="subTitle" idx="4294967295"/>
          </p:nvPr>
        </p:nvSpPr>
        <p:spPr>
          <a:xfrm>
            <a:off x="5566500" y="3063275"/>
            <a:ext cx="23085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Debt to Income Ratio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9" name="Google Shape;449;p46"/>
          <p:cNvSpPr txBox="1">
            <a:spLocks noGrp="1"/>
          </p:cNvSpPr>
          <p:nvPr>
            <p:ph type="subTitle" idx="4294967295"/>
          </p:nvPr>
        </p:nvSpPr>
        <p:spPr>
          <a:xfrm>
            <a:off x="3087737" y="3935525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FICO Score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subTitle" idx="4294967295"/>
          </p:nvPr>
        </p:nvSpPr>
        <p:spPr>
          <a:xfrm>
            <a:off x="5566500" y="3935525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Lending Club Loan Grade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25" name="Google Shape;446;p46">
            <a:extLst>
              <a:ext uri="{FF2B5EF4-FFF2-40B4-BE49-F238E27FC236}">
                <a16:creationId xmlns:a16="http://schemas.microsoft.com/office/drawing/2014/main" id="{3E9DDE7C-AC63-4DC2-8FB4-71B28F8070DA}"/>
              </a:ext>
            </a:extLst>
          </p:cNvPr>
          <p:cNvSpPr txBox="1">
            <a:spLocks/>
          </p:cNvSpPr>
          <p:nvPr/>
        </p:nvSpPr>
        <p:spPr>
          <a:xfrm>
            <a:off x="5952235" y="2182025"/>
            <a:ext cx="1433499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Installments</a:t>
            </a:r>
          </a:p>
        </p:txBody>
      </p:sp>
      <p:sp>
        <p:nvSpPr>
          <p:cNvPr id="26" name="Google Shape;446;p46">
            <a:extLst>
              <a:ext uri="{FF2B5EF4-FFF2-40B4-BE49-F238E27FC236}">
                <a16:creationId xmlns:a16="http://schemas.microsoft.com/office/drawing/2014/main" id="{D1E1D48A-97C3-47A7-A7D4-7378CCA117CE}"/>
              </a:ext>
            </a:extLst>
          </p:cNvPr>
          <p:cNvSpPr txBox="1">
            <a:spLocks/>
          </p:cNvSpPr>
          <p:nvPr/>
        </p:nvSpPr>
        <p:spPr>
          <a:xfrm>
            <a:off x="7407918" y="2189697"/>
            <a:ext cx="1433499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271105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Features</a:t>
            </a:r>
            <a:endParaRPr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1204175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800" y="2076427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717800" y="2948679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717800" y="3820928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subTitle" idx="4294967295"/>
          </p:nvPr>
        </p:nvSpPr>
        <p:spPr>
          <a:xfrm>
            <a:off x="842325" y="1279423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Borrower Characteristics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251025"/>
            <a:ext cx="163275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Loan Traits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ubTitle" idx="4294967295"/>
          </p:nvPr>
        </p:nvSpPr>
        <p:spPr>
          <a:xfrm>
            <a:off x="842325" y="299232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Financial Background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6" name="Google Shape;436;p46"/>
          <p:cNvSpPr txBox="1">
            <a:spLocks noGrp="1"/>
          </p:cNvSpPr>
          <p:nvPr>
            <p:ph type="subTitle" idx="4294967295"/>
          </p:nvPr>
        </p:nvSpPr>
        <p:spPr>
          <a:xfrm>
            <a:off x="842325" y="3864575"/>
            <a:ext cx="163275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</a:rPr>
              <a:t>Ratings and Scores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18000" y="120151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18000" y="2069701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618000" y="294867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40" name="Google Shape;440;p46"/>
          <p:cNvSpPr/>
          <p:nvPr/>
        </p:nvSpPr>
        <p:spPr>
          <a:xfrm>
            <a:off x="2618000" y="3820925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"/>
          <p:cNvSpPr txBox="1">
            <a:spLocks noGrp="1"/>
          </p:cNvSpPr>
          <p:nvPr>
            <p:ph type="subTitle" idx="4294967295"/>
          </p:nvPr>
        </p:nvSpPr>
        <p:spPr>
          <a:xfrm>
            <a:off x="3097259" y="1318775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solidFill>
                  <a:schemeClr val="accent2"/>
                </a:solidFill>
              </a:rPr>
              <a:t>Employment Length</a:t>
            </a:r>
          </a:p>
        </p:txBody>
      </p:sp>
      <p:sp>
        <p:nvSpPr>
          <p:cNvPr id="442" name="Google Shape;442;p46"/>
          <p:cNvSpPr txBox="1">
            <a:spLocks noGrp="1"/>
          </p:cNvSpPr>
          <p:nvPr>
            <p:ph type="subTitle" idx="4294967295"/>
          </p:nvPr>
        </p:nvSpPr>
        <p:spPr>
          <a:xfrm>
            <a:off x="4803800" y="1318775"/>
            <a:ext cx="114618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Address State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3" name="Google Shape;443;p46"/>
          <p:cNvSpPr txBox="1">
            <a:spLocks noGrp="1"/>
          </p:cNvSpPr>
          <p:nvPr>
            <p:ph type="subTitle" idx="4294967295"/>
          </p:nvPr>
        </p:nvSpPr>
        <p:spPr>
          <a:xfrm>
            <a:off x="6092905" y="1327999"/>
            <a:ext cx="14364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Home Ownership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4294967295"/>
          </p:nvPr>
        </p:nvSpPr>
        <p:spPr>
          <a:xfrm>
            <a:off x="2804000" y="2191025"/>
            <a:ext cx="925901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Loan Amount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4294967295"/>
          </p:nvPr>
        </p:nvSpPr>
        <p:spPr>
          <a:xfrm>
            <a:off x="3881734" y="2198427"/>
            <a:ext cx="130385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Loan Purpose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subTitle" idx="4294967295"/>
          </p:nvPr>
        </p:nvSpPr>
        <p:spPr>
          <a:xfrm>
            <a:off x="4954033" y="2202070"/>
            <a:ext cx="1099134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Interest Rate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subTitle" idx="4294967295"/>
          </p:nvPr>
        </p:nvSpPr>
        <p:spPr>
          <a:xfrm>
            <a:off x="2760924" y="3068132"/>
            <a:ext cx="2042875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2"/>
                </a:solidFill>
              </a:rPr>
              <a:t>Annual Income  </a:t>
            </a:r>
            <a:r>
              <a:rPr lang="en" sz="1400" b="1" dirty="0">
                <a:solidFill>
                  <a:schemeClr val="accent2"/>
                </a:solidFill>
              </a:rPr>
              <a:t>(log)</a:t>
            </a:r>
            <a:endParaRPr sz="1400" b="1" dirty="0">
              <a:solidFill>
                <a:schemeClr val="accent2"/>
              </a:solidFill>
            </a:endParaRPr>
          </a:p>
        </p:txBody>
      </p:sp>
      <p:sp>
        <p:nvSpPr>
          <p:cNvPr id="448" name="Google Shape;448;p46"/>
          <p:cNvSpPr txBox="1">
            <a:spLocks noGrp="1"/>
          </p:cNvSpPr>
          <p:nvPr>
            <p:ph type="subTitle" idx="4294967295"/>
          </p:nvPr>
        </p:nvSpPr>
        <p:spPr>
          <a:xfrm>
            <a:off x="5566500" y="3063275"/>
            <a:ext cx="23085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Debt to Income Ratio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449" name="Google Shape;449;p46"/>
          <p:cNvSpPr txBox="1">
            <a:spLocks noGrp="1"/>
          </p:cNvSpPr>
          <p:nvPr>
            <p:ph type="subTitle" idx="4294967295"/>
          </p:nvPr>
        </p:nvSpPr>
        <p:spPr>
          <a:xfrm>
            <a:off x="3087737" y="3935525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bg1"/>
                </a:solidFill>
              </a:rPr>
              <a:t>FICO Score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subTitle" idx="4294967295"/>
          </p:nvPr>
        </p:nvSpPr>
        <p:spPr>
          <a:xfrm>
            <a:off x="5566500" y="3935525"/>
            <a:ext cx="19002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bg1"/>
                </a:solidFill>
              </a:rPr>
              <a:t>Lending Club Loan Grade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5" name="Google Shape;446;p46">
            <a:extLst>
              <a:ext uri="{FF2B5EF4-FFF2-40B4-BE49-F238E27FC236}">
                <a16:creationId xmlns:a16="http://schemas.microsoft.com/office/drawing/2014/main" id="{3E9DDE7C-AC63-4DC2-8FB4-71B28F8070DA}"/>
              </a:ext>
            </a:extLst>
          </p:cNvPr>
          <p:cNvSpPr txBox="1">
            <a:spLocks/>
          </p:cNvSpPr>
          <p:nvPr/>
        </p:nvSpPr>
        <p:spPr>
          <a:xfrm>
            <a:off x="5952235" y="2182025"/>
            <a:ext cx="1433499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Installments</a:t>
            </a:r>
          </a:p>
        </p:txBody>
      </p:sp>
      <p:sp>
        <p:nvSpPr>
          <p:cNvPr id="26" name="Google Shape;446;p46">
            <a:extLst>
              <a:ext uri="{FF2B5EF4-FFF2-40B4-BE49-F238E27FC236}">
                <a16:creationId xmlns:a16="http://schemas.microsoft.com/office/drawing/2014/main" id="{D1E1D48A-97C3-47A7-A7D4-7378CCA117CE}"/>
              </a:ext>
            </a:extLst>
          </p:cNvPr>
          <p:cNvSpPr txBox="1">
            <a:spLocks/>
          </p:cNvSpPr>
          <p:nvPr/>
        </p:nvSpPr>
        <p:spPr>
          <a:xfrm>
            <a:off x="7407918" y="2189697"/>
            <a:ext cx="1433499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2"/>
                </a:solidFill>
              </a:rPr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99128848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1206</Words>
  <Application>Microsoft Macintosh PowerPoint</Application>
  <PresentationFormat>On-screen Show (16:9)</PresentationFormat>
  <Paragraphs>324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Montserrat</vt:lpstr>
      <vt:lpstr>-apple-system</vt:lpstr>
      <vt:lpstr>Arial</vt:lpstr>
      <vt:lpstr>Fira Sans Extra Condensed Medium</vt:lpstr>
      <vt:lpstr>Management Consulting Toolkit by Slidesgo</vt:lpstr>
      <vt:lpstr>Loan Repayment  Prediction</vt:lpstr>
      <vt:lpstr>Introduction</vt:lpstr>
      <vt:lpstr>Loan Repayment Prediction</vt:lpstr>
      <vt:lpstr>Loan Repayment Prediction</vt:lpstr>
      <vt:lpstr>Data Source</vt:lpstr>
      <vt:lpstr>Approach</vt:lpstr>
      <vt:lpstr>79%</vt:lpstr>
      <vt:lpstr>Data Features</vt:lpstr>
      <vt:lpstr>Data Features</vt:lpstr>
      <vt:lpstr>Models Baseline Comparison (F2)</vt:lpstr>
      <vt:lpstr>Results</vt:lpstr>
      <vt:lpstr>Random Forest</vt:lpstr>
      <vt:lpstr>RF 1  Baseline with class imbalance fixed</vt:lpstr>
      <vt:lpstr>RF 2  Tuned on min_sample_leaf</vt:lpstr>
      <vt:lpstr>RF 3  Tuned on Max_features </vt:lpstr>
      <vt:lpstr>XGBoost</vt:lpstr>
      <vt:lpstr>XGB 1 Baseline with class imbalance fixed </vt:lpstr>
      <vt:lpstr>XGB 2  GridSearchCV Tuning</vt:lpstr>
      <vt:lpstr>XGB 3  Tuned on subsample</vt:lpstr>
      <vt:lpstr>Feature  Importance</vt:lpstr>
      <vt:lpstr>XGB with Fin Pro - Confusion Matrix  </vt:lpstr>
      <vt:lpstr>Feature  Importance</vt:lpstr>
      <vt:lpstr>Classification Suggestion</vt:lpstr>
      <vt:lpstr>Future Work</vt:lpstr>
      <vt:lpstr>Thanks!</vt:lpstr>
      <vt:lpstr>                     Employment Length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Repayment  Prediction</dc:title>
  <dc:creator>Andrew Tran</dc:creator>
  <cp:lastModifiedBy>Yang S</cp:lastModifiedBy>
  <cp:revision>72</cp:revision>
  <dcterms:modified xsi:type="dcterms:W3CDTF">2021-07-09T18:00:35Z</dcterms:modified>
</cp:coreProperties>
</file>