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81" r:id="rId3"/>
    <p:sldId id="260" r:id="rId4"/>
    <p:sldId id="277" r:id="rId5"/>
    <p:sldId id="278" r:id="rId6"/>
    <p:sldId id="257" r:id="rId7"/>
    <p:sldId id="264" r:id="rId8"/>
    <p:sldId id="258" r:id="rId9"/>
    <p:sldId id="283" r:id="rId10"/>
    <p:sldId id="263" r:id="rId11"/>
    <p:sldId id="261" r:id="rId12"/>
    <p:sldId id="262" r:id="rId13"/>
    <p:sldId id="282" r:id="rId14"/>
    <p:sldId id="268" r:id="rId15"/>
    <p:sldId id="271" r:id="rId16"/>
    <p:sldId id="269" r:id="rId17"/>
    <p:sldId id="272" r:id="rId18"/>
    <p:sldId id="273" r:id="rId19"/>
    <p:sldId id="286" r:id="rId20"/>
    <p:sldId id="274" r:id="rId21"/>
    <p:sldId id="284" r:id="rId22"/>
    <p:sldId id="287" r:id="rId23"/>
    <p:sldId id="276" r:id="rId24"/>
    <p:sldId id="275" r:id="rId25"/>
    <p:sldId id="285"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6" d="100"/>
          <a:sy n="106" d="100"/>
        </p:scale>
        <p:origin x="79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8/5/2025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8/5/2025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8/5/2025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8/5/2025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8/5/2025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8/5/2025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8/5/2025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8/5/2025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8/5/2025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8/5/2025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8/5/2025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8/5/2025</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slide" Target="slide14.xml"/><Relationship Id="rId5" Type="http://schemas.openxmlformats.org/officeDocument/2006/relationships/image" Target="../media/image11.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hyperlink" Target="https://documents.westerndigital.com/content/dam/doc-library/en_gb/assets/public/wd/product/nas/my_cloud/ex2_ultra/user-manual-my-cloud-expert-series-ex2-ultra.pdf" TargetMode="External"/><Relationship Id="rId2" Type="http://schemas.openxmlformats.org/officeDocument/2006/relationships/hyperlink" Target="https://blog.thestateofme.com/2022/10/26/socks-proxy-ssh-tunnels-on-openwrt/" TargetMode="Externa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hyperlink" Target="https://www.trendmicro.com/en_us/research/25/a/iot-botnet-linked-to-ddos-attacks.html" TargetMode="External"/><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www.extrahop.com/blog/detecting-suspicious-dns-behavior/" TargetMode="External"/><Relationship Id="rId2" Type="http://schemas.openxmlformats.org/officeDocument/2006/relationships/hyperlink" Target="https://www.extrahop.com/resources/attacks/c-c-beaconing/" TargetMode="Externa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hyperlink" Target="https://www.cloudns.net/blog/dns-tunneling-attack-what-is-it-and-how-to-protect-ourselves/" TargetMode="External"/><Relationship Id="rId4" Type="http://schemas.openxmlformats.org/officeDocument/2006/relationships/hyperlink" Target="https://www.extrahop.com/resources/attacks/dns-tunneling"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openwrt.org/toh/seagate/goflexhome" TargetMode="External"/><Relationship Id="rId2" Type="http://schemas.openxmlformats.org/officeDocument/2006/relationships/hyperlink" Target="https://www.seagate.com/support/kb/how-to-manually-update-firmware-on-a-wireless-plus-or-goflex-satellite-005993n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95748-5DBD-E5E7-AC9E-41793207E28F}"/>
              </a:ext>
            </a:extLst>
          </p:cNvPr>
          <p:cNvSpPr>
            <a:spLocks noGrp="1"/>
          </p:cNvSpPr>
          <p:nvPr>
            <p:ph type="ctrTitle"/>
          </p:nvPr>
        </p:nvSpPr>
        <p:spPr/>
        <p:txBody>
          <a:bodyPr>
            <a:normAutofit fontScale="90000"/>
          </a:bodyPr>
          <a:lstStyle/>
          <a:p>
            <a:r>
              <a:rPr lang="en-US" dirty="0"/>
              <a:t>Hard Drives, Botnets, and how to legally build your own lab</a:t>
            </a:r>
          </a:p>
        </p:txBody>
      </p:sp>
      <p:sp>
        <p:nvSpPr>
          <p:cNvPr id="3" name="Subtitle 2">
            <a:extLst>
              <a:ext uri="{FF2B5EF4-FFF2-40B4-BE49-F238E27FC236}">
                <a16:creationId xmlns:a16="http://schemas.microsoft.com/office/drawing/2014/main" id="{D7B4060D-CA05-A387-CDF2-BCFE44BE4850}"/>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0082105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D2CE3-C2B6-46DB-A13E-693F0B7DA212}"/>
              </a:ext>
            </a:extLst>
          </p:cNvPr>
          <p:cNvSpPr>
            <a:spLocks noGrp="1"/>
          </p:cNvSpPr>
          <p:nvPr>
            <p:ph type="title"/>
          </p:nvPr>
        </p:nvSpPr>
        <p:spPr/>
        <p:txBody>
          <a:bodyPr/>
          <a:lstStyle/>
          <a:p>
            <a:r>
              <a:rPr lang="en-US" dirty="0"/>
              <a:t>Let’s GO! Installing U-Boot and </a:t>
            </a:r>
            <a:r>
              <a:rPr lang="en-US" dirty="0" err="1"/>
              <a:t>OpenWRT</a:t>
            </a:r>
            <a:endParaRPr lang="en-US" dirty="0"/>
          </a:p>
        </p:txBody>
      </p:sp>
      <p:sp>
        <p:nvSpPr>
          <p:cNvPr id="3" name="Content Placeholder 2">
            <a:extLst>
              <a:ext uri="{FF2B5EF4-FFF2-40B4-BE49-F238E27FC236}">
                <a16:creationId xmlns:a16="http://schemas.microsoft.com/office/drawing/2014/main" id="{C5F421E3-FD44-1089-6CEA-193980771C10}"/>
              </a:ext>
            </a:extLst>
          </p:cNvPr>
          <p:cNvSpPr>
            <a:spLocks noGrp="1"/>
          </p:cNvSpPr>
          <p:nvPr>
            <p:ph idx="1"/>
          </p:nvPr>
        </p:nvSpPr>
        <p:spPr>
          <a:xfrm>
            <a:off x="838200" y="1825625"/>
            <a:ext cx="5752723" cy="4351338"/>
          </a:xfrm>
        </p:spPr>
        <p:txBody>
          <a:bodyPr>
            <a:normAutofit fontScale="85000" lnSpcReduction="20000"/>
          </a:bodyPr>
          <a:lstStyle/>
          <a:p>
            <a:pPr marL="0" indent="0">
              <a:buNone/>
            </a:pPr>
            <a:r>
              <a:rPr lang="en-US" dirty="0"/>
              <a:t>TFTP and Serial – Learning about how IoT works and is designed</a:t>
            </a:r>
          </a:p>
          <a:p>
            <a:pPr marL="0" indent="0">
              <a:buNone/>
            </a:pPr>
            <a:endParaRPr lang="en-US" dirty="0"/>
          </a:p>
          <a:p>
            <a:pPr marL="0" indent="0">
              <a:buNone/>
            </a:pPr>
            <a:r>
              <a:rPr lang="en-US" dirty="0"/>
              <a:t>Devices are built for ease of maintenance, reliability, servicing in bulk.</a:t>
            </a:r>
          </a:p>
          <a:p>
            <a:pPr marL="0" indent="0">
              <a:buNone/>
            </a:pPr>
            <a:r>
              <a:rPr lang="en-US" dirty="0"/>
              <a:t>Access / recovery is straightforward. </a:t>
            </a:r>
          </a:p>
          <a:p>
            <a:pPr marL="0" indent="0">
              <a:buNone/>
            </a:pPr>
            <a:endParaRPr lang="en-US" dirty="0"/>
          </a:p>
          <a:p>
            <a:pPr marL="0" indent="0">
              <a:buNone/>
            </a:pPr>
            <a:r>
              <a:rPr lang="en-US" dirty="0"/>
              <a:t>Serial Access / Recovery Booting / Soft Bricking</a:t>
            </a:r>
          </a:p>
          <a:p>
            <a:pPr marL="0" indent="0">
              <a:buNone/>
            </a:pPr>
            <a:endParaRPr lang="en-US" dirty="0"/>
          </a:p>
          <a:p>
            <a:pPr marL="0" indent="0">
              <a:buNone/>
            </a:pPr>
            <a:r>
              <a:rPr lang="en-US" dirty="0"/>
              <a:t>One of the best features of these specific devices is that they’re very flexible / hard to kill!</a:t>
            </a:r>
          </a:p>
        </p:txBody>
      </p:sp>
      <p:pic>
        <p:nvPicPr>
          <p:cNvPr id="5" name="Picture 4">
            <a:extLst>
              <a:ext uri="{FF2B5EF4-FFF2-40B4-BE49-F238E27FC236}">
                <a16:creationId xmlns:a16="http://schemas.microsoft.com/office/drawing/2014/main" id="{0F850296-F031-C2FA-F176-DAD38103B647}"/>
              </a:ext>
            </a:extLst>
          </p:cNvPr>
          <p:cNvPicPr>
            <a:picLocks noChangeAspect="1"/>
          </p:cNvPicPr>
          <p:nvPr/>
        </p:nvPicPr>
        <p:blipFill>
          <a:blip r:embed="rId2"/>
          <a:stretch>
            <a:fillRect/>
          </a:stretch>
        </p:blipFill>
        <p:spPr>
          <a:xfrm rot="16200000">
            <a:off x="6831687" y="2446038"/>
            <a:ext cx="3923922" cy="2942942"/>
          </a:xfrm>
          <a:prstGeom prst="rect">
            <a:avLst/>
          </a:prstGeom>
        </p:spPr>
      </p:pic>
    </p:spTree>
    <p:extLst>
      <p:ext uri="{BB962C8B-B14F-4D97-AF65-F5344CB8AC3E}">
        <p14:creationId xmlns:p14="http://schemas.microsoft.com/office/powerpoint/2010/main" val="32632525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75E2B-B8F4-B908-2A84-669FD2CA7598}"/>
              </a:ext>
            </a:extLst>
          </p:cNvPr>
          <p:cNvSpPr>
            <a:spLocks noGrp="1"/>
          </p:cNvSpPr>
          <p:nvPr>
            <p:ph type="title"/>
          </p:nvPr>
        </p:nvSpPr>
        <p:spPr/>
        <p:txBody>
          <a:bodyPr/>
          <a:lstStyle/>
          <a:p>
            <a:r>
              <a:rPr lang="en-US" dirty="0"/>
              <a:t>FTDI / Serial Cable</a:t>
            </a:r>
          </a:p>
        </p:txBody>
      </p:sp>
      <p:pic>
        <p:nvPicPr>
          <p:cNvPr id="7" name="Content Placeholder 6">
            <a:extLst>
              <a:ext uri="{FF2B5EF4-FFF2-40B4-BE49-F238E27FC236}">
                <a16:creationId xmlns:a16="http://schemas.microsoft.com/office/drawing/2014/main" id="{564B73A7-146F-C89C-2F48-5D71560EBC96}"/>
              </a:ext>
            </a:extLst>
          </p:cNvPr>
          <p:cNvPicPr>
            <a:picLocks noGrp="1" noChangeAspect="1"/>
          </p:cNvPicPr>
          <p:nvPr>
            <p:ph idx="1"/>
          </p:nvPr>
        </p:nvPicPr>
        <p:blipFill>
          <a:blip r:embed="rId2"/>
          <a:stretch>
            <a:fillRect/>
          </a:stretch>
        </p:blipFill>
        <p:spPr>
          <a:xfrm rot="16200000">
            <a:off x="7463121" y="1572022"/>
            <a:ext cx="4352925" cy="3264693"/>
          </a:xfrm>
        </p:spPr>
      </p:pic>
      <p:pic>
        <p:nvPicPr>
          <p:cNvPr id="4" name="Picture 3">
            <a:extLst>
              <a:ext uri="{FF2B5EF4-FFF2-40B4-BE49-F238E27FC236}">
                <a16:creationId xmlns:a16="http://schemas.microsoft.com/office/drawing/2014/main" id="{C15791D1-588A-3186-0E86-D5600F286F5C}"/>
              </a:ext>
            </a:extLst>
          </p:cNvPr>
          <p:cNvPicPr>
            <a:picLocks noChangeAspect="1"/>
          </p:cNvPicPr>
          <p:nvPr/>
        </p:nvPicPr>
        <p:blipFill>
          <a:blip r:embed="rId3"/>
          <a:stretch>
            <a:fillRect/>
          </a:stretch>
        </p:blipFill>
        <p:spPr>
          <a:xfrm rot="5400000">
            <a:off x="4687971" y="3476266"/>
            <a:ext cx="3699881" cy="2774911"/>
          </a:xfrm>
          <a:prstGeom prst="rect">
            <a:avLst/>
          </a:prstGeom>
        </p:spPr>
      </p:pic>
      <p:sp>
        <p:nvSpPr>
          <p:cNvPr id="5" name="TextBox 4">
            <a:extLst>
              <a:ext uri="{FF2B5EF4-FFF2-40B4-BE49-F238E27FC236}">
                <a16:creationId xmlns:a16="http://schemas.microsoft.com/office/drawing/2014/main" id="{601578C3-A94D-7E89-234C-9A2F668490B1}"/>
              </a:ext>
            </a:extLst>
          </p:cNvPr>
          <p:cNvSpPr txBox="1"/>
          <p:nvPr/>
        </p:nvSpPr>
        <p:spPr>
          <a:xfrm>
            <a:off x="669956" y="2136618"/>
            <a:ext cx="5878212" cy="2308324"/>
          </a:xfrm>
          <a:prstGeom prst="rect">
            <a:avLst/>
          </a:prstGeom>
          <a:noFill/>
        </p:spPr>
        <p:txBody>
          <a:bodyPr wrap="none" rtlCol="0">
            <a:spAutoFit/>
          </a:bodyPr>
          <a:lstStyle/>
          <a:p>
            <a:r>
              <a:rPr lang="en-US" dirty="0"/>
              <a:t>You may have an FTDI or Serial cable. MAKE SURE TO CHECK!</a:t>
            </a:r>
          </a:p>
          <a:p>
            <a:endParaRPr lang="en-US" dirty="0"/>
          </a:p>
          <a:p>
            <a:r>
              <a:rPr lang="en-US" dirty="0"/>
              <a:t>Select / Identify the  TX / RX / GND wires.</a:t>
            </a:r>
          </a:p>
          <a:p>
            <a:endParaRPr lang="en-US" dirty="0"/>
          </a:p>
          <a:p>
            <a:r>
              <a:rPr lang="en-US" dirty="0"/>
              <a:t>They are typically labeled on the ends.</a:t>
            </a:r>
          </a:p>
          <a:p>
            <a:endParaRPr lang="en-US" dirty="0"/>
          </a:p>
          <a:p>
            <a:endParaRPr lang="en-US" dirty="0"/>
          </a:p>
          <a:p>
            <a:endParaRPr lang="en-US" dirty="0"/>
          </a:p>
        </p:txBody>
      </p:sp>
    </p:spTree>
    <p:extLst>
      <p:ext uri="{BB962C8B-B14F-4D97-AF65-F5344CB8AC3E}">
        <p14:creationId xmlns:p14="http://schemas.microsoft.com/office/powerpoint/2010/main" val="16535062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D524C-1003-EA04-88B3-0C93AA68E52D}"/>
              </a:ext>
            </a:extLst>
          </p:cNvPr>
          <p:cNvSpPr>
            <a:spLocks noGrp="1"/>
          </p:cNvSpPr>
          <p:nvPr>
            <p:ph type="title"/>
          </p:nvPr>
        </p:nvSpPr>
        <p:spPr/>
        <p:txBody>
          <a:bodyPr/>
          <a:lstStyle/>
          <a:p>
            <a:r>
              <a:rPr lang="en-US"/>
              <a:t>Use these Pins (Serial) – 115200 8-n-1 </a:t>
            </a:r>
          </a:p>
        </p:txBody>
      </p:sp>
      <p:sp>
        <p:nvSpPr>
          <p:cNvPr id="3" name="Content Placeholder 2">
            <a:extLst>
              <a:ext uri="{FF2B5EF4-FFF2-40B4-BE49-F238E27FC236}">
                <a16:creationId xmlns:a16="http://schemas.microsoft.com/office/drawing/2014/main" id="{DC956685-F51D-9AF4-00A7-243FC67FCD3C}"/>
              </a:ext>
            </a:extLst>
          </p:cNvPr>
          <p:cNvSpPr>
            <a:spLocks noGrp="1"/>
          </p:cNvSpPr>
          <p:nvPr>
            <p:ph idx="1"/>
          </p:nvPr>
        </p:nvSpPr>
        <p:spPr>
          <a:xfrm>
            <a:off x="838200" y="1825625"/>
            <a:ext cx="5653135" cy="4351338"/>
          </a:xfrm>
        </p:spPr>
        <p:txBody>
          <a:bodyPr>
            <a:normAutofit fontScale="62500" lnSpcReduction="20000"/>
          </a:bodyPr>
          <a:lstStyle/>
          <a:p>
            <a:pPr marL="0" indent="0">
              <a:buNone/>
            </a:pPr>
            <a:r>
              <a:rPr lang="en-US" dirty="0"/>
              <a:t>The drives have a SERIAL connection / header available without pins.</a:t>
            </a:r>
          </a:p>
          <a:p>
            <a:pPr marL="0" indent="0">
              <a:buNone/>
            </a:pPr>
            <a:endParaRPr lang="en-US" dirty="0"/>
          </a:p>
          <a:p>
            <a:pPr marL="0" indent="0">
              <a:buNone/>
            </a:pPr>
            <a:r>
              <a:rPr lang="en-US" dirty="0"/>
              <a:t>This allows direct console access, firmware flashing &amp; recovering, replacement of bootloader, access to the operating system.</a:t>
            </a:r>
          </a:p>
          <a:p>
            <a:pPr marL="0" indent="0">
              <a:buNone/>
            </a:pPr>
            <a:endParaRPr lang="en-US" dirty="0"/>
          </a:p>
          <a:p>
            <a:pPr marL="0" indent="0">
              <a:buNone/>
            </a:pPr>
            <a:r>
              <a:rPr lang="en-US" dirty="0"/>
              <a:t>“Which pins do I use?”</a:t>
            </a:r>
          </a:p>
          <a:p>
            <a:pPr marL="0" indent="0">
              <a:buNone/>
            </a:pPr>
            <a:r>
              <a:rPr lang="en-US" dirty="0"/>
              <a:t>Good question, this is part of the adventure*. </a:t>
            </a:r>
          </a:p>
          <a:p>
            <a:pPr marL="0" indent="0">
              <a:buNone/>
            </a:pPr>
            <a:r>
              <a:rPr lang="en-US" dirty="0"/>
              <a:t>Don’t hook anything up, examine the picture here. (Hint: Black is GND.)</a:t>
            </a:r>
          </a:p>
          <a:p>
            <a:pPr marL="0" indent="0">
              <a:buNone/>
            </a:pPr>
            <a:r>
              <a:rPr lang="en-US" dirty="0"/>
              <a:t>Only concern yourself with those pins in that orientation.</a:t>
            </a:r>
          </a:p>
          <a:p>
            <a:pPr marL="0" indent="0">
              <a:buNone/>
            </a:pPr>
            <a:endParaRPr lang="en-US" dirty="0"/>
          </a:p>
          <a:p>
            <a:pPr marL="0" indent="0">
              <a:buNone/>
            </a:pPr>
            <a:r>
              <a:rPr lang="en-US" dirty="0"/>
              <a:t>*One of the things you will have to become comfortable with is finding the answer to this question. This is not made “easy” for a reason.</a:t>
            </a:r>
          </a:p>
        </p:txBody>
      </p:sp>
      <p:pic>
        <p:nvPicPr>
          <p:cNvPr id="4" name="Picture 3">
            <a:extLst>
              <a:ext uri="{FF2B5EF4-FFF2-40B4-BE49-F238E27FC236}">
                <a16:creationId xmlns:a16="http://schemas.microsoft.com/office/drawing/2014/main" id="{ABBE4D84-F0D6-A255-65B0-DE016E6ADD2C}"/>
              </a:ext>
            </a:extLst>
          </p:cNvPr>
          <p:cNvPicPr>
            <a:picLocks noChangeAspect="1"/>
          </p:cNvPicPr>
          <p:nvPr/>
        </p:nvPicPr>
        <p:blipFill>
          <a:blip r:embed="rId2"/>
          <a:stretch>
            <a:fillRect/>
          </a:stretch>
        </p:blipFill>
        <p:spPr>
          <a:xfrm>
            <a:off x="7146651" y="1825625"/>
            <a:ext cx="5124471" cy="3640294"/>
          </a:xfrm>
          <a:prstGeom prst="rect">
            <a:avLst/>
          </a:prstGeom>
        </p:spPr>
      </p:pic>
    </p:spTree>
    <p:extLst>
      <p:ext uri="{BB962C8B-B14F-4D97-AF65-F5344CB8AC3E}">
        <p14:creationId xmlns:p14="http://schemas.microsoft.com/office/powerpoint/2010/main" val="8965235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ADDF1B-32F1-50AF-872B-1679EF1F5998}"/>
              </a:ext>
            </a:extLst>
          </p:cNvPr>
          <p:cNvSpPr>
            <a:spLocks noGrp="1"/>
          </p:cNvSpPr>
          <p:nvPr>
            <p:ph type="title"/>
          </p:nvPr>
        </p:nvSpPr>
        <p:spPr/>
        <p:txBody>
          <a:bodyPr/>
          <a:lstStyle/>
          <a:p>
            <a:r>
              <a:rPr lang="en-US" dirty="0"/>
              <a:t>BE VERY CAREFUL FROM HERE ON. </a:t>
            </a:r>
          </a:p>
        </p:txBody>
      </p:sp>
      <p:sp>
        <p:nvSpPr>
          <p:cNvPr id="5" name="Text Placeholder 4">
            <a:extLst>
              <a:ext uri="{FF2B5EF4-FFF2-40B4-BE49-F238E27FC236}">
                <a16:creationId xmlns:a16="http://schemas.microsoft.com/office/drawing/2014/main" id="{93698D6F-76B5-7E15-28D5-6F1FA5B9677E}"/>
              </a:ext>
            </a:extLst>
          </p:cNvPr>
          <p:cNvSpPr>
            <a:spLocks noGrp="1"/>
          </p:cNvSpPr>
          <p:nvPr>
            <p:ph type="body" idx="1"/>
          </p:nvPr>
        </p:nvSpPr>
        <p:spPr/>
        <p:txBody>
          <a:bodyPr/>
          <a:lstStyle/>
          <a:p>
            <a:r>
              <a:rPr lang="en-US" dirty="0"/>
              <a:t>Even though all of this is recoverable and we’re working live… it takes some time to recover things. Be careful. This is a controlled environment. Practice good habits.</a:t>
            </a:r>
          </a:p>
          <a:p>
            <a:r>
              <a:rPr lang="en-US" dirty="0"/>
              <a:t>Do not brick or break the devices. Measure twice, cut once.</a:t>
            </a:r>
          </a:p>
          <a:p>
            <a:endParaRPr lang="en-US" dirty="0"/>
          </a:p>
        </p:txBody>
      </p:sp>
    </p:spTree>
    <p:extLst>
      <p:ext uri="{BB962C8B-B14F-4D97-AF65-F5344CB8AC3E}">
        <p14:creationId xmlns:p14="http://schemas.microsoft.com/office/powerpoint/2010/main" val="16248139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367B4-A8C9-4A87-9683-C272BECA21E1}"/>
              </a:ext>
            </a:extLst>
          </p:cNvPr>
          <p:cNvSpPr>
            <a:spLocks noGrp="1"/>
          </p:cNvSpPr>
          <p:nvPr>
            <p:ph type="title"/>
          </p:nvPr>
        </p:nvSpPr>
        <p:spPr/>
        <p:txBody>
          <a:bodyPr/>
          <a:lstStyle/>
          <a:p>
            <a:r>
              <a:rPr lang="en-US" dirty="0"/>
              <a:t>Install U-Boot</a:t>
            </a:r>
          </a:p>
        </p:txBody>
      </p:sp>
      <p:pic>
        <p:nvPicPr>
          <p:cNvPr id="5" name="Content Placeholder 4">
            <a:extLst>
              <a:ext uri="{FF2B5EF4-FFF2-40B4-BE49-F238E27FC236}">
                <a16:creationId xmlns:a16="http://schemas.microsoft.com/office/drawing/2014/main" id="{1FD2E702-5F2D-B814-5EA9-A99B9C4F6A0B}"/>
              </a:ext>
            </a:extLst>
          </p:cNvPr>
          <p:cNvPicPr>
            <a:picLocks noGrp="1" noChangeAspect="1"/>
          </p:cNvPicPr>
          <p:nvPr>
            <p:ph idx="1"/>
          </p:nvPr>
        </p:nvPicPr>
        <p:blipFill>
          <a:blip r:embed="rId2"/>
          <a:stretch>
            <a:fillRect/>
          </a:stretch>
        </p:blipFill>
        <p:spPr>
          <a:xfrm>
            <a:off x="1249378" y="2887678"/>
            <a:ext cx="1981200" cy="2219325"/>
          </a:xfrm>
        </p:spPr>
      </p:pic>
      <p:sp>
        <p:nvSpPr>
          <p:cNvPr id="6" name="TextBox 5">
            <a:extLst>
              <a:ext uri="{FF2B5EF4-FFF2-40B4-BE49-F238E27FC236}">
                <a16:creationId xmlns:a16="http://schemas.microsoft.com/office/drawing/2014/main" id="{D1675810-85D0-6697-ABE8-15EE8F9D9C2D}"/>
              </a:ext>
            </a:extLst>
          </p:cNvPr>
          <p:cNvSpPr txBox="1"/>
          <p:nvPr/>
        </p:nvSpPr>
        <p:spPr>
          <a:xfrm>
            <a:off x="1249378" y="1810693"/>
            <a:ext cx="6671057" cy="1200329"/>
          </a:xfrm>
          <a:prstGeom prst="rect">
            <a:avLst/>
          </a:prstGeom>
          <a:noFill/>
        </p:spPr>
        <p:txBody>
          <a:bodyPr wrap="none" rtlCol="0">
            <a:spAutoFit/>
          </a:bodyPr>
          <a:lstStyle/>
          <a:p>
            <a:r>
              <a:rPr lang="en-US" dirty="0"/>
              <a:t>Download the python TFTP Server script or use your own TFTP server.</a:t>
            </a:r>
          </a:p>
          <a:p>
            <a:r>
              <a:rPr lang="en-US" dirty="0"/>
              <a:t>Run it using –create-config.</a:t>
            </a:r>
          </a:p>
          <a:p>
            <a:r>
              <a:rPr lang="en-US" dirty="0"/>
              <a:t>Edit the FILE for the correct TFTP file.</a:t>
            </a:r>
          </a:p>
          <a:p>
            <a:endParaRPr lang="en-US" dirty="0"/>
          </a:p>
        </p:txBody>
      </p:sp>
      <p:sp>
        <p:nvSpPr>
          <p:cNvPr id="9" name="TextBox 8">
            <a:extLst>
              <a:ext uri="{FF2B5EF4-FFF2-40B4-BE49-F238E27FC236}">
                <a16:creationId xmlns:a16="http://schemas.microsoft.com/office/drawing/2014/main" id="{B744D8F5-CEBE-4BC1-41F8-7C9C68658EF2}"/>
              </a:ext>
            </a:extLst>
          </p:cNvPr>
          <p:cNvSpPr txBox="1"/>
          <p:nvPr/>
        </p:nvSpPr>
        <p:spPr>
          <a:xfrm>
            <a:off x="4910314" y="2611744"/>
            <a:ext cx="4948855" cy="1754326"/>
          </a:xfrm>
          <a:prstGeom prst="rect">
            <a:avLst/>
          </a:prstGeom>
          <a:noFill/>
        </p:spPr>
        <p:txBody>
          <a:bodyPr wrap="none" rtlCol="0">
            <a:spAutoFit/>
          </a:bodyPr>
          <a:lstStyle/>
          <a:p>
            <a:r>
              <a:rPr lang="en-US" dirty="0"/>
              <a:t>Boot the device, interrupt the bootloader.</a:t>
            </a:r>
          </a:p>
          <a:p>
            <a:r>
              <a:rPr lang="en-US" b="1" i="1" u="sng" dirty="0">
                <a:solidFill>
                  <a:srgbClr val="FF0000"/>
                </a:solidFill>
              </a:rPr>
              <a:t>Type PRINTENV and take a screenshot!</a:t>
            </a:r>
          </a:p>
          <a:p>
            <a:r>
              <a:rPr lang="en-US" dirty="0"/>
              <a:t>If you make a mistake, </a:t>
            </a:r>
            <a:r>
              <a:rPr lang="en-US" dirty="0" err="1"/>
              <a:t>setenv</a:t>
            </a:r>
            <a:r>
              <a:rPr lang="en-US" dirty="0"/>
              <a:t> (mistake) removes it.</a:t>
            </a:r>
          </a:p>
          <a:p>
            <a:r>
              <a:rPr lang="en-US" dirty="0"/>
              <a:t>DO NOT REBOOT IT. – Use </a:t>
            </a:r>
            <a:r>
              <a:rPr lang="en-US" dirty="0" err="1"/>
              <a:t>saveenv</a:t>
            </a:r>
            <a:r>
              <a:rPr lang="en-US" dirty="0"/>
              <a:t> to save!</a:t>
            </a:r>
          </a:p>
          <a:p>
            <a:endParaRPr lang="en-US" dirty="0"/>
          </a:p>
          <a:p>
            <a:endParaRPr lang="en-US" dirty="0"/>
          </a:p>
        </p:txBody>
      </p:sp>
      <p:pic>
        <p:nvPicPr>
          <p:cNvPr id="11" name="Picture 10">
            <a:extLst>
              <a:ext uri="{FF2B5EF4-FFF2-40B4-BE49-F238E27FC236}">
                <a16:creationId xmlns:a16="http://schemas.microsoft.com/office/drawing/2014/main" id="{9390959E-D02A-CA23-8B7B-1AAD0A1AC9DE}"/>
              </a:ext>
            </a:extLst>
          </p:cNvPr>
          <p:cNvPicPr>
            <a:picLocks noChangeAspect="1"/>
          </p:cNvPicPr>
          <p:nvPr/>
        </p:nvPicPr>
        <p:blipFill>
          <a:blip r:embed="rId3"/>
          <a:stretch>
            <a:fillRect/>
          </a:stretch>
        </p:blipFill>
        <p:spPr>
          <a:xfrm>
            <a:off x="5100954" y="3853613"/>
            <a:ext cx="6067425" cy="2867025"/>
          </a:xfrm>
          <a:prstGeom prst="rect">
            <a:avLst/>
          </a:prstGeom>
        </p:spPr>
      </p:pic>
      <p:pic>
        <p:nvPicPr>
          <p:cNvPr id="12" name="Picture 11">
            <a:extLst>
              <a:ext uri="{FF2B5EF4-FFF2-40B4-BE49-F238E27FC236}">
                <a16:creationId xmlns:a16="http://schemas.microsoft.com/office/drawing/2014/main" id="{D200CFA8-BB5E-A95E-994C-4792F5565A9B}"/>
              </a:ext>
            </a:extLst>
          </p:cNvPr>
          <p:cNvPicPr>
            <a:picLocks noChangeAspect="1"/>
          </p:cNvPicPr>
          <p:nvPr/>
        </p:nvPicPr>
        <p:blipFill>
          <a:blip r:embed="rId4"/>
          <a:stretch>
            <a:fillRect/>
          </a:stretch>
        </p:blipFill>
        <p:spPr>
          <a:xfrm>
            <a:off x="9224131" y="108897"/>
            <a:ext cx="2205709" cy="3123782"/>
          </a:xfrm>
          <a:prstGeom prst="rect">
            <a:avLst/>
          </a:prstGeom>
        </p:spPr>
      </p:pic>
      <p:sp>
        <p:nvSpPr>
          <p:cNvPr id="13" name="TextBox 12">
            <a:extLst>
              <a:ext uri="{FF2B5EF4-FFF2-40B4-BE49-F238E27FC236}">
                <a16:creationId xmlns:a16="http://schemas.microsoft.com/office/drawing/2014/main" id="{9212F3E4-C1B8-5267-F6E0-A2ADE2537BF2}"/>
              </a:ext>
            </a:extLst>
          </p:cNvPr>
          <p:cNvSpPr txBox="1"/>
          <p:nvPr/>
        </p:nvSpPr>
        <p:spPr>
          <a:xfrm>
            <a:off x="172016" y="4852657"/>
            <a:ext cx="4101220" cy="1477328"/>
          </a:xfrm>
          <a:prstGeom prst="rect">
            <a:avLst/>
          </a:prstGeom>
          <a:noFill/>
        </p:spPr>
        <p:txBody>
          <a:bodyPr wrap="square" rtlCol="0">
            <a:spAutoFit/>
          </a:bodyPr>
          <a:lstStyle/>
          <a:p>
            <a:r>
              <a:rPr lang="en-US" dirty="0" err="1"/>
              <a:t>GoFlexHome</a:t>
            </a:r>
            <a:r>
              <a:rPr lang="en-US" dirty="0"/>
              <a:t>&gt; </a:t>
            </a:r>
            <a:r>
              <a:rPr lang="en-US" dirty="0" err="1"/>
              <a:t>setenv</a:t>
            </a:r>
            <a:r>
              <a:rPr lang="en-US" dirty="0"/>
              <a:t> </a:t>
            </a:r>
            <a:r>
              <a:rPr lang="en-US" dirty="0" err="1"/>
              <a:t>ipaddr</a:t>
            </a:r>
            <a:r>
              <a:rPr lang="en-US" dirty="0"/>
              <a:t> (device </a:t>
            </a:r>
            <a:r>
              <a:rPr lang="en-US" dirty="0" err="1"/>
              <a:t>ip</a:t>
            </a:r>
            <a:r>
              <a:rPr lang="en-US" dirty="0"/>
              <a:t>) </a:t>
            </a:r>
            <a:r>
              <a:rPr lang="en-US" dirty="0" err="1"/>
              <a:t>GoFlexHome</a:t>
            </a:r>
            <a:r>
              <a:rPr lang="en-US" dirty="0"/>
              <a:t>&gt; </a:t>
            </a:r>
            <a:r>
              <a:rPr lang="en-US" dirty="0" err="1"/>
              <a:t>setenv</a:t>
            </a:r>
            <a:r>
              <a:rPr lang="en-US" dirty="0"/>
              <a:t> </a:t>
            </a:r>
            <a:r>
              <a:rPr lang="en-US" dirty="0" err="1"/>
              <a:t>serverip</a:t>
            </a:r>
            <a:r>
              <a:rPr lang="en-US" dirty="0"/>
              <a:t> (your </a:t>
            </a:r>
            <a:r>
              <a:rPr lang="en-US" dirty="0" err="1"/>
              <a:t>ip</a:t>
            </a:r>
            <a:r>
              <a:rPr lang="en-US" dirty="0"/>
              <a:t>)</a:t>
            </a:r>
          </a:p>
          <a:p>
            <a:r>
              <a:rPr lang="en-US" dirty="0" err="1"/>
              <a:t>GoFlexHome</a:t>
            </a:r>
            <a:r>
              <a:rPr lang="en-US" dirty="0"/>
              <a:t>&gt; </a:t>
            </a:r>
            <a:r>
              <a:rPr lang="en-US" dirty="0" err="1"/>
              <a:t>setenv</a:t>
            </a:r>
            <a:r>
              <a:rPr lang="en-US" dirty="0"/>
              <a:t> </a:t>
            </a:r>
            <a:r>
              <a:rPr lang="en-US" dirty="0" err="1"/>
              <a:t>ethaddr</a:t>
            </a:r>
            <a:r>
              <a:rPr lang="en-US" dirty="0"/>
              <a:t> (copy the </a:t>
            </a:r>
            <a:r>
              <a:rPr lang="en-US" dirty="0" err="1"/>
              <a:t>ethaddr</a:t>
            </a:r>
            <a:r>
              <a:rPr lang="en-US" dirty="0"/>
              <a:t> / mac address from your device)</a:t>
            </a:r>
          </a:p>
          <a:p>
            <a:r>
              <a:rPr lang="en-US" dirty="0" err="1"/>
              <a:t>GoFlexHome</a:t>
            </a:r>
            <a:r>
              <a:rPr lang="en-US" dirty="0"/>
              <a:t>&gt; </a:t>
            </a:r>
            <a:r>
              <a:rPr lang="en-US" dirty="0" err="1"/>
              <a:t>saveenv</a:t>
            </a:r>
            <a:r>
              <a:rPr lang="en-US" dirty="0"/>
              <a:t> (save the config)</a:t>
            </a:r>
          </a:p>
        </p:txBody>
      </p:sp>
      <mc:AlternateContent xmlns:mc="http://schemas.openxmlformats.org/markup-compatibility/2006">
        <mc:Choice xmlns:pslz="http://schemas.microsoft.com/office/powerpoint/2016/slidezoom" Requires="pslz">
          <p:graphicFrame>
            <p:nvGraphicFramePr>
              <p:cNvPr id="4" name="Slide Zoom 3">
                <a:extLst>
                  <a:ext uri="{FF2B5EF4-FFF2-40B4-BE49-F238E27FC236}">
                    <a16:creationId xmlns:a16="http://schemas.microsoft.com/office/drawing/2014/main" id="{D76C945B-0E16-7745-54AF-A4C4489D0294}"/>
                  </a:ext>
                </a:extLst>
              </p:cNvPr>
              <p:cNvGraphicFramePr>
                <a:graphicFrameLocks noChangeAspect="1"/>
              </p:cNvGraphicFramePr>
              <p:nvPr>
                <p:extLst>
                  <p:ext uri="{D42A27DB-BD31-4B8C-83A1-F6EECF244321}">
                    <p14:modId xmlns:p14="http://schemas.microsoft.com/office/powerpoint/2010/main" val="3974601627"/>
                  </p:ext>
                </p:extLst>
              </p:nvPr>
            </p:nvGraphicFramePr>
            <p:xfrm>
              <a:off x="-863261" y="6082177"/>
              <a:ext cx="3048000" cy="1714500"/>
            </p:xfrm>
            <a:graphic>
              <a:graphicData uri="http://schemas.microsoft.com/office/powerpoint/2016/slidezoom">
                <pslz:sldZm>
                  <pslz:sldZmObj sldId="268" cId="2091528465">
                    <pslz:zmPr id="{66D06673-69DD-4CDF-977A-A84954DAF852}" returnToParent="0" transitionDur="1000">
                      <p166:blipFill xmlns:p166="http://schemas.microsoft.com/office/powerpoint/2016/6/main">
                        <a:blip r:embed="rId5"/>
                        <a:stretch>
                          <a:fillRect/>
                        </a:stretch>
                      </p166:blipFill>
                      <p166:spPr xmlns:p166="http://schemas.microsoft.com/office/powerpoint/2016/6/main">
                        <a:xfrm>
                          <a:off x="0" y="0"/>
                          <a:ext cx="3048000" cy="1714500"/>
                        </a:xfrm>
                        <a:prstGeom prst="rect">
                          <a:avLst/>
                        </a:prstGeom>
                        <a:ln w="3175">
                          <a:solidFill>
                            <a:prstClr val="ltGray"/>
                          </a:solidFill>
                        </a:ln>
                      </p166:spPr>
                    </pslz:zmPr>
                  </pslz:sldZmObj>
                </pslz:sldZm>
              </a:graphicData>
            </a:graphic>
          </p:graphicFrame>
        </mc:Choice>
        <mc:Fallback>
          <p:pic>
            <p:nvPicPr>
              <p:cNvPr id="4" name="Slide Zoom 3">
                <a:hlinkClick r:id="rId6" action="ppaction://hlinksldjump"/>
                <a:extLst>
                  <a:ext uri="{FF2B5EF4-FFF2-40B4-BE49-F238E27FC236}">
                    <a16:creationId xmlns:a16="http://schemas.microsoft.com/office/drawing/2014/main" id="{D76C945B-0E16-7745-54AF-A4C4489D0294}"/>
                  </a:ext>
                </a:extLst>
              </p:cNvPr>
              <p:cNvPicPr>
                <a:picLocks noGrp="1" noRot="1" noChangeAspect="1" noMove="1" noResize="1" noEditPoints="1" noAdjustHandles="1" noChangeArrowheads="1" noChangeShapeType="1"/>
              </p:cNvPicPr>
              <p:nvPr/>
            </p:nvPicPr>
            <p:blipFill>
              <a:blip r:embed="rId5"/>
              <a:stretch>
                <a:fillRect/>
              </a:stretch>
            </p:blipFill>
            <p:spPr>
              <a:xfrm>
                <a:off x="-863261" y="6082177"/>
                <a:ext cx="3048000" cy="1714500"/>
              </a:xfrm>
              <a:prstGeom prst="rect">
                <a:avLst/>
              </a:prstGeom>
              <a:ln w="3175">
                <a:solidFill>
                  <a:prstClr val="ltGray"/>
                </a:solidFill>
              </a:ln>
            </p:spPr>
          </p:pic>
        </mc:Fallback>
      </mc:AlternateContent>
    </p:spTree>
    <p:extLst>
      <p:ext uri="{BB962C8B-B14F-4D97-AF65-F5344CB8AC3E}">
        <p14:creationId xmlns:p14="http://schemas.microsoft.com/office/powerpoint/2010/main" val="20915284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2926C-312A-0291-3F66-1423361A9859}"/>
              </a:ext>
            </a:extLst>
          </p:cNvPr>
          <p:cNvSpPr>
            <a:spLocks noGrp="1"/>
          </p:cNvSpPr>
          <p:nvPr>
            <p:ph type="title"/>
          </p:nvPr>
        </p:nvSpPr>
        <p:spPr/>
        <p:txBody>
          <a:bodyPr/>
          <a:lstStyle/>
          <a:p>
            <a:r>
              <a:rPr lang="en-US" dirty="0"/>
              <a:t>DO NOT REBOOT THE DEVICE DURING THIS OR RESET*. </a:t>
            </a:r>
          </a:p>
        </p:txBody>
      </p:sp>
      <p:sp>
        <p:nvSpPr>
          <p:cNvPr id="3" name="Content Placeholder 2">
            <a:extLst>
              <a:ext uri="{FF2B5EF4-FFF2-40B4-BE49-F238E27FC236}">
                <a16:creationId xmlns:a16="http://schemas.microsoft.com/office/drawing/2014/main" id="{1D96B955-928E-D938-F86E-1EE02E242CB9}"/>
              </a:ext>
            </a:extLst>
          </p:cNvPr>
          <p:cNvSpPr>
            <a:spLocks noGrp="1"/>
          </p:cNvSpPr>
          <p:nvPr>
            <p:ph idx="1"/>
          </p:nvPr>
        </p:nvSpPr>
        <p:spPr>
          <a:xfrm>
            <a:off x="838200" y="1825625"/>
            <a:ext cx="6413626" cy="4351338"/>
          </a:xfrm>
        </p:spPr>
        <p:txBody>
          <a:bodyPr/>
          <a:lstStyle/>
          <a:p>
            <a:pPr marL="0" indent="0">
              <a:buNone/>
            </a:pPr>
            <a:r>
              <a:rPr lang="en-US" dirty="0"/>
              <a:t>Download the TFTP file:</a:t>
            </a:r>
          </a:p>
          <a:p>
            <a:pPr marL="0" indent="0">
              <a:buNone/>
            </a:pPr>
            <a:r>
              <a:rPr lang="en-US" dirty="0" err="1"/>
              <a:t>tftp</a:t>
            </a:r>
            <a:r>
              <a:rPr lang="en-US" dirty="0"/>
              <a:t> 0x640000 u-</a:t>
            </a:r>
            <a:r>
              <a:rPr lang="en-US" dirty="0" err="1"/>
              <a:t>boot.kwb</a:t>
            </a:r>
            <a:r>
              <a:rPr lang="en-US" dirty="0"/>
              <a:t> </a:t>
            </a:r>
          </a:p>
          <a:p>
            <a:pPr marL="0" indent="0">
              <a:buNone/>
            </a:pPr>
            <a:r>
              <a:rPr lang="en-US" dirty="0"/>
              <a:t>Erase the current </a:t>
            </a:r>
            <a:r>
              <a:rPr lang="en-US" dirty="0" err="1"/>
              <a:t>nand</a:t>
            </a:r>
            <a:r>
              <a:rPr lang="en-US" dirty="0"/>
              <a:t>:</a:t>
            </a:r>
          </a:p>
          <a:p>
            <a:pPr marL="0" indent="0">
              <a:buNone/>
            </a:pPr>
            <a:r>
              <a:rPr lang="en-US" dirty="0" err="1"/>
              <a:t>nand</a:t>
            </a:r>
            <a:r>
              <a:rPr lang="en-US" dirty="0"/>
              <a:t> erase 0x0 0x100000</a:t>
            </a:r>
          </a:p>
          <a:p>
            <a:pPr marL="0" indent="0">
              <a:buNone/>
            </a:pPr>
            <a:r>
              <a:rPr lang="en-US" dirty="0"/>
              <a:t>Write the new U-Boot:</a:t>
            </a:r>
          </a:p>
          <a:p>
            <a:pPr marL="0" indent="0">
              <a:buNone/>
            </a:pPr>
            <a:r>
              <a:rPr lang="en-US" dirty="0" err="1"/>
              <a:t>nand</a:t>
            </a:r>
            <a:r>
              <a:rPr lang="en-US" dirty="0"/>
              <a:t> write 0x640000 0x0 0x100000</a:t>
            </a:r>
          </a:p>
          <a:p>
            <a:pPr marL="0" indent="0">
              <a:buNone/>
            </a:pPr>
            <a:r>
              <a:rPr lang="en-US" dirty="0"/>
              <a:t>Reset the device:</a:t>
            </a:r>
          </a:p>
          <a:p>
            <a:pPr marL="0" indent="0">
              <a:buNone/>
            </a:pPr>
            <a:r>
              <a:rPr lang="en-US" dirty="0"/>
              <a:t>reset</a:t>
            </a:r>
          </a:p>
          <a:p>
            <a:pPr marL="0" indent="0">
              <a:buNone/>
            </a:pPr>
            <a:endParaRPr lang="en-US" dirty="0"/>
          </a:p>
        </p:txBody>
      </p:sp>
      <p:pic>
        <p:nvPicPr>
          <p:cNvPr id="7" name="Picture 6">
            <a:extLst>
              <a:ext uri="{FF2B5EF4-FFF2-40B4-BE49-F238E27FC236}">
                <a16:creationId xmlns:a16="http://schemas.microsoft.com/office/drawing/2014/main" id="{465F2322-914B-1488-4054-788556ABEC23}"/>
              </a:ext>
            </a:extLst>
          </p:cNvPr>
          <p:cNvPicPr>
            <a:picLocks noChangeAspect="1"/>
          </p:cNvPicPr>
          <p:nvPr/>
        </p:nvPicPr>
        <p:blipFill>
          <a:blip r:embed="rId2"/>
          <a:stretch>
            <a:fillRect/>
          </a:stretch>
        </p:blipFill>
        <p:spPr>
          <a:xfrm>
            <a:off x="6761429" y="1944609"/>
            <a:ext cx="5334000" cy="3276600"/>
          </a:xfrm>
          <a:prstGeom prst="rect">
            <a:avLst/>
          </a:prstGeom>
        </p:spPr>
      </p:pic>
      <p:sp>
        <p:nvSpPr>
          <p:cNvPr id="8" name="TextBox 7">
            <a:extLst>
              <a:ext uri="{FF2B5EF4-FFF2-40B4-BE49-F238E27FC236}">
                <a16:creationId xmlns:a16="http://schemas.microsoft.com/office/drawing/2014/main" id="{7E2476E0-AD8B-3C3A-1D11-BB33B05AE55C}"/>
              </a:ext>
            </a:extLst>
          </p:cNvPr>
          <p:cNvSpPr txBox="1"/>
          <p:nvPr/>
        </p:nvSpPr>
        <p:spPr>
          <a:xfrm>
            <a:off x="7061703" y="5785164"/>
            <a:ext cx="4798337" cy="646331"/>
          </a:xfrm>
          <a:prstGeom prst="rect">
            <a:avLst/>
          </a:prstGeom>
          <a:noFill/>
        </p:spPr>
        <p:txBody>
          <a:bodyPr wrap="square" rtlCol="0">
            <a:spAutoFit/>
          </a:bodyPr>
          <a:lstStyle/>
          <a:p>
            <a:r>
              <a:rPr lang="en-US" dirty="0"/>
              <a:t>*If you make a mistake, we will need to recover U-BOOT. It’s a good lesson in hardware recovery. </a:t>
            </a:r>
          </a:p>
        </p:txBody>
      </p:sp>
    </p:spTree>
    <p:extLst>
      <p:ext uri="{BB962C8B-B14F-4D97-AF65-F5344CB8AC3E}">
        <p14:creationId xmlns:p14="http://schemas.microsoft.com/office/powerpoint/2010/main" val="29055916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8C409-87B7-9F9F-257D-D2DC949A0070}"/>
              </a:ext>
            </a:extLst>
          </p:cNvPr>
          <p:cNvSpPr>
            <a:spLocks noGrp="1"/>
          </p:cNvSpPr>
          <p:nvPr>
            <p:ph type="title"/>
          </p:nvPr>
        </p:nvSpPr>
        <p:spPr/>
        <p:txBody>
          <a:bodyPr/>
          <a:lstStyle/>
          <a:p>
            <a:r>
              <a:rPr lang="en-US" dirty="0"/>
              <a:t>Install </a:t>
            </a:r>
            <a:r>
              <a:rPr lang="en-US" dirty="0" err="1"/>
              <a:t>OpenWRT</a:t>
            </a:r>
            <a:endParaRPr lang="en-US" dirty="0"/>
          </a:p>
        </p:txBody>
      </p:sp>
      <p:sp>
        <p:nvSpPr>
          <p:cNvPr id="3" name="Content Placeholder 2">
            <a:extLst>
              <a:ext uri="{FF2B5EF4-FFF2-40B4-BE49-F238E27FC236}">
                <a16:creationId xmlns:a16="http://schemas.microsoft.com/office/drawing/2014/main" id="{E090CFB9-32AB-204E-353E-193609BC9319}"/>
              </a:ext>
            </a:extLst>
          </p:cNvPr>
          <p:cNvSpPr>
            <a:spLocks noGrp="1"/>
          </p:cNvSpPr>
          <p:nvPr>
            <p:ph idx="1"/>
          </p:nvPr>
        </p:nvSpPr>
        <p:spPr>
          <a:xfrm>
            <a:off x="443620" y="1448554"/>
            <a:ext cx="6071480" cy="4728409"/>
          </a:xfrm>
        </p:spPr>
        <p:txBody>
          <a:bodyPr>
            <a:normAutofit/>
          </a:bodyPr>
          <a:lstStyle/>
          <a:p>
            <a:pPr marL="0" indent="0">
              <a:buNone/>
            </a:pPr>
            <a:r>
              <a:rPr lang="en-US" dirty="0"/>
              <a:t>Boot in U-Boot / break the bootloader.</a:t>
            </a:r>
          </a:p>
          <a:p>
            <a:pPr marL="0" indent="0">
              <a:buNone/>
            </a:pPr>
            <a:r>
              <a:rPr lang="en-US" dirty="0"/>
              <a:t>Set the following variables:</a:t>
            </a:r>
          </a:p>
          <a:p>
            <a:pPr marL="0" indent="0">
              <a:buNone/>
            </a:pPr>
            <a:r>
              <a:rPr lang="en-US" dirty="0" err="1"/>
              <a:t>Setenv</a:t>
            </a:r>
            <a:r>
              <a:rPr lang="en-US" dirty="0"/>
              <a:t> </a:t>
            </a:r>
            <a:r>
              <a:rPr lang="en-US" dirty="0" err="1"/>
              <a:t>ipaddr</a:t>
            </a:r>
            <a:r>
              <a:rPr lang="en-US" dirty="0"/>
              <a:t> (</a:t>
            </a:r>
            <a:r>
              <a:rPr lang="en-US" dirty="0" err="1"/>
              <a:t>ip</a:t>
            </a:r>
            <a:r>
              <a:rPr lang="en-US" dirty="0"/>
              <a:t> of device)</a:t>
            </a:r>
          </a:p>
          <a:p>
            <a:pPr marL="0" indent="0">
              <a:buNone/>
            </a:pPr>
            <a:r>
              <a:rPr lang="en-US" dirty="0" err="1"/>
              <a:t>Setenv</a:t>
            </a:r>
            <a:r>
              <a:rPr lang="en-US" dirty="0"/>
              <a:t> </a:t>
            </a:r>
            <a:r>
              <a:rPr lang="en-US" dirty="0" err="1"/>
              <a:t>serverip</a:t>
            </a:r>
            <a:r>
              <a:rPr lang="en-US" dirty="0"/>
              <a:t> (your </a:t>
            </a:r>
            <a:r>
              <a:rPr lang="en-US" dirty="0" err="1"/>
              <a:t>ip</a:t>
            </a:r>
            <a:r>
              <a:rPr lang="en-US" dirty="0"/>
              <a:t>)</a:t>
            </a:r>
          </a:p>
          <a:p>
            <a:pPr marL="0" indent="0">
              <a:buNone/>
            </a:pPr>
            <a:r>
              <a:rPr lang="en-US" dirty="0" err="1"/>
              <a:t>Setenv</a:t>
            </a:r>
            <a:r>
              <a:rPr lang="en-US" dirty="0"/>
              <a:t> </a:t>
            </a:r>
            <a:r>
              <a:rPr lang="en-US" dirty="0" err="1"/>
              <a:t>ethaddr</a:t>
            </a:r>
            <a:r>
              <a:rPr lang="en-US" dirty="0"/>
              <a:t> (device MAC)</a:t>
            </a:r>
          </a:p>
          <a:p>
            <a:pPr marL="0" indent="0">
              <a:buNone/>
            </a:pPr>
            <a:r>
              <a:rPr lang="en-US" dirty="0" err="1"/>
              <a:t>Tftpboot</a:t>
            </a:r>
            <a:r>
              <a:rPr lang="en-US" dirty="0"/>
              <a:t> (name of the </a:t>
            </a:r>
            <a:r>
              <a:rPr lang="en-US" dirty="0" err="1"/>
              <a:t>OpenWRT</a:t>
            </a:r>
            <a:r>
              <a:rPr lang="en-US" dirty="0"/>
              <a:t> file)</a:t>
            </a:r>
          </a:p>
          <a:p>
            <a:pPr marL="0" indent="0">
              <a:buNone/>
            </a:pPr>
            <a:r>
              <a:rPr lang="en-US" dirty="0"/>
              <a:t>Nand </a:t>
            </a:r>
            <a:r>
              <a:rPr lang="en-US" dirty="0" err="1"/>
              <a:t>erase.part</a:t>
            </a:r>
            <a:r>
              <a:rPr lang="en-US" dirty="0"/>
              <a:t> ubi</a:t>
            </a:r>
          </a:p>
          <a:p>
            <a:pPr marL="0" indent="0">
              <a:buNone/>
            </a:pPr>
            <a:r>
              <a:rPr lang="en-US" dirty="0"/>
              <a:t>Nand write 0x800000 </a:t>
            </a:r>
            <a:r>
              <a:rPr lang="en-US" dirty="0" err="1"/>
              <a:t>ubit</a:t>
            </a:r>
            <a:r>
              <a:rPr lang="en-US" dirty="0"/>
              <a:t> 0x600000</a:t>
            </a:r>
          </a:p>
          <a:p>
            <a:pPr marL="0" indent="0">
              <a:buNone/>
            </a:pPr>
            <a:r>
              <a:rPr lang="en-US" dirty="0"/>
              <a:t>reset</a:t>
            </a:r>
          </a:p>
          <a:p>
            <a:pPr marL="0" indent="0">
              <a:buNone/>
            </a:pPr>
            <a:endParaRPr lang="en-US" dirty="0"/>
          </a:p>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id="{5FA0A61A-E328-A1DB-F326-5DC949D4A78F}"/>
              </a:ext>
            </a:extLst>
          </p:cNvPr>
          <p:cNvPicPr>
            <a:picLocks noChangeAspect="1"/>
          </p:cNvPicPr>
          <p:nvPr/>
        </p:nvPicPr>
        <p:blipFill>
          <a:blip r:embed="rId2"/>
          <a:stretch>
            <a:fillRect/>
          </a:stretch>
        </p:blipFill>
        <p:spPr>
          <a:xfrm>
            <a:off x="585881" y="6457950"/>
            <a:ext cx="2238375" cy="400050"/>
          </a:xfrm>
          <a:prstGeom prst="rect">
            <a:avLst/>
          </a:prstGeom>
        </p:spPr>
      </p:pic>
      <p:sp>
        <p:nvSpPr>
          <p:cNvPr id="6" name="TextBox 5">
            <a:extLst>
              <a:ext uri="{FF2B5EF4-FFF2-40B4-BE49-F238E27FC236}">
                <a16:creationId xmlns:a16="http://schemas.microsoft.com/office/drawing/2014/main" id="{56CB9183-BFE0-62FE-CBE0-CBDE79B37B66}"/>
              </a:ext>
            </a:extLst>
          </p:cNvPr>
          <p:cNvSpPr txBox="1"/>
          <p:nvPr/>
        </p:nvSpPr>
        <p:spPr>
          <a:xfrm>
            <a:off x="165978" y="5811619"/>
            <a:ext cx="3078179" cy="646331"/>
          </a:xfrm>
          <a:prstGeom prst="rect">
            <a:avLst/>
          </a:prstGeom>
          <a:noFill/>
        </p:spPr>
        <p:txBody>
          <a:bodyPr wrap="square" rtlCol="0">
            <a:spAutoFit/>
          </a:bodyPr>
          <a:lstStyle/>
          <a:p>
            <a:r>
              <a:rPr lang="en-US" dirty="0"/>
              <a:t>Remember that screenshot? </a:t>
            </a:r>
          </a:p>
          <a:p>
            <a:r>
              <a:rPr lang="en-US" dirty="0"/>
              <a:t>You’ll need the MAC address:</a:t>
            </a:r>
          </a:p>
        </p:txBody>
      </p:sp>
      <p:pic>
        <p:nvPicPr>
          <p:cNvPr id="8" name="Picture 7">
            <a:extLst>
              <a:ext uri="{FF2B5EF4-FFF2-40B4-BE49-F238E27FC236}">
                <a16:creationId xmlns:a16="http://schemas.microsoft.com/office/drawing/2014/main" id="{C808F60C-448E-2DD8-DFEE-D7252A02FCFE}"/>
              </a:ext>
            </a:extLst>
          </p:cNvPr>
          <p:cNvPicPr>
            <a:picLocks noChangeAspect="1"/>
          </p:cNvPicPr>
          <p:nvPr/>
        </p:nvPicPr>
        <p:blipFill>
          <a:blip r:embed="rId3"/>
          <a:stretch>
            <a:fillRect/>
          </a:stretch>
        </p:blipFill>
        <p:spPr>
          <a:xfrm>
            <a:off x="7107912" y="128588"/>
            <a:ext cx="4838700" cy="3124200"/>
          </a:xfrm>
          <a:prstGeom prst="rect">
            <a:avLst/>
          </a:prstGeom>
        </p:spPr>
      </p:pic>
      <p:pic>
        <p:nvPicPr>
          <p:cNvPr id="12" name="Picture 11">
            <a:extLst>
              <a:ext uri="{FF2B5EF4-FFF2-40B4-BE49-F238E27FC236}">
                <a16:creationId xmlns:a16="http://schemas.microsoft.com/office/drawing/2014/main" id="{ED3EFBAD-32D1-1B32-08B5-DDCBD77D1203}"/>
              </a:ext>
            </a:extLst>
          </p:cNvPr>
          <p:cNvPicPr>
            <a:picLocks noChangeAspect="1"/>
          </p:cNvPicPr>
          <p:nvPr/>
        </p:nvPicPr>
        <p:blipFill>
          <a:blip r:embed="rId4"/>
          <a:stretch>
            <a:fillRect/>
          </a:stretch>
        </p:blipFill>
        <p:spPr>
          <a:xfrm>
            <a:off x="7107912" y="2900362"/>
            <a:ext cx="6315075" cy="3829050"/>
          </a:xfrm>
          <a:prstGeom prst="rect">
            <a:avLst/>
          </a:prstGeom>
        </p:spPr>
      </p:pic>
    </p:spTree>
    <p:extLst>
      <p:ext uri="{BB962C8B-B14F-4D97-AF65-F5344CB8AC3E}">
        <p14:creationId xmlns:p14="http://schemas.microsoft.com/office/powerpoint/2010/main" val="22089616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4B5AE-9A60-799A-D21A-E5B069D254A6}"/>
              </a:ext>
            </a:extLst>
          </p:cNvPr>
          <p:cNvSpPr>
            <a:spLocks noGrp="1"/>
          </p:cNvSpPr>
          <p:nvPr>
            <p:ph type="title"/>
          </p:nvPr>
        </p:nvSpPr>
        <p:spPr/>
        <p:txBody>
          <a:bodyPr/>
          <a:lstStyle/>
          <a:p>
            <a:r>
              <a:rPr lang="en-US" dirty="0" err="1"/>
              <a:t>OpenWRT</a:t>
            </a:r>
            <a:r>
              <a:rPr lang="en-US" dirty="0"/>
              <a:t> is installed! </a:t>
            </a:r>
            <a:br>
              <a:rPr lang="en-US" dirty="0"/>
            </a:br>
            <a:r>
              <a:rPr lang="en-US" dirty="0"/>
              <a:t>Remember to set your password / reboot.</a:t>
            </a:r>
          </a:p>
        </p:txBody>
      </p:sp>
      <p:sp>
        <p:nvSpPr>
          <p:cNvPr id="3" name="Content Placeholder 2">
            <a:extLst>
              <a:ext uri="{FF2B5EF4-FFF2-40B4-BE49-F238E27FC236}">
                <a16:creationId xmlns:a16="http://schemas.microsoft.com/office/drawing/2014/main" id="{62F028B5-5C40-D5BC-8E41-D770E7550427}"/>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15923793-532A-F7A1-6E5F-A85EC62EB2DE}"/>
              </a:ext>
            </a:extLst>
          </p:cNvPr>
          <p:cNvPicPr>
            <a:picLocks noChangeAspect="1"/>
          </p:cNvPicPr>
          <p:nvPr/>
        </p:nvPicPr>
        <p:blipFill>
          <a:blip r:embed="rId2"/>
          <a:stretch>
            <a:fillRect/>
          </a:stretch>
        </p:blipFill>
        <p:spPr>
          <a:xfrm>
            <a:off x="536039" y="1690688"/>
            <a:ext cx="6629400" cy="3667125"/>
          </a:xfrm>
          <a:prstGeom prst="rect">
            <a:avLst/>
          </a:prstGeom>
        </p:spPr>
      </p:pic>
      <p:pic>
        <p:nvPicPr>
          <p:cNvPr id="6" name="Picture 5">
            <a:extLst>
              <a:ext uri="{FF2B5EF4-FFF2-40B4-BE49-F238E27FC236}">
                <a16:creationId xmlns:a16="http://schemas.microsoft.com/office/drawing/2014/main" id="{FCC1D339-14B1-5515-F744-4EE086FF67DB}"/>
              </a:ext>
            </a:extLst>
          </p:cNvPr>
          <p:cNvPicPr>
            <a:picLocks noChangeAspect="1"/>
          </p:cNvPicPr>
          <p:nvPr/>
        </p:nvPicPr>
        <p:blipFill>
          <a:blip r:embed="rId3"/>
          <a:stretch>
            <a:fillRect/>
          </a:stretch>
        </p:blipFill>
        <p:spPr>
          <a:xfrm>
            <a:off x="7165439" y="4715839"/>
            <a:ext cx="4065760" cy="1391882"/>
          </a:xfrm>
          <a:prstGeom prst="rect">
            <a:avLst/>
          </a:prstGeom>
        </p:spPr>
      </p:pic>
      <p:pic>
        <p:nvPicPr>
          <p:cNvPr id="7" name="Picture 6">
            <a:extLst>
              <a:ext uri="{FF2B5EF4-FFF2-40B4-BE49-F238E27FC236}">
                <a16:creationId xmlns:a16="http://schemas.microsoft.com/office/drawing/2014/main" id="{D61FB66D-6346-BEF7-A7AB-AD437A298270}"/>
              </a:ext>
            </a:extLst>
          </p:cNvPr>
          <p:cNvPicPr>
            <a:picLocks noChangeAspect="1"/>
          </p:cNvPicPr>
          <p:nvPr/>
        </p:nvPicPr>
        <p:blipFill>
          <a:blip r:embed="rId4"/>
          <a:stretch>
            <a:fillRect/>
          </a:stretch>
        </p:blipFill>
        <p:spPr>
          <a:xfrm>
            <a:off x="5800050" y="1690688"/>
            <a:ext cx="4912926" cy="2955910"/>
          </a:xfrm>
          <a:prstGeom prst="rect">
            <a:avLst/>
          </a:prstGeom>
        </p:spPr>
      </p:pic>
    </p:spTree>
    <p:extLst>
      <p:ext uri="{BB962C8B-B14F-4D97-AF65-F5344CB8AC3E}">
        <p14:creationId xmlns:p14="http://schemas.microsoft.com/office/powerpoint/2010/main" val="6566668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3B646-064D-2F26-2FB6-AEEA9C8FA201}"/>
              </a:ext>
            </a:extLst>
          </p:cNvPr>
          <p:cNvSpPr>
            <a:spLocks noGrp="1"/>
          </p:cNvSpPr>
          <p:nvPr>
            <p:ph type="title"/>
          </p:nvPr>
        </p:nvSpPr>
        <p:spPr/>
        <p:txBody>
          <a:bodyPr/>
          <a:lstStyle/>
          <a:p>
            <a:r>
              <a:rPr lang="en-US" dirty="0"/>
              <a:t>OK, who cares? You installed </a:t>
            </a:r>
            <a:r>
              <a:rPr lang="en-US" dirty="0" err="1"/>
              <a:t>OpenWRT</a:t>
            </a:r>
            <a:r>
              <a:rPr lang="en-US" dirty="0"/>
              <a:t>….</a:t>
            </a:r>
          </a:p>
        </p:txBody>
      </p:sp>
      <p:sp>
        <p:nvSpPr>
          <p:cNvPr id="3" name="Content Placeholder 2">
            <a:extLst>
              <a:ext uri="{FF2B5EF4-FFF2-40B4-BE49-F238E27FC236}">
                <a16:creationId xmlns:a16="http://schemas.microsoft.com/office/drawing/2014/main" id="{6C86F34A-D010-5B06-CE5D-CFE2F313ACE4}"/>
              </a:ext>
            </a:extLst>
          </p:cNvPr>
          <p:cNvSpPr>
            <a:spLocks noGrp="1"/>
          </p:cNvSpPr>
          <p:nvPr>
            <p:ph idx="1"/>
          </p:nvPr>
        </p:nvSpPr>
        <p:spPr>
          <a:xfrm>
            <a:off x="838201" y="1825625"/>
            <a:ext cx="5257800" cy="4351338"/>
          </a:xfrm>
        </p:spPr>
        <p:txBody>
          <a:bodyPr>
            <a:normAutofit fontScale="62500" lnSpcReduction="20000"/>
          </a:bodyPr>
          <a:lstStyle/>
          <a:p>
            <a:pPr marL="0" indent="0">
              <a:buNone/>
            </a:pPr>
            <a:r>
              <a:rPr lang="en-US" dirty="0"/>
              <a:t>You have an embedded </a:t>
            </a:r>
            <a:r>
              <a:rPr lang="en-US" dirty="0" err="1"/>
              <a:t>linux</a:t>
            </a:r>
            <a:r>
              <a:rPr lang="en-US" dirty="0"/>
              <a:t> system that you can stage as an embedded systems exploration and hardware hacking lab.</a:t>
            </a:r>
          </a:p>
          <a:p>
            <a:pPr marL="0" indent="0">
              <a:buNone/>
            </a:pPr>
            <a:r>
              <a:rPr lang="en-US" dirty="0"/>
              <a:t>You have the ability to simulate IoT botnets / cross load other operating systems and components.</a:t>
            </a:r>
          </a:p>
          <a:p>
            <a:pPr marL="0" indent="0">
              <a:buNone/>
            </a:pPr>
            <a:r>
              <a:rPr lang="en-US" dirty="0"/>
              <a:t>You have the ability to customize implants focused on the same capabilities as most commercial implants for little to no money and higher storage / stealth.</a:t>
            </a:r>
          </a:p>
          <a:p>
            <a:pPr marL="0" indent="0">
              <a:buNone/>
            </a:pPr>
            <a:r>
              <a:rPr lang="en-US" b="1" i="1" u="sng" dirty="0"/>
              <a:t>You have the ability to use DDNS networks, self-registering services used by these devices for infiltration, exfiltration, pivoting, without arousing much suspicion.</a:t>
            </a:r>
          </a:p>
          <a:p>
            <a:pPr marL="0" indent="0">
              <a:buNone/>
            </a:pPr>
            <a:endParaRPr lang="en-US" b="1" i="1" u="sng" dirty="0"/>
          </a:p>
          <a:p>
            <a:pPr marL="0" indent="0">
              <a:buNone/>
            </a:pPr>
            <a:r>
              <a:rPr lang="en-US" dirty="0">
                <a:hlinkClick r:id="rId2"/>
              </a:rPr>
              <a:t>SOCKS Proxy SSH Tunnels on </a:t>
            </a:r>
            <a:r>
              <a:rPr lang="en-US" dirty="0" err="1">
                <a:hlinkClick r:id="rId2"/>
              </a:rPr>
              <a:t>OpenWRT</a:t>
            </a:r>
            <a:r>
              <a:rPr lang="en-US" dirty="0">
                <a:hlinkClick r:id="rId2"/>
              </a:rPr>
              <a:t> | Chris Swan's Weblog</a:t>
            </a:r>
            <a:endParaRPr lang="en-US" dirty="0"/>
          </a:p>
          <a:p>
            <a:pPr marL="0" indent="0">
              <a:buNone/>
            </a:pPr>
            <a:endParaRPr lang="en-US" dirty="0"/>
          </a:p>
          <a:p>
            <a:pPr marL="0" indent="0">
              <a:buNone/>
            </a:pPr>
            <a:r>
              <a:rPr lang="en-US" dirty="0">
                <a:hlinkClick r:id="rId3"/>
              </a:rPr>
              <a:t>My Cloud Personal Storage Drive User Manual</a:t>
            </a:r>
            <a:endParaRPr lang="en-US" dirty="0"/>
          </a:p>
        </p:txBody>
      </p:sp>
      <p:pic>
        <p:nvPicPr>
          <p:cNvPr id="5" name="Picture 4">
            <a:extLst>
              <a:ext uri="{FF2B5EF4-FFF2-40B4-BE49-F238E27FC236}">
                <a16:creationId xmlns:a16="http://schemas.microsoft.com/office/drawing/2014/main" id="{F3A4F3DD-8464-CC19-16D0-84E63EB7DE7C}"/>
              </a:ext>
            </a:extLst>
          </p:cNvPr>
          <p:cNvPicPr>
            <a:picLocks noChangeAspect="1"/>
          </p:cNvPicPr>
          <p:nvPr/>
        </p:nvPicPr>
        <p:blipFill>
          <a:blip r:embed="rId4"/>
          <a:stretch>
            <a:fillRect/>
          </a:stretch>
        </p:blipFill>
        <p:spPr>
          <a:xfrm>
            <a:off x="5596461" y="1454150"/>
            <a:ext cx="3948062" cy="2219325"/>
          </a:xfrm>
          <a:prstGeom prst="rect">
            <a:avLst/>
          </a:prstGeom>
        </p:spPr>
      </p:pic>
      <p:pic>
        <p:nvPicPr>
          <p:cNvPr id="11" name="Picture 10">
            <a:extLst>
              <a:ext uri="{FF2B5EF4-FFF2-40B4-BE49-F238E27FC236}">
                <a16:creationId xmlns:a16="http://schemas.microsoft.com/office/drawing/2014/main" id="{394A3A05-431D-29EE-8E73-33CDFF42B3DA}"/>
              </a:ext>
            </a:extLst>
          </p:cNvPr>
          <p:cNvPicPr>
            <a:picLocks noChangeAspect="1"/>
          </p:cNvPicPr>
          <p:nvPr/>
        </p:nvPicPr>
        <p:blipFill>
          <a:blip r:embed="rId5"/>
          <a:stretch>
            <a:fillRect/>
          </a:stretch>
        </p:blipFill>
        <p:spPr>
          <a:xfrm>
            <a:off x="7578084" y="3287713"/>
            <a:ext cx="3932878" cy="3205162"/>
          </a:xfrm>
          <a:prstGeom prst="rect">
            <a:avLst/>
          </a:prstGeom>
        </p:spPr>
      </p:pic>
    </p:spTree>
    <p:extLst>
      <p:ext uri="{BB962C8B-B14F-4D97-AF65-F5344CB8AC3E}">
        <p14:creationId xmlns:p14="http://schemas.microsoft.com/office/powerpoint/2010/main" val="7485861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40D6C3D-901F-F34D-B774-CFCF92DECBFC}"/>
              </a:ext>
            </a:extLst>
          </p:cNvPr>
          <p:cNvSpPr>
            <a:spLocks noGrp="1"/>
          </p:cNvSpPr>
          <p:nvPr>
            <p:ph type="title"/>
          </p:nvPr>
        </p:nvSpPr>
        <p:spPr/>
        <p:txBody>
          <a:bodyPr/>
          <a:lstStyle/>
          <a:p>
            <a:r>
              <a:rPr lang="en-US" dirty="0"/>
              <a:t>THINK LIKE AN APT. THINK LIKE YOUR ADVERSARIES.</a:t>
            </a:r>
          </a:p>
        </p:txBody>
      </p:sp>
      <p:sp>
        <p:nvSpPr>
          <p:cNvPr id="5" name="Text Placeholder 4">
            <a:extLst>
              <a:ext uri="{FF2B5EF4-FFF2-40B4-BE49-F238E27FC236}">
                <a16:creationId xmlns:a16="http://schemas.microsoft.com/office/drawing/2014/main" id="{0313CE11-8B1C-4688-0510-5256B6381A5B}"/>
              </a:ext>
            </a:extLst>
          </p:cNvPr>
          <p:cNvSpPr>
            <a:spLocks noGrp="1"/>
          </p:cNvSpPr>
          <p:nvPr>
            <p:ph type="body" idx="1"/>
          </p:nvPr>
        </p:nvSpPr>
        <p:spPr/>
        <p:txBody>
          <a:bodyPr/>
          <a:lstStyle/>
          <a:p>
            <a:r>
              <a:rPr lang="en-US" dirty="0"/>
              <a:t>Get resourceful, pragmatic… USE WHAT IS AROUND YOU.</a:t>
            </a:r>
          </a:p>
        </p:txBody>
      </p:sp>
    </p:spTree>
    <p:extLst>
      <p:ext uri="{BB962C8B-B14F-4D97-AF65-F5344CB8AC3E}">
        <p14:creationId xmlns:p14="http://schemas.microsoft.com/office/powerpoint/2010/main" val="31973729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A941F-8D38-539F-E4D1-B075885715DF}"/>
              </a:ext>
            </a:extLst>
          </p:cNvPr>
          <p:cNvSpPr>
            <a:spLocks noGrp="1"/>
          </p:cNvSpPr>
          <p:nvPr>
            <p:ph type="title"/>
          </p:nvPr>
        </p:nvSpPr>
        <p:spPr/>
        <p:txBody>
          <a:bodyPr>
            <a:normAutofit fontScale="90000"/>
          </a:bodyPr>
          <a:lstStyle/>
          <a:p>
            <a:r>
              <a:rPr lang="en-US" dirty="0"/>
              <a:t>How do you build your skills and tools?</a:t>
            </a:r>
            <a:br>
              <a:rPr lang="en-US" dirty="0"/>
            </a:br>
            <a:r>
              <a:rPr lang="en-US" sz="2000" i="1" dirty="0"/>
              <a:t>Don’t commit crimes, don’t be unethical… ever. Period. End of discussion. </a:t>
            </a:r>
            <a:br>
              <a:rPr lang="en-US" dirty="0"/>
            </a:br>
            <a:endParaRPr lang="en-US" dirty="0"/>
          </a:p>
        </p:txBody>
      </p:sp>
      <p:sp>
        <p:nvSpPr>
          <p:cNvPr id="3" name="Content Placeholder 2">
            <a:extLst>
              <a:ext uri="{FF2B5EF4-FFF2-40B4-BE49-F238E27FC236}">
                <a16:creationId xmlns:a16="http://schemas.microsoft.com/office/drawing/2014/main" id="{77DE9DA7-5D6A-7EFB-9E94-C869FF099088}"/>
              </a:ext>
            </a:extLst>
          </p:cNvPr>
          <p:cNvSpPr>
            <a:spLocks noGrp="1"/>
          </p:cNvSpPr>
          <p:nvPr>
            <p:ph sz="half" idx="1"/>
          </p:nvPr>
        </p:nvSpPr>
        <p:spPr/>
        <p:txBody>
          <a:bodyPr>
            <a:normAutofit fontScale="70000" lnSpcReduction="20000"/>
          </a:bodyPr>
          <a:lstStyle/>
          <a:p>
            <a:pPr marL="0" indent="0">
              <a:buNone/>
            </a:pPr>
            <a:endParaRPr lang="en-US" dirty="0"/>
          </a:p>
          <a:p>
            <a:pPr marL="0" indent="0">
              <a:buNone/>
            </a:pPr>
            <a:endParaRPr lang="en-US" dirty="0"/>
          </a:p>
          <a:p>
            <a:pPr marL="0" indent="0">
              <a:buNone/>
            </a:pPr>
            <a:endParaRPr lang="en-US" dirty="0"/>
          </a:p>
        </p:txBody>
      </p:sp>
      <p:sp>
        <p:nvSpPr>
          <p:cNvPr id="4" name="Content Placeholder 3">
            <a:extLst>
              <a:ext uri="{FF2B5EF4-FFF2-40B4-BE49-F238E27FC236}">
                <a16:creationId xmlns:a16="http://schemas.microsoft.com/office/drawing/2014/main" id="{E51A3291-2B85-5501-718C-CFA8DEEA64F9}"/>
              </a:ext>
            </a:extLst>
          </p:cNvPr>
          <p:cNvSpPr>
            <a:spLocks noGrp="1"/>
          </p:cNvSpPr>
          <p:nvPr>
            <p:ph sz="half" idx="2"/>
          </p:nvPr>
        </p:nvSpPr>
        <p:spPr/>
        <p:txBody>
          <a:bodyPr>
            <a:normAutofit fontScale="70000" lnSpcReduction="20000"/>
          </a:bodyPr>
          <a:lstStyle/>
          <a:p>
            <a:pPr marL="0" indent="0">
              <a:buNone/>
            </a:pPr>
            <a:r>
              <a:rPr lang="en-US" dirty="0"/>
              <a:t>“Do not practice anything this is of no use”</a:t>
            </a:r>
          </a:p>
          <a:p>
            <a:pPr marL="0" indent="0">
              <a:buNone/>
            </a:pPr>
            <a:r>
              <a:rPr lang="en-US" dirty="0"/>
              <a:t>Instead of paying for expensive lab equipment, implants, courses, software… why not just Live off the Land to start?</a:t>
            </a:r>
          </a:p>
          <a:p>
            <a:pPr marL="0" indent="0">
              <a:buNone/>
            </a:pPr>
            <a:r>
              <a:rPr lang="en-US" dirty="0"/>
              <a:t>Having to create and devise your own tools and techniques makes you appreciate the craft and makes you an infinitely better hacker.</a:t>
            </a:r>
          </a:p>
          <a:p>
            <a:pPr marL="0" indent="0">
              <a:buNone/>
            </a:pPr>
            <a:r>
              <a:rPr lang="en-US" dirty="0"/>
              <a:t>You never have depend on a tool or a “thing” or the ones you do never go away.</a:t>
            </a:r>
          </a:p>
          <a:p>
            <a:pPr marL="0" indent="0">
              <a:buNone/>
            </a:pPr>
            <a:endParaRPr lang="en-US" dirty="0"/>
          </a:p>
          <a:p>
            <a:pPr marL="0" indent="0">
              <a:buNone/>
            </a:pPr>
            <a:r>
              <a:rPr lang="en-US" dirty="0"/>
              <a:t>LEARN THE OSI MODEL &amp; TCP/IP STACK. </a:t>
            </a:r>
          </a:p>
          <a:p>
            <a:pPr marL="0" indent="0">
              <a:buNone/>
            </a:pPr>
            <a:endParaRPr lang="en-US" dirty="0"/>
          </a:p>
          <a:p>
            <a:pPr marL="0" indent="0">
              <a:buNone/>
            </a:pPr>
            <a:r>
              <a:rPr lang="en-US" dirty="0"/>
              <a:t>This is how we got our start. These are great rules for learning the craft of hacking &amp; Living off the Land.</a:t>
            </a:r>
          </a:p>
          <a:p>
            <a:endParaRPr lang="en-US" dirty="0"/>
          </a:p>
        </p:txBody>
      </p:sp>
      <p:pic>
        <p:nvPicPr>
          <p:cNvPr id="1026" name="Picture 2" descr="Dokkodo Fit Edition 1: The 21 Precepts of Dokkodo and what it means in  MODERN TIMES. | DOKKODO FIT">
            <a:extLst>
              <a:ext uri="{FF2B5EF4-FFF2-40B4-BE49-F238E27FC236}">
                <a16:creationId xmlns:a16="http://schemas.microsoft.com/office/drawing/2014/main" id="{A3D9F798-22C1-D71E-8E24-9DE5F6B753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691481"/>
            <a:ext cx="4705350" cy="4619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90094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03C38-4D29-F196-77F9-2C050A1A526B}"/>
              </a:ext>
            </a:extLst>
          </p:cNvPr>
          <p:cNvSpPr>
            <a:spLocks noGrp="1"/>
          </p:cNvSpPr>
          <p:nvPr>
            <p:ph type="title"/>
          </p:nvPr>
        </p:nvSpPr>
        <p:spPr/>
        <p:txBody>
          <a:bodyPr/>
          <a:lstStyle/>
          <a:p>
            <a:r>
              <a:rPr lang="en-US" dirty="0"/>
              <a:t>C2 Frameworks &amp; Tools</a:t>
            </a:r>
          </a:p>
        </p:txBody>
      </p:sp>
      <p:sp>
        <p:nvSpPr>
          <p:cNvPr id="3" name="Content Placeholder 2">
            <a:extLst>
              <a:ext uri="{FF2B5EF4-FFF2-40B4-BE49-F238E27FC236}">
                <a16:creationId xmlns:a16="http://schemas.microsoft.com/office/drawing/2014/main" id="{F2A98491-D4A3-0EB4-28C2-C8529F853990}"/>
              </a:ext>
            </a:extLst>
          </p:cNvPr>
          <p:cNvSpPr>
            <a:spLocks noGrp="1"/>
          </p:cNvSpPr>
          <p:nvPr>
            <p:ph idx="1"/>
          </p:nvPr>
        </p:nvSpPr>
        <p:spPr>
          <a:xfrm>
            <a:off x="838201" y="1825625"/>
            <a:ext cx="5257800" cy="4351338"/>
          </a:xfrm>
        </p:spPr>
        <p:txBody>
          <a:bodyPr>
            <a:normAutofit fontScale="70000" lnSpcReduction="20000"/>
          </a:bodyPr>
          <a:lstStyle/>
          <a:p>
            <a:pPr marL="0" indent="0">
              <a:buNone/>
            </a:pPr>
            <a:r>
              <a:rPr lang="en-US" dirty="0"/>
              <a:t>There are an endless number of C2 frameworks, tools, reverse SSH handlers, proxies, and RMM tools available for little to no money.</a:t>
            </a:r>
          </a:p>
          <a:p>
            <a:pPr marL="0" indent="0">
              <a:buNone/>
            </a:pPr>
            <a:endParaRPr lang="en-US" dirty="0"/>
          </a:p>
          <a:p>
            <a:pPr marL="0" indent="0">
              <a:buNone/>
            </a:pPr>
            <a:r>
              <a:rPr lang="en-US" dirty="0"/>
              <a:t>You now have devices to test with, simulate with, isolate in a lab and safely, ethically &amp; LEGALLY. </a:t>
            </a:r>
          </a:p>
          <a:p>
            <a:pPr marL="0" indent="0">
              <a:buNone/>
            </a:pPr>
            <a:r>
              <a:rPr lang="en-US" dirty="0"/>
              <a:t>You can target vulns, specific items, setup your own capabilities, refine your techniques, come up with new ideas.</a:t>
            </a:r>
          </a:p>
          <a:p>
            <a:pPr marL="0" indent="0">
              <a:buNone/>
            </a:pPr>
            <a:r>
              <a:rPr lang="en-US" dirty="0"/>
              <a:t>Better… if you want to start crafting your own implants / tools / techniques for </a:t>
            </a:r>
            <a:r>
              <a:rPr lang="en-US" dirty="0" err="1"/>
              <a:t>pentesting</a:t>
            </a:r>
            <a:r>
              <a:rPr lang="en-US" dirty="0"/>
              <a:t>, you now have a factory / method to do it yourself and customize it!</a:t>
            </a:r>
          </a:p>
          <a:p>
            <a:pPr marL="0" indent="0">
              <a:buNone/>
            </a:pPr>
            <a:endParaRPr lang="en-US" dirty="0"/>
          </a:p>
          <a:p>
            <a:pPr marL="0" indent="0">
              <a:buNone/>
            </a:pPr>
            <a:r>
              <a:rPr lang="en-US" dirty="0"/>
              <a:t>Let’s go back to the beginning…</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pic>
        <p:nvPicPr>
          <p:cNvPr id="4" name="Picture 3">
            <a:extLst>
              <a:ext uri="{FF2B5EF4-FFF2-40B4-BE49-F238E27FC236}">
                <a16:creationId xmlns:a16="http://schemas.microsoft.com/office/drawing/2014/main" id="{5572F148-0BF3-6864-A6F1-C18AF50AA510}"/>
              </a:ext>
            </a:extLst>
          </p:cNvPr>
          <p:cNvPicPr>
            <a:picLocks noChangeAspect="1"/>
          </p:cNvPicPr>
          <p:nvPr/>
        </p:nvPicPr>
        <p:blipFill>
          <a:blip r:embed="rId2"/>
          <a:stretch>
            <a:fillRect/>
          </a:stretch>
        </p:blipFill>
        <p:spPr>
          <a:xfrm>
            <a:off x="6448425" y="1825625"/>
            <a:ext cx="5918396" cy="4140538"/>
          </a:xfrm>
          <a:prstGeom prst="rect">
            <a:avLst/>
          </a:prstGeom>
        </p:spPr>
      </p:pic>
    </p:spTree>
    <p:extLst>
      <p:ext uri="{BB962C8B-B14F-4D97-AF65-F5344CB8AC3E}">
        <p14:creationId xmlns:p14="http://schemas.microsoft.com/office/powerpoint/2010/main" val="26528330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FBB8A3-AD50-5452-A58A-220640C1F69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3DA2F72-92AD-8459-8878-37E399B4B678}"/>
              </a:ext>
            </a:extLst>
          </p:cNvPr>
          <p:cNvSpPr>
            <a:spLocks noGrp="1"/>
          </p:cNvSpPr>
          <p:nvPr>
            <p:ph type="title"/>
          </p:nvPr>
        </p:nvSpPr>
        <p:spPr/>
        <p:txBody>
          <a:bodyPr/>
          <a:lstStyle/>
          <a:p>
            <a:r>
              <a:rPr lang="en-US" dirty="0"/>
              <a:t>Living off the Land - </a:t>
            </a:r>
          </a:p>
        </p:txBody>
      </p:sp>
      <p:sp>
        <p:nvSpPr>
          <p:cNvPr id="3" name="Content Placeholder 2">
            <a:extLst>
              <a:ext uri="{FF2B5EF4-FFF2-40B4-BE49-F238E27FC236}">
                <a16:creationId xmlns:a16="http://schemas.microsoft.com/office/drawing/2014/main" id="{CF777B40-E818-24DD-E560-FB6A6304796B}"/>
              </a:ext>
            </a:extLst>
          </p:cNvPr>
          <p:cNvSpPr>
            <a:spLocks noGrp="1"/>
          </p:cNvSpPr>
          <p:nvPr>
            <p:ph sz="half" idx="1"/>
          </p:nvPr>
        </p:nvSpPr>
        <p:spPr/>
        <p:txBody>
          <a:bodyPr>
            <a:normAutofit fontScale="55000" lnSpcReduction="20000"/>
          </a:bodyPr>
          <a:lstStyle/>
          <a:p>
            <a:pPr marL="0" indent="0">
              <a:buNone/>
            </a:pPr>
            <a:r>
              <a:rPr lang="en-US" dirty="0"/>
              <a:t>"Living off the land" (</a:t>
            </a:r>
            <a:r>
              <a:rPr lang="en-US" dirty="0" err="1"/>
              <a:t>LotL</a:t>
            </a:r>
            <a:r>
              <a:rPr lang="en-US" dirty="0"/>
              <a:t>):</a:t>
            </a:r>
          </a:p>
          <a:p>
            <a:pPr marL="0" indent="0">
              <a:buNone/>
            </a:pPr>
            <a:r>
              <a:rPr lang="en-US" dirty="0"/>
              <a:t>Attackers use legitimate tools and features already present on a target system to carry out malicious activities, rather than deploying custom malware or hacking tools.</a:t>
            </a:r>
          </a:p>
          <a:p>
            <a:pPr marL="0" indent="0">
              <a:buNone/>
            </a:pPr>
            <a:r>
              <a:rPr lang="en-US" b="1" dirty="0"/>
              <a:t>Using Built-in Tools</a:t>
            </a:r>
            <a:r>
              <a:rPr lang="en-US" dirty="0"/>
              <a:t>: Attackers leverage </a:t>
            </a:r>
            <a:r>
              <a:rPr lang="en-US" dirty="0">
                <a:highlight>
                  <a:srgbClr val="FFFF00"/>
                </a:highlight>
              </a:rPr>
              <a:t>native operating system utilities</a:t>
            </a:r>
            <a:r>
              <a:rPr lang="en-US" dirty="0"/>
              <a:t> like:</a:t>
            </a:r>
          </a:p>
          <a:p>
            <a:r>
              <a:rPr lang="en-US" dirty="0"/>
              <a:t>PowerShell (Windows)</a:t>
            </a:r>
          </a:p>
          <a:p>
            <a:r>
              <a:rPr lang="en-US" dirty="0"/>
              <a:t>Windows Management Instrumentation (WMI)</a:t>
            </a:r>
          </a:p>
          <a:p>
            <a:r>
              <a:rPr lang="en-US" dirty="0"/>
              <a:t>Command prompt utilities (cmd.exe)</a:t>
            </a:r>
          </a:p>
          <a:p>
            <a:r>
              <a:rPr lang="en-US" dirty="0">
                <a:highlight>
                  <a:srgbClr val="FFFF00"/>
                </a:highlight>
              </a:rPr>
              <a:t>Bash and system utilities (Linux/Unix)</a:t>
            </a:r>
          </a:p>
          <a:p>
            <a:r>
              <a:rPr lang="en-US" dirty="0"/>
              <a:t>Administrative tools like </a:t>
            </a:r>
            <a:r>
              <a:rPr lang="en-US" dirty="0" err="1"/>
              <a:t>PsExec</a:t>
            </a:r>
            <a:r>
              <a:rPr lang="en-US" dirty="0"/>
              <a:t>, </a:t>
            </a:r>
            <a:r>
              <a:rPr lang="en-US" dirty="0" err="1"/>
              <a:t>netsh</a:t>
            </a:r>
            <a:r>
              <a:rPr lang="en-US" dirty="0"/>
              <a:t>, or scheduled tasks</a:t>
            </a:r>
          </a:p>
          <a:p>
            <a:pPr marL="0" indent="0">
              <a:buNone/>
            </a:pPr>
            <a:r>
              <a:rPr lang="en-US" b="1" dirty="0"/>
              <a:t>Advantages for Attackers</a:t>
            </a:r>
            <a:r>
              <a:rPr lang="en-US" dirty="0"/>
              <a:t>:</a:t>
            </a:r>
          </a:p>
          <a:p>
            <a:r>
              <a:rPr lang="en-US" dirty="0">
                <a:highlight>
                  <a:srgbClr val="FFFF00"/>
                </a:highlight>
              </a:rPr>
              <a:t>Stealth: Harder to detect since these are legitimate tools</a:t>
            </a:r>
          </a:p>
          <a:p>
            <a:r>
              <a:rPr lang="en-US" dirty="0"/>
              <a:t>Bypass Security: Less likely to trigger antivirus alerts</a:t>
            </a:r>
          </a:p>
          <a:p>
            <a:r>
              <a:rPr lang="en-US" dirty="0">
                <a:highlight>
                  <a:srgbClr val="FFFF00"/>
                </a:highlight>
              </a:rPr>
              <a:t>No Malware Needed: No need to upload suspicious files</a:t>
            </a:r>
          </a:p>
          <a:p>
            <a:r>
              <a:rPr lang="en-US" dirty="0"/>
              <a:t>Persistence: Can maintain access using legitimate system features</a:t>
            </a:r>
          </a:p>
          <a:p>
            <a:endParaRPr lang="en-US" dirty="0"/>
          </a:p>
        </p:txBody>
      </p:sp>
      <p:sp>
        <p:nvSpPr>
          <p:cNvPr id="4" name="Content Placeholder 3">
            <a:extLst>
              <a:ext uri="{FF2B5EF4-FFF2-40B4-BE49-F238E27FC236}">
                <a16:creationId xmlns:a16="http://schemas.microsoft.com/office/drawing/2014/main" id="{29EBD5E8-C505-0C78-FF0F-488D8AAC3D8A}"/>
              </a:ext>
            </a:extLst>
          </p:cNvPr>
          <p:cNvSpPr>
            <a:spLocks noGrp="1"/>
          </p:cNvSpPr>
          <p:nvPr>
            <p:ph sz="half" idx="2"/>
          </p:nvPr>
        </p:nvSpPr>
        <p:spPr/>
        <p:txBody>
          <a:bodyPr>
            <a:normAutofit fontScale="55000" lnSpcReduction="20000"/>
          </a:bodyPr>
          <a:lstStyle/>
          <a:p>
            <a:pPr marL="0" indent="0">
              <a:buNone/>
            </a:pPr>
            <a:r>
              <a:rPr lang="en-US" b="1" dirty="0"/>
              <a:t>Common IoT </a:t>
            </a:r>
            <a:r>
              <a:rPr lang="en-US" b="1" dirty="0" err="1"/>
              <a:t>LotL</a:t>
            </a:r>
            <a:r>
              <a:rPr lang="en-US" b="1" dirty="0"/>
              <a:t> Techniques:</a:t>
            </a:r>
          </a:p>
          <a:p>
            <a:r>
              <a:rPr lang="en-US" b="1" dirty="0"/>
              <a:t>Built-in Linux Utilities</a:t>
            </a:r>
            <a:r>
              <a:rPr lang="en-US" dirty="0"/>
              <a:t> Most IoT devices run stripped-down Linux versions with basic tools that attackers exploit:</a:t>
            </a:r>
          </a:p>
          <a:p>
            <a:r>
              <a:rPr lang="en-US" b="1" dirty="0" err="1"/>
              <a:t>BusyBox</a:t>
            </a:r>
            <a:r>
              <a:rPr lang="en-US" dirty="0"/>
              <a:t>: A single binary containing many Unix utilities (</a:t>
            </a:r>
            <a:r>
              <a:rPr lang="en-US" dirty="0" err="1"/>
              <a:t>wget</a:t>
            </a:r>
            <a:r>
              <a:rPr lang="en-US" dirty="0"/>
              <a:t>, telnet, </a:t>
            </a:r>
            <a:r>
              <a:rPr lang="en-US" dirty="0" err="1"/>
              <a:t>tftp</a:t>
            </a:r>
            <a:r>
              <a:rPr lang="en-US" dirty="0"/>
              <a:t>)</a:t>
            </a:r>
          </a:p>
          <a:p>
            <a:r>
              <a:rPr lang="en-US" b="1" dirty="0"/>
              <a:t>Shell scripts</a:t>
            </a:r>
            <a:r>
              <a:rPr lang="en-US" dirty="0"/>
              <a:t>: Using </a:t>
            </a:r>
            <a:r>
              <a:rPr lang="en-US" dirty="0" err="1"/>
              <a:t>sh</a:t>
            </a:r>
            <a:r>
              <a:rPr lang="en-US" dirty="0"/>
              <a:t>/ash for command execution</a:t>
            </a:r>
          </a:p>
          <a:p>
            <a:r>
              <a:rPr lang="en-US" b="1" dirty="0" err="1"/>
              <a:t>Netcat</a:t>
            </a:r>
            <a:r>
              <a:rPr lang="en-US" dirty="0"/>
              <a:t>: For network connections and data transfer</a:t>
            </a:r>
          </a:p>
          <a:p>
            <a:r>
              <a:rPr lang="en-US" b="1" dirty="0"/>
              <a:t>Cron</a:t>
            </a:r>
            <a:r>
              <a:rPr lang="en-US" dirty="0"/>
              <a:t>: For persistence and scheduled tasks</a:t>
            </a:r>
          </a:p>
          <a:p>
            <a:r>
              <a:rPr lang="en-US" b="1" dirty="0"/>
              <a:t>Legitimate Protocols</a:t>
            </a:r>
            <a:endParaRPr lang="en-US" dirty="0"/>
          </a:p>
          <a:p>
            <a:r>
              <a:rPr lang="en-US" b="1" dirty="0"/>
              <a:t>Telnet/SSH</a:t>
            </a:r>
            <a:r>
              <a:rPr lang="en-US" dirty="0"/>
              <a:t>: Default or weak credentials exploitation</a:t>
            </a:r>
          </a:p>
          <a:p>
            <a:r>
              <a:rPr lang="en-US" b="1" dirty="0"/>
              <a:t>TFTP/FTP</a:t>
            </a:r>
            <a:r>
              <a:rPr lang="en-US" dirty="0"/>
              <a:t>: Downloading additional payloads</a:t>
            </a:r>
          </a:p>
          <a:p>
            <a:r>
              <a:rPr lang="en-US" b="1" dirty="0"/>
              <a:t>HTTP/HTTPS</a:t>
            </a:r>
            <a:r>
              <a:rPr lang="en-US" dirty="0"/>
              <a:t>: Command and control communications</a:t>
            </a:r>
          </a:p>
          <a:p>
            <a:r>
              <a:rPr lang="en-US" b="1" dirty="0"/>
              <a:t>DNS</a:t>
            </a:r>
            <a:r>
              <a:rPr lang="en-US" dirty="0"/>
              <a:t>: Covert channels for C2 communications</a:t>
            </a:r>
          </a:p>
        </p:txBody>
      </p:sp>
    </p:spTree>
    <p:extLst>
      <p:ext uri="{BB962C8B-B14F-4D97-AF65-F5344CB8AC3E}">
        <p14:creationId xmlns:p14="http://schemas.microsoft.com/office/powerpoint/2010/main" val="28281696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6F19CB6-F3EC-38BB-229F-07FA3824CCAD}"/>
              </a:ext>
            </a:extLst>
          </p:cNvPr>
          <p:cNvSpPr>
            <a:spLocks noGrp="1"/>
          </p:cNvSpPr>
          <p:nvPr>
            <p:ph type="title"/>
          </p:nvPr>
        </p:nvSpPr>
        <p:spPr/>
        <p:txBody>
          <a:bodyPr>
            <a:normAutofit fontScale="90000"/>
          </a:bodyPr>
          <a:lstStyle/>
          <a:p>
            <a:r>
              <a:rPr lang="en-US" dirty="0"/>
              <a:t>What are some techniques &amp; ideas that advanced APT groups leverage that you now have at your disposal?</a:t>
            </a:r>
          </a:p>
        </p:txBody>
      </p:sp>
      <p:sp>
        <p:nvSpPr>
          <p:cNvPr id="6" name="Text Placeholder 5">
            <a:extLst>
              <a:ext uri="{FF2B5EF4-FFF2-40B4-BE49-F238E27FC236}">
                <a16:creationId xmlns:a16="http://schemas.microsoft.com/office/drawing/2014/main" id="{F0249C40-A35C-306B-44FD-9E099F21A727}"/>
              </a:ext>
            </a:extLst>
          </p:cNvPr>
          <p:cNvSpPr>
            <a:spLocks noGrp="1"/>
          </p:cNvSpPr>
          <p:nvPr>
            <p:ph type="body" idx="1"/>
          </p:nvPr>
        </p:nvSpPr>
        <p:spPr/>
        <p:txBody>
          <a:bodyPr/>
          <a:lstStyle/>
          <a:p>
            <a:r>
              <a:rPr lang="en-US" dirty="0"/>
              <a:t>Funny you should ask</a:t>
            </a:r>
            <a:r>
              <a:rPr lang="en-US"/>
              <a:t>…. </a:t>
            </a:r>
            <a:endParaRPr lang="en-US" dirty="0"/>
          </a:p>
        </p:txBody>
      </p:sp>
    </p:spTree>
    <p:extLst>
      <p:ext uri="{BB962C8B-B14F-4D97-AF65-F5344CB8AC3E}">
        <p14:creationId xmlns:p14="http://schemas.microsoft.com/office/powerpoint/2010/main" val="6407491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14F3D-3FE9-CB12-636C-7CF44CC25047}"/>
              </a:ext>
            </a:extLst>
          </p:cNvPr>
          <p:cNvSpPr>
            <a:spLocks noGrp="1"/>
          </p:cNvSpPr>
          <p:nvPr>
            <p:ph type="title"/>
          </p:nvPr>
        </p:nvSpPr>
        <p:spPr/>
        <p:txBody>
          <a:bodyPr>
            <a:normAutofit/>
          </a:bodyPr>
          <a:lstStyle/>
          <a:p>
            <a:r>
              <a:rPr lang="en-US" dirty="0"/>
              <a:t>IoT Botnets – Genius use of Low Resource Hacking and Building Your Own Protocols</a:t>
            </a:r>
          </a:p>
        </p:txBody>
      </p:sp>
      <p:sp>
        <p:nvSpPr>
          <p:cNvPr id="3" name="Content Placeholder 2">
            <a:extLst>
              <a:ext uri="{FF2B5EF4-FFF2-40B4-BE49-F238E27FC236}">
                <a16:creationId xmlns:a16="http://schemas.microsoft.com/office/drawing/2014/main" id="{F6B21C5E-A674-CF33-D733-1608D316B1E1}"/>
              </a:ext>
            </a:extLst>
          </p:cNvPr>
          <p:cNvSpPr>
            <a:spLocks noGrp="1"/>
          </p:cNvSpPr>
          <p:nvPr>
            <p:ph idx="1"/>
          </p:nvPr>
        </p:nvSpPr>
        <p:spPr>
          <a:xfrm>
            <a:off x="838200" y="1825624"/>
            <a:ext cx="6096000" cy="4163109"/>
          </a:xfrm>
        </p:spPr>
        <p:txBody>
          <a:bodyPr>
            <a:normAutofit fontScale="55000" lnSpcReduction="20000"/>
          </a:bodyPr>
          <a:lstStyle/>
          <a:p>
            <a:pPr marL="0" indent="0">
              <a:buNone/>
            </a:pPr>
            <a:r>
              <a:rPr lang="en-US" dirty="0"/>
              <a:t>IoT Botnets are NOT exotic or overly complex. The best are simple, effective, efficient, pragmatic!</a:t>
            </a:r>
          </a:p>
          <a:p>
            <a:pPr marL="0" indent="0">
              <a:buNone/>
            </a:pPr>
            <a:r>
              <a:rPr lang="en-US" b="1" dirty="0"/>
              <a:t>Commands</a:t>
            </a:r>
            <a:endParaRPr lang="en-US" dirty="0"/>
          </a:p>
          <a:p>
            <a:r>
              <a:rPr lang="en-US" dirty="0"/>
              <a:t>The command messages are text messages with a message length of two bytes added at the beginning, and use the following structure:</a:t>
            </a:r>
          </a:p>
          <a:p>
            <a:r>
              <a:rPr lang="en-US" dirty="0"/>
              <a:t>&lt;Message Length 2 bytes&gt;.&lt;Text Message&gt;</a:t>
            </a:r>
          </a:p>
          <a:p>
            <a:r>
              <a:rPr lang="en-US" dirty="0"/>
              <a:t>The text message portion is a string that represents the command and arguments separated by spaces (for example, a message like "syn </a:t>
            </a:r>
            <a:r>
              <a:rPr lang="en-US" dirty="0" err="1"/>
              <a:t>xxx.xxx.xxx.xxx</a:t>
            </a:r>
            <a:r>
              <a:rPr lang="en-US" dirty="0"/>
              <a:t> 0 0 60 1"). This command means that it will perform a SYN Flood attack for 60 seconds on a random port number (0 meaning random) of the attack target IP address indicated by </a:t>
            </a:r>
            <a:r>
              <a:rPr lang="en-US" dirty="0" err="1"/>
              <a:t>xxx.xxx.xxx.xxx</a:t>
            </a:r>
            <a:r>
              <a:rPr lang="en-US" dirty="0"/>
              <a:t>.</a:t>
            </a:r>
          </a:p>
          <a:p>
            <a:r>
              <a:rPr lang="en-US" dirty="0"/>
              <a:t>We found that the commands shown in Table 1 may be used. From the identified commands, we discovered that hosts infected with this malware may not only participate in DDoS attacks, but could also be used as part of an underground proxy service. Table 1 shows the commands that were identified through the analysis.</a:t>
            </a:r>
          </a:p>
          <a:p>
            <a:pPr marL="0" indent="0">
              <a:buNone/>
            </a:pPr>
            <a:endParaRPr lang="en-US" dirty="0"/>
          </a:p>
        </p:txBody>
      </p:sp>
      <p:pic>
        <p:nvPicPr>
          <p:cNvPr id="9" name="Picture 8">
            <a:extLst>
              <a:ext uri="{FF2B5EF4-FFF2-40B4-BE49-F238E27FC236}">
                <a16:creationId xmlns:a16="http://schemas.microsoft.com/office/drawing/2014/main" id="{8A5B33D1-4112-3D23-26A1-1A27E455EAE3}"/>
              </a:ext>
            </a:extLst>
          </p:cNvPr>
          <p:cNvPicPr>
            <a:picLocks noChangeAspect="1"/>
          </p:cNvPicPr>
          <p:nvPr/>
        </p:nvPicPr>
        <p:blipFill>
          <a:blip r:embed="rId2"/>
          <a:stretch>
            <a:fillRect/>
          </a:stretch>
        </p:blipFill>
        <p:spPr>
          <a:xfrm flipH="1">
            <a:off x="6850250" y="1825625"/>
            <a:ext cx="4646194" cy="4048125"/>
          </a:xfrm>
          <a:prstGeom prst="rect">
            <a:avLst/>
          </a:prstGeom>
        </p:spPr>
      </p:pic>
      <p:sp>
        <p:nvSpPr>
          <p:cNvPr id="11" name="TextBox 10">
            <a:extLst>
              <a:ext uri="{FF2B5EF4-FFF2-40B4-BE49-F238E27FC236}">
                <a16:creationId xmlns:a16="http://schemas.microsoft.com/office/drawing/2014/main" id="{7140AFFE-455E-FB66-C986-AB62A7DC07BA}"/>
              </a:ext>
            </a:extLst>
          </p:cNvPr>
          <p:cNvSpPr txBox="1"/>
          <p:nvPr/>
        </p:nvSpPr>
        <p:spPr>
          <a:xfrm>
            <a:off x="6125347" y="5988734"/>
            <a:ext cx="6096000" cy="646331"/>
          </a:xfrm>
          <a:prstGeom prst="rect">
            <a:avLst/>
          </a:prstGeom>
          <a:noFill/>
        </p:spPr>
        <p:txBody>
          <a:bodyPr wrap="square">
            <a:spAutoFit/>
          </a:bodyPr>
          <a:lstStyle/>
          <a:p>
            <a:pPr marL="0" indent="0">
              <a:buNone/>
            </a:pPr>
            <a:r>
              <a:rPr lang="en-US" dirty="0">
                <a:hlinkClick r:id="rId3"/>
              </a:rPr>
              <a:t>IoT Botnet Linked to Large-scale DDoS Attacks Since the End of 2024 | Trend Micro (US)</a:t>
            </a:r>
            <a:endParaRPr lang="en-US" dirty="0"/>
          </a:p>
        </p:txBody>
      </p:sp>
    </p:spTree>
    <p:extLst>
      <p:ext uri="{BB962C8B-B14F-4D97-AF65-F5344CB8AC3E}">
        <p14:creationId xmlns:p14="http://schemas.microsoft.com/office/powerpoint/2010/main" val="24072706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CFBC9-24EE-CCF7-1C92-6E685989C6E8}"/>
              </a:ext>
            </a:extLst>
          </p:cNvPr>
          <p:cNvSpPr>
            <a:spLocks noGrp="1"/>
          </p:cNvSpPr>
          <p:nvPr>
            <p:ph type="title"/>
          </p:nvPr>
        </p:nvSpPr>
        <p:spPr/>
        <p:txBody>
          <a:bodyPr/>
          <a:lstStyle/>
          <a:p>
            <a:r>
              <a:rPr lang="en-US" dirty="0"/>
              <a:t>DNS Tunneling and DDNS Based Beaconing inside Device Self-Registration Services</a:t>
            </a:r>
          </a:p>
        </p:txBody>
      </p:sp>
      <p:sp>
        <p:nvSpPr>
          <p:cNvPr id="3" name="Content Placeholder 2">
            <a:extLst>
              <a:ext uri="{FF2B5EF4-FFF2-40B4-BE49-F238E27FC236}">
                <a16:creationId xmlns:a16="http://schemas.microsoft.com/office/drawing/2014/main" id="{BB4F1E61-AB66-D642-316B-B53EEEC6B910}"/>
              </a:ext>
            </a:extLst>
          </p:cNvPr>
          <p:cNvSpPr>
            <a:spLocks noGrp="1"/>
          </p:cNvSpPr>
          <p:nvPr>
            <p:ph idx="1"/>
          </p:nvPr>
        </p:nvSpPr>
        <p:spPr>
          <a:xfrm>
            <a:off x="838200" y="1825625"/>
            <a:ext cx="4914900" cy="4351338"/>
          </a:xfrm>
        </p:spPr>
        <p:txBody>
          <a:bodyPr>
            <a:normAutofit fontScale="47500" lnSpcReduction="20000"/>
          </a:bodyPr>
          <a:lstStyle/>
          <a:p>
            <a:pPr marL="0" indent="0">
              <a:buNone/>
            </a:pPr>
            <a:r>
              <a:rPr lang="en-US" dirty="0"/>
              <a:t>“Bad actors use DNS tunneling to get data through firewalls. DNS tunneling encodes </a:t>
            </a:r>
            <a:r>
              <a:rPr lang="en-US" u="sng" dirty="0">
                <a:hlinkClick r:id="rId2"/>
              </a:rPr>
              <a:t>command and control (C&amp;C)</a:t>
            </a:r>
            <a:r>
              <a:rPr lang="en-US" dirty="0"/>
              <a:t> messages or small amounts of data into inconspicuous DNS responses and queries. Since DNS messages can only contain a small amount of data, any commands must be small and data exfiltration happens slowly. </a:t>
            </a:r>
            <a:r>
              <a:rPr lang="en-US" u="sng" dirty="0">
                <a:hlinkClick r:id="rId3"/>
              </a:rPr>
              <a:t>Suspicious DNS traffic</a:t>
            </a:r>
            <a:r>
              <a:rPr lang="en-US" dirty="0"/>
              <a:t> can be difficult to detect because DNS is a noisy protocol, making it harder to distinguish a normal host query and normal DNS traffic from malicious activity.”</a:t>
            </a:r>
            <a:br>
              <a:rPr lang="en-US" dirty="0"/>
            </a:br>
            <a:endParaRPr lang="en-US" dirty="0"/>
          </a:p>
          <a:p>
            <a:pPr marL="0" indent="0">
              <a:buNone/>
            </a:pPr>
            <a:r>
              <a:rPr lang="en-US" b="1" dirty="0"/>
              <a:t>How it works:</a:t>
            </a:r>
            <a:endParaRPr lang="en-US" dirty="0"/>
          </a:p>
          <a:p>
            <a:r>
              <a:rPr lang="en-US" dirty="0"/>
              <a:t>The bad actor has a server running malware on it, with a domain pointing to that server.</a:t>
            </a:r>
          </a:p>
          <a:p>
            <a:r>
              <a:rPr lang="en-US" dirty="0"/>
              <a:t>The attacker uses a host they have infected with malware to query for the attacker-controlled domain.</a:t>
            </a:r>
          </a:p>
          <a:p>
            <a:r>
              <a:rPr lang="en-US" dirty="0"/>
              <a:t>When the DNS resolver routes the query, it creates a tunnel from the attacker to their target, allowing them to get data, remotely control the host, or otherwise take the next step in the attack chain.</a:t>
            </a:r>
          </a:p>
          <a:p>
            <a:r>
              <a:rPr lang="en-US" dirty="0">
                <a:hlinkClick r:id="rId4"/>
              </a:rPr>
              <a:t>DNS Tunneling Attack: Definition, Examples, and Prevention | </a:t>
            </a:r>
            <a:r>
              <a:rPr lang="en-US" dirty="0" err="1">
                <a:hlinkClick r:id="rId4"/>
              </a:rPr>
              <a:t>ExtraHop</a:t>
            </a:r>
            <a:endParaRPr lang="en-US" dirty="0"/>
          </a:p>
          <a:p>
            <a:pPr marL="0" indent="0">
              <a:buNone/>
            </a:pPr>
            <a:r>
              <a:rPr lang="en-US" dirty="0"/>
              <a:t>Another good source:</a:t>
            </a:r>
          </a:p>
          <a:p>
            <a:pPr marL="0" indent="0">
              <a:buNone/>
            </a:pPr>
            <a:r>
              <a:rPr lang="en-US" dirty="0">
                <a:hlinkClick r:id="rId5"/>
              </a:rPr>
              <a:t>DNS Tunneling attack - What is it, and how to protect ourselves? - </a:t>
            </a:r>
            <a:r>
              <a:rPr lang="en-US" dirty="0" err="1">
                <a:hlinkClick r:id="rId5"/>
              </a:rPr>
              <a:t>ClouDNS</a:t>
            </a:r>
            <a:r>
              <a:rPr lang="en-US" dirty="0">
                <a:hlinkClick r:id="rId5"/>
              </a:rPr>
              <a:t> Blog</a:t>
            </a:r>
            <a:endParaRPr lang="en-US" dirty="0"/>
          </a:p>
          <a:p>
            <a:endParaRPr lang="en-US" dirty="0"/>
          </a:p>
        </p:txBody>
      </p:sp>
      <p:pic>
        <p:nvPicPr>
          <p:cNvPr id="1030" name="Picture 6" descr="Understanding DNS Tunneling Traffic in the Wild">
            <a:extLst>
              <a:ext uri="{FF2B5EF4-FFF2-40B4-BE49-F238E27FC236}">
                <a16:creationId xmlns:a16="http://schemas.microsoft.com/office/drawing/2014/main" id="{353D5EC4-4BA0-126B-EDA4-A6BFE22B1E0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29349" y="1825625"/>
            <a:ext cx="5438775" cy="230227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942656F7-64DF-68B6-4A21-6FBC1963E49B}"/>
              </a:ext>
            </a:extLst>
          </p:cNvPr>
          <p:cNvSpPr txBox="1"/>
          <p:nvPr/>
        </p:nvSpPr>
        <p:spPr>
          <a:xfrm>
            <a:off x="6905625" y="4429125"/>
            <a:ext cx="3154646" cy="369332"/>
          </a:xfrm>
          <a:prstGeom prst="rect">
            <a:avLst/>
          </a:prstGeom>
          <a:noFill/>
        </p:spPr>
        <p:txBody>
          <a:bodyPr wrap="none" rtlCol="0">
            <a:spAutoFit/>
          </a:bodyPr>
          <a:lstStyle/>
          <a:p>
            <a:r>
              <a:rPr lang="en-US" dirty="0"/>
              <a:t>Picture Credit: Palo Alto Unit 42</a:t>
            </a:r>
          </a:p>
        </p:txBody>
      </p:sp>
    </p:spTree>
    <p:extLst>
      <p:ext uri="{BB962C8B-B14F-4D97-AF65-F5344CB8AC3E}">
        <p14:creationId xmlns:p14="http://schemas.microsoft.com/office/powerpoint/2010/main" val="37571372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6DC939-6348-0F4F-F3A1-7389E3FFD476}"/>
              </a:ext>
            </a:extLst>
          </p:cNvPr>
          <p:cNvSpPr>
            <a:spLocks noGrp="1"/>
          </p:cNvSpPr>
          <p:nvPr>
            <p:ph type="title"/>
          </p:nvPr>
        </p:nvSpPr>
        <p:spPr/>
        <p:txBody>
          <a:bodyPr/>
          <a:lstStyle/>
          <a:p>
            <a:r>
              <a:rPr lang="en-US" dirty="0"/>
              <a:t>GET HACKING.</a:t>
            </a:r>
          </a:p>
        </p:txBody>
      </p:sp>
      <p:sp>
        <p:nvSpPr>
          <p:cNvPr id="5" name="Text Placeholder 4">
            <a:extLst>
              <a:ext uri="{FF2B5EF4-FFF2-40B4-BE49-F238E27FC236}">
                <a16:creationId xmlns:a16="http://schemas.microsoft.com/office/drawing/2014/main" id="{A4A7A698-D568-1129-168F-39A101518621}"/>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428974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AA191-BB72-B98D-B251-8CCB689F864A}"/>
              </a:ext>
            </a:extLst>
          </p:cNvPr>
          <p:cNvSpPr>
            <a:spLocks noGrp="1"/>
          </p:cNvSpPr>
          <p:nvPr>
            <p:ph type="title"/>
          </p:nvPr>
        </p:nvSpPr>
        <p:spPr/>
        <p:txBody>
          <a:bodyPr/>
          <a:lstStyle/>
          <a:p>
            <a:r>
              <a:rPr lang="en-US" dirty="0"/>
              <a:t>Living off the Land – Minimal Tools, Maximum Creativity</a:t>
            </a:r>
          </a:p>
        </p:txBody>
      </p:sp>
      <p:sp>
        <p:nvSpPr>
          <p:cNvPr id="3" name="Content Placeholder 2">
            <a:extLst>
              <a:ext uri="{FF2B5EF4-FFF2-40B4-BE49-F238E27FC236}">
                <a16:creationId xmlns:a16="http://schemas.microsoft.com/office/drawing/2014/main" id="{CA9AE55E-C629-310F-7495-1B91A9F9EF27}"/>
              </a:ext>
            </a:extLst>
          </p:cNvPr>
          <p:cNvSpPr>
            <a:spLocks noGrp="1"/>
          </p:cNvSpPr>
          <p:nvPr>
            <p:ph idx="1"/>
          </p:nvPr>
        </p:nvSpPr>
        <p:spPr>
          <a:xfrm>
            <a:off x="838200" y="1825625"/>
            <a:ext cx="6802925" cy="4351338"/>
          </a:xfrm>
        </p:spPr>
        <p:txBody>
          <a:bodyPr>
            <a:normAutofit fontScale="92500" lnSpcReduction="20000"/>
          </a:bodyPr>
          <a:lstStyle/>
          <a:p>
            <a:pPr marL="0" indent="0">
              <a:buNone/>
            </a:pPr>
            <a:r>
              <a:rPr lang="en-US" dirty="0"/>
              <a:t>Use the tools / services / physical implants you are able to source… </a:t>
            </a:r>
          </a:p>
          <a:p>
            <a:pPr marL="0" indent="0">
              <a:buNone/>
            </a:pPr>
            <a:r>
              <a:rPr lang="en-US" dirty="0"/>
              <a:t>“What’s around you?”</a:t>
            </a:r>
          </a:p>
          <a:p>
            <a:pPr marL="0" indent="0">
              <a:buNone/>
            </a:pPr>
            <a:r>
              <a:rPr lang="en-US" dirty="0"/>
              <a:t>Cloud Devices and IoT are usually just embedded</a:t>
            </a:r>
          </a:p>
          <a:p>
            <a:pPr marL="0" indent="0">
              <a:buNone/>
            </a:pPr>
            <a:r>
              <a:rPr lang="en-US" dirty="0"/>
              <a:t>clients / reverse tunnels / backdoor local recovery.</a:t>
            </a:r>
          </a:p>
          <a:p>
            <a:pPr marL="0" indent="0">
              <a:buNone/>
            </a:pPr>
            <a:r>
              <a:rPr lang="en-US" b="1" i="1" u="sng" dirty="0">
                <a:solidFill>
                  <a:srgbClr val="FF0000"/>
                </a:solidFill>
              </a:rPr>
              <a:t>Most commercial implants are usually just embedded clients / reverse tunnels / backdoor local recovery.</a:t>
            </a:r>
          </a:p>
          <a:p>
            <a:pPr marL="0" indent="0">
              <a:buNone/>
            </a:pPr>
            <a:r>
              <a:rPr lang="en-US" dirty="0"/>
              <a:t>Doing this yourself and learning the “how” and “why” is what makes you *elite*</a:t>
            </a:r>
          </a:p>
          <a:p>
            <a:pPr marL="0" indent="0">
              <a:buNone/>
            </a:pPr>
            <a:r>
              <a:rPr lang="en-US" dirty="0"/>
              <a:t>It is </a:t>
            </a:r>
            <a:r>
              <a:rPr lang="en-US" b="1" i="1" u="sng" dirty="0"/>
              <a:t>not difficult</a:t>
            </a:r>
            <a:r>
              <a:rPr lang="en-US" dirty="0"/>
              <a:t>.</a:t>
            </a:r>
          </a:p>
          <a:p>
            <a:pPr marL="0" indent="0">
              <a:buNone/>
            </a:pPr>
            <a:endParaRPr lang="en-US" dirty="0"/>
          </a:p>
        </p:txBody>
      </p:sp>
      <p:pic>
        <p:nvPicPr>
          <p:cNvPr id="5" name="Picture 4">
            <a:extLst>
              <a:ext uri="{FF2B5EF4-FFF2-40B4-BE49-F238E27FC236}">
                <a16:creationId xmlns:a16="http://schemas.microsoft.com/office/drawing/2014/main" id="{660292F2-6237-D7E1-DEE9-70B857F5651C}"/>
              </a:ext>
            </a:extLst>
          </p:cNvPr>
          <p:cNvPicPr>
            <a:picLocks noChangeAspect="1"/>
          </p:cNvPicPr>
          <p:nvPr/>
        </p:nvPicPr>
        <p:blipFill>
          <a:blip r:embed="rId2"/>
          <a:stretch>
            <a:fillRect/>
          </a:stretch>
        </p:blipFill>
        <p:spPr>
          <a:xfrm>
            <a:off x="7641125" y="1825625"/>
            <a:ext cx="4422053" cy="3462744"/>
          </a:xfrm>
          <a:prstGeom prst="rect">
            <a:avLst/>
          </a:prstGeom>
        </p:spPr>
      </p:pic>
    </p:spTree>
    <p:extLst>
      <p:ext uri="{BB962C8B-B14F-4D97-AF65-F5344CB8AC3E}">
        <p14:creationId xmlns:p14="http://schemas.microsoft.com/office/powerpoint/2010/main" val="10047005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21E8A-C969-D340-D12E-2C425A68EE1F}"/>
              </a:ext>
            </a:extLst>
          </p:cNvPr>
          <p:cNvSpPr>
            <a:spLocks noGrp="1"/>
          </p:cNvSpPr>
          <p:nvPr>
            <p:ph type="title"/>
          </p:nvPr>
        </p:nvSpPr>
        <p:spPr/>
        <p:txBody>
          <a:bodyPr/>
          <a:lstStyle/>
          <a:p>
            <a:r>
              <a:rPr lang="en-US" dirty="0"/>
              <a:t>Living off the Land - </a:t>
            </a:r>
          </a:p>
        </p:txBody>
      </p:sp>
      <p:sp>
        <p:nvSpPr>
          <p:cNvPr id="3" name="Content Placeholder 2">
            <a:extLst>
              <a:ext uri="{FF2B5EF4-FFF2-40B4-BE49-F238E27FC236}">
                <a16:creationId xmlns:a16="http://schemas.microsoft.com/office/drawing/2014/main" id="{7CA0DD95-D918-A97F-CDB1-CFFF2136A6F4}"/>
              </a:ext>
            </a:extLst>
          </p:cNvPr>
          <p:cNvSpPr>
            <a:spLocks noGrp="1"/>
          </p:cNvSpPr>
          <p:nvPr>
            <p:ph sz="half" idx="1"/>
          </p:nvPr>
        </p:nvSpPr>
        <p:spPr/>
        <p:txBody>
          <a:bodyPr>
            <a:normAutofit fontScale="55000" lnSpcReduction="20000"/>
          </a:bodyPr>
          <a:lstStyle/>
          <a:p>
            <a:pPr marL="0" indent="0">
              <a:buNone/>
            </a:pPr>
            <a:r>
              <a:rPr lang="en-US" dirty="0"/>
              <a:t>"Living off the land" (</a:t>
            </a:r>
            <a:r>
              <a:rPr lang="en-US" dirty="0" err="1"/>
              <a:t>LotL</a:t>
            </a:r>
            <a:r>
              <a:rPr lang="en-US" dirty="0"/>
              <a:t>):</a:t>
            </a:r>
          </a:p>
          <a:p>
            <a:pPr marL="0" indent="0">
              <a:buNone/>
            </a:pPr>
            <a:r>
              <a:rPr lang="en-US" dirty="0"/>
              <a:t>Attackers use legitimate tools and features already present on a target system to carry out malicious activities, rather than deploying custom malware or hacking tools.</a:t>
            </a:r>
          </a:p>
          <a:p>
            <a:pPr marL="0" indent="0">
              <a:buNone/>
            </a:pPr>
            <a:r>
              <a:rPr lang="en-US" b="1" dirty="0"/>
              <a:t>Using Built-in Tools</a:t>
            </a:r>
            <a:r>
              <a:rPr lang="en-US" dirty="0"/>
              <a:t>: Attackers leverage </a:t>
            </a:r>
            <a:r>
              <a:rPr lang="en-US" dirty="0">
                <a:highlight>
                  <a:srgbClr val="FFFF00"/>
                </a:highlight>
              </a:rPr>
              <a:t>native operating system utilities</a:t>
            </a:r>
            <a:r>
              <a:rPr lang="en-US" dirty="0"/>
              <a:t> like:</a:t>
            </a:r>
          </a:p>
          <a:p>
            <a:r>
              <a:rPr lang="en-US" dirty="0"/>
              <a:t>PowerShell (Windows)</a:t>
            </a:r>
          </a:p>
          <a:p>
            <a:r>
              <a:rPr lang="en-US" dirty="0"/>
              <a:t>Windows Management Instrumentation (WMI)</a:t>
            </a:r>
          </a:p>
          <a:p>
            <a:r>
              <a:rPr lang="en-US" dirty="0"/>
              <a:t>Command prompt utilities (cmd.exe)</a:t>
            </a:r>
          </a:p>
          <a:p>
            <a:r>
              <a:rPr lang="en-US" dirty="0">
                <a:highlight>
                  <a:srgbClr val="FFFF00"/>
                </a:highlight>
              </a:rPr>
              <a:t>Bash and system utilities (Linux/Unix)</a:t>
            </a:r>
          </a:p>
          <a:p>
            <a:r>
              <a:rPr lang="en-US" dirty="0"/>
              <a:t>Administrative tools like </a:t>
            </a:r>
            <a:r>
              <a:rPr lang="en-US" dirty="0" err="1"/>
              <a:t>PsExec</a:t>
            </a:r>
            <a:r>
              <a:rPr lang="en-US" dirty="0"/>
              <a:t>, </a:t>
            </a:r>
            <a:r>
              <a:rPr lang="en-US" dirty="0" err="1"/>
              <a:t>netsh</a:t>
            </a:r>
            <a:r>
              <a:rPr lang="en-US" dirty="0"/>
              <a:t>, or scheduled tasks</a:t>
            </a:r>
          </a:p>
          <a:p>
            <a:pPr marL="0" indent="0">
              <a:buNone/>
            </a:pPr>
            <a:r>
              <a:rPr lang="en-US" b="1" dirty="0"/>
              <a:t>Advantages for Attackers</a:t>
            </a:r>
            <a:r>
              <a:rPr lang="en-US" dirty="0"/>
              <a:t>:</a:t>
            </a:r>
          </a:p>
          <a:p>
            <a:r>
              <a:rPr lang="en-US" dirty="0">
                <a:highlight>
                  <a:srgbClr val="FFFF00"/>
                </a:highlight>
              </a:rPr>
              <a:t>Stealth: Harder to detect since these are legitimate tools</a:t>
            </a:r>
          </a:p>
          <a:p>
            <a:r>
              <a:rPr lang="en-US" dirty="0"/>
              <a:t>Bypass Security: Less likely to trigger antivirus alerts</a:t>
            </a:r>
          </a:p>
          <a:p>
            <a:r>
              <a:rPr lang="en-US" dirty="0">
                <a:highlight>
                  <a:srgbClr val="FFFF00"/>
                </a:highlight>
              </a:rPr>
              <a:t>No Malware Needed: No need to upload suspicious files</a:t>
            </a:r>
          </a:p>
          <a:p>
            <a:r>
              <a:rPr lang="en-US" dirty="0"/>
              <a:t>Persistence: Can maintain access using legitimate system features</a:t>
            </a:r>
          </a:p>
          <a:p>
            <a:endParaRPr lang="en-US" dirty="0"/>
          </a:p>
        </p:txBody>
      </p:sp>
      <p:sp>
        <p:nvSpPr>
          <p:cNvPr id="4" name="Content Placeholder 3">
            <a:extLst>
              <a:ext uri="{FF2B5EF4-FFF2-40B4-BE49-F238E27FC236}">
                <a16:creationId xmlns:a16="http://schemas.microsoft.com/office/drawing/2014/main" id="{8D9A10A0-FEC3-C975-D6CC-F7DCB2FD63D0}"/>
              </a:ext>
            </a:extLst>
          </p:cNvPr>
          <p:cNvSpPr>
            <a:spLocks noGrp="1"/>
          </p:cNvSpPr>
          <p:nvPr>
            <p:ph sz="half" idx="2"/>
          </p:nvPr>
        </p:nvSpPr>
        <p:spPr/>
        <p:txBody>
          <a:bodyPr>
            <a:normAutofit fontScale="55000" lnSpcReduction="20000"/>
          </a:bodyPr>
          <a:lstStyle/>
          <a:p>
            <a:pPr marL="0" indent="0">
              <a:buNone/>
            </a:pPr>
            <a:r>
              <a:rPr lang="en-US" b="1" dirty="0"/>
              <a:t>Common IoT </a:t>
            </a:r>
            <a:r>
              <a:rPr lang="en-US" b="1" dirty="0" err="1"/>
              <a:t>LotL</a:t>
            </a:r>
            <a:r>
              <a:rPr lang="en-US" b="1" dirty="0"/>
              <a:t> Techniques:</a:t>
            </a:r>
          </a:p>
          <a:p>
            <a:r>
              <a:rPr lang="en-US" b="1" dirty="0"/>
              <a:t>Built-in Linux Utilities</a:t>
            </a:r>
            <a:r>
              <a:rPr lang="en-US" dirty="0"/>
              <a:t> Most IoT devices run stripped-down Linux versions with basic tools that attackers exploit:</a:t>
            </a:r>
          </a:p>
          <a:p>
            <a:r>
              <a:rPr lang="en-US" b="1" dirty="0" err="1"/>
              <a:t>BusyBox</a:t>
            </a:r>
            <a:r>
              <a:rPr lang="en-US" dirty="0"/>
              <a:t>: A single binary containing many Unix utilities (</a:t>
            </a:r>
            <a:r>
              <a:rPr lang="en-US" dirty="0" err="1"/>
              <a:t>wget</a:t>
            </a:r>
            <a:r>
              <a:rPr lang="en-US" dirty="0"/>
              <a:t>, telnet, </a:t>
            </a:r>
            <a:r>
              <a:rPr lang="en-US" dirty="0" err="1"/>
              <a:t>tftp</a:t>
            </a:r>
            <a:r>
              <a:rPr lang="en-US" dirty="0"/>
              <a:t>)</a:t>
            </a:r>
          </a:p>
          <a:p>
            <a:r>
              <a:rPr lang="en-US" b="1" dirty="0"/>
              <a:t>Shell scripts</a:t>
            </a:r>
            <a:r>
              <a:rPr lang="en-US" dirty="0"/>
              <a:t>: Using </a:t>
            </a:r>
            <a:r>
              <a:rPr lang="en-US" dirty="0" err="1"/>
              <a:t>sh</a:t>
            </a:r>
            <a:r>
              <a:rPr lang="en-US" dirty="0"/>
              <a:t>/ash for command execution</a:t>
            </a:r>
          </a:p>
          <a:p>
            <a:r>
              <a:rPr lang="en-US" b="1" dirty="0" err="1"/>
              <a:t>Netcat</a:t>
            </a:r>
            <a:r>
              <a:rPr lang="en-US" dirty="0"/>
              <a:t>: For network connections and data transfer</a:t>
            </a:r>
          </a:p>
          <a:p>
            <a:r>
              <a:rPr lang="en-US" b="1" dirty="0"/>
              <a:t>Cron</a:t>
            </a:r>
            <a:r>
              <a:rPr lang="en-US" dirty="0"/>
              <a:t>: For persistence and scheduled tasks</a:t>
            </a:r>
          </a:p>
          <a:p>
            <a:r>
              <a:rPr lang="en-US" b="1" dirty="0"/>
              <a:t>Legitimate Protocols</a:t>
            </a:r>
            <a:endParaRPr lang="en-US" dirty="0"/>
          </a:p>
          <a:p>
            <a:r>
              <a:rPr lang="en-US" b="1" dirty="0"/>
              <a:t>Telnet/SSH</a:t>
            </a:r>
            <a:r>
              <a:rPr lang="en-US" dirty="0"/>
              <a:t>: Default or weak credentials exploitation</a:t>
            </a:r>
          </a:p>
          <a:p>
            <a:r>
              <a:rPr lang="en-US" b="1" dirty="0"/>
              <a:t>TFTP/FTP</a:t>
            </a:r>
            <a:r>
              <a:rPr lang="en-US" dirty="0"/>
              <a:t>: Downloading additional payloads</a:t>
            </a:r>
          </a:p>
          <a:p>
            <a:r>
              <a:rPr lang="en-US" b="1" dirty="0"/>
              <a:t>HTTP/HTTPS</a:t>
            </a:r>
            <a:r>
              <a:rPr lang="en-US" dirty="0"/>
              <a:t>: Command and control communications</a:t>
            </a:r>
          </a:p>
          <a:p>
            <a:r>
              <a:rPr lang="en-US" b="1" dirty="0"/>
              <a:t>DNS</a:t>
            </a:r>
            <a:r>
              <a:rPr lang="en-US" dirty="0"/>
              <a:t>: Covert channels for C2 communications</a:t>
            </a:r>
          </a:p>
        </p:txBody>
      </p:sp>
    </p:spTree>
    <p:extLst>
      <p:ext uri="{BB962C8B-B14F-4D97-AF65-F5344CB8AC3E}">
        <p14:creationId xmlns:p14="http://schemas.microsoft.com/office/powerpoint/2010/main" val="7632804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3E14E-8AC2-CD39-EECF-4A39C505007C}"/>
              </a:ext>
            </a:extLst>
          </p:cNvPr>
          <p:cNvSpPr>
            <a:spLocks noGrp="1"/>
          </p:cNvSpPr>
          <p:nvPr>
            <p:ph type="title"/>
          </p:nvPr>
        </p:nvSpPr>
        <p:spPr/>
        <p:txBody>
          <a:bodyPr/>
          <a:lstStyle/>
          <a:p>
            <a:r>
              <a:rPr lang="en-US" dirty="0"/>
              <a:t>IoT Botnets – Myth vs Reality</a:t>
            </a:r>
          </a:p>
        </p:txBody>
      </p:sp>
      <p:sp>
        <p:nvSpPr>
          <p:cNvPr id="3" name="Content Placeholder 2">
            <a:extLst>
              <a:ext uri="{FF2B5EF4-FFF2-40B4-BE49-F238E27FC236}">
                <a16:creationId xmlns:a16="http://schemas.microsoft.com/office/drawing/2014/main" id="{D0FB60B1-229F-584A-784C-6630F03EFB2A}"/>
              </a:ext>
            </a:extLst>
          </p:cNvPr>
          <p:cNvSpPr>
            <a:spLocks noGrp="1"/>
          </p:cNvSpPr>
          <p:nvPr>
            <p:ph idx="1"/>
          </p:nvPr>
        </p:nvSpPr>
        <p:spPr>
          <a:xfrm>
            <a:off x="820848" y="1825625"/>
            <a:ext cx="5480364" cy="4351338"/>
          </a:xfrm>
        </p:spPr>
        <p:txBody>
          <a:bodyPr>
            <a:normAutofit fontScale="47500" lnSpcReduction="20000"/>
          </a:bodyPr>
          <a:lstStyle/>
          <a:p>
            <a:pPr marL="0" indent="0">
              <a:buNone/>
            </a:pPr>
            <a:r>
              <a:rPr lang="en-US" dirty="0"/>
              <a:t>IoT botnets extensively use Living off the Land techniques because IoT devices typically have limited resources and security controls, making them ideal targets for </a:t>
            </a:r>
            <a:r>
              <a:rPr lang="en-US" dirty="0" err="1"/>
              <a:t>LotL</a:t>
            </a:r>
            <a:r>
              <a:rPr lang="en-US" dirty="0"/>
              <a:t> attacks.</a:t>
            </a:r>
          </a:p>
          <a:p>
            <a:pPr marL="0" indent="0">
              <a:buNone/>
            </a:pPr>
            <a:r>
              <a:rPr lang="en-US" b="1" dirty="0"/>
              <a:t>Resource Efficiency</a:t>
            </a:r>
            <a:endParaRPr lang="en-US" dirty="0"/>
          </a:p>
          <a:p>
            <a:r>
              <a:rPr lang="en-US" dirty="0"/>
              <a:t>No need to upload large malware files to memory-constrained devices</a:t>
            </a:r>
          </a:p>
          <a:p>
            <a:r>
              <a:rPr lang="en-US" dirty="0"/>
              <a:t>Uses existing binaries, saving precious storage space</a:t>
            </a:r>
          </a:p>
          <a:p>
            <a:r>
              <a:rPr lang="en-US" dirty="0"/>
              <a:t>Minimal CPU usage by leveraging native tools</a:t>
            </a:r>
          </a:p>
          <a:p>
            <a:pPr marL="0" indent="0">
              <a:buNone/>
            </a:pPr>
            <a:r>
              <a:rPr lang="en-US" b="1" dirty="0"/>
              <a:t>Detection Evasion</a:t>
            </a:r>
            <a:endParaRPr lang="en-US" dirty="0"/>
          </a:p>
          <a:p>
            <a:r>
              <a:rPr lang="en-US" dirty="0"/>
              <a:t>IoT devices rarely have antivirus or EDR solutions</a:t>
            </a:r>
          </a:p>
          <a:p>
            <a:r>
              <a:rPr lang="en-US" dirty="0"/>
              <a:t>Limited logging capabilities make forensics difficult</a:t>
            </a:r>
          </a:p>
          <a:p>
            <a:r>
              <a:rPr lang="en-US" dirty="0"/>
              <a:t>Network traffic appears legitimate (using standard protocols)</a:t>
            </a:r>
          </a:p>
          <a:p>
            <a:pPr marL="0" indent="0">
              <a:buNone/>
            </a:pPr>
            <a:r>
              <a:rPr lang="en-US" b="1" dirty="0"/>
              <a:t>Real-World Examples:</a:t>
            </a:r>
          </a:p>
          <a:p>
            <a:pPr marL="0" indent="0">
              <a:buNone/>
            </a:pPr>
            <a:r>
              <a:rPr lang="en-US" b="1" dirty="0"/>
              <a:t>Mirai and Variants - </a:t>
            </a:r>
            <a:r>
              <a:rPr lang="en-US" dirty="0"/>
              <a:t>Used built-in </a:t>
            </a:r>
            <a:r>
              <a:rPr lang="en-US" dirty="0" err="1"/>
              <a:t>wget</a:t>
            </a:r>
            <a:r>
              <a:rPr lang="en-US" dirty="0"/>
              <a:t>/</a:t>
            </a:r>
            <a:r>
              <a:rPr lang="en-US" dirty="0" err="1"/>
              <a:t>tftp</a:t>
            </a:r>
            <a:r>
              <a:rPr lang="en-US" dirty="0"/>
              <a:t> to download stages / Leveraged </a:t>
            </a:r>
            <a:r>
              <a:rPr lang="en-US" dirty="0" err="1"/>
              <a:t>BusyBox</a:t>
            </a:r>
            <a:r>
              <a:rPr lang="en-US" dirty="0"/>
              <a:t> utilities for spreading / Employed legitimate networking tools for DDoS attacks</a:t>
            </a:r>
          </a:p>
          <a:p>
            <a:pPr marL="0" indent="0">
              <a:buNone/>
            </a:pPr>
            <a:r>
              <a:rPr lang="en-US" b="1" dirty="0"/>
              <a:t>Hide and Seek (HNS) - </a:t>
            </a:r>
            <a:r>
              <a:rPr lang="en-US" dirty="0"/>
              <a:t>Used native peer-to-peer communication capabilities / Leveraged built-in scripting for self-</a:t>
            </a:r>
            <a:r>
              <a:rPr lang="en-US" dirty="0" err="1"/>
              <a:t>propagatio</a:t>
            </a:r>
            <a:endParaRPr lang="en-US" dirty="0"/>
          </a:p>
        </p:txBody>
      </p:sp>
    </p:spTree>
    <p:extLst>
      <p:ext uri="{BB962C8B-B14F-4D97-AF65-F5344CB8AC3E}">
        <p14:creationId xmlns:p14="http://schemas.microsoft.com/office/powerpoint/2010/main" val="1801032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DA77205-BBAA-A695-BDF1-79D3D75C1EE4}"/>
              </a:ext>
            </a:extLst>
          </p:cNvPr>
          <p:cNvSpPr>
            <a:spLocks noGrp="1"/>
          </p:cNvSpPr>
          <p:nvPr>
            <p:ph type="title"/>
          </p:nvPr>
        </p:nvSpPr>
        <p:spPr/>
        <p:txBody>
          <a:bodyPr/>
          <a:lstStyle/>
          <a:p>
            <a:r>
              <a:rPr lang="en-US" dirty="0"/>
              <a:t>Solution - Building your Skillset and Lab on a Budget</a:t>
            </a:r>
          </a:p>
        </p:txBody>
      </p:sp>
      <p:sp>
        <p:nvSpPr>
          <p:cNvPr id="5" name="Content Placeholder 4">
            <a:extLst>
              <a:ext uri="{FF2B5EF4-FFF2-40B4-BE49-F238E27FC236}">
                <a16:creationId xmlns:a16="http://schemas.microsoft.com/office/drawing/2014/main" id="{FCBDBE54-18BC-BC0C-1754-A72EE3016509}"/>
              </a:ext>
            </a:extLst>
          </p:cNvPr>
          <p:cNvSpPr>
            <a:spLocks noGrp="1"/>
          </p:cNvSpPr>
          <p:nvPr>
            <p:ph idx="1"/>
          </p:nvPr>
        </p:nvSpPr>
        <p:spPr>
          <a:xfrm>
            <a:off x="838200" y="1825625"/>
            <a:ext cx="5037499" cy="4351338"/>
          </a:xfrm>
        </p:spPr>
        <p:txBody>
          <a:bodyPr>
            <a:normAutofit fontScale="70000" lnSpcReduction="20000"/>
          </a:bodyPr>
          <a:lstStyle/>
          <a:p>
            <a:pPr marL="0" indent="0">
              <a:buNone/>
            </a:pPr>
            <a:r>
              <a:rPr lang="en-US" dirty="0"/>
              <a:t>Build it yourself. No legal issues, no internet issues, you can choose to learn / hack on something you know exists.</a:t>
            </a:r>
          </a:p>
          <a:p>
            <a:r>
              <a:rPr lang="en-US" dirty="0"/>
              <a:t>Vendor Firmware – Known Vulnerable, Not easy to find. (Good for learning / hacking / recreation) </a:t>
            </a:r>
            <a:r>
              <a:rPr lang="en-US" dirty="0">
                <a:hlinkClick r:id="rId2"/>
              </a:rPr>
              <a:t>How to manually update firmware on a Wireless Plus or </a:t>
            </a:r>
            <a:r>
              <a:rPr lang="en-US" dirty="0" err="1">
                <a:hlinkClick r:id="rId2"/>
              </a:rPr>
              <a:t>GoFlex</a:t>
            </a:r>
            <a:r>
              <a:rPr lang="en-US" dirty="0">
                <a:hlinkClick r:id="rId2"/>
              </a:rPr>
              <a:t> Satellite | Seagate US</a:t>
            </a:r>
            <a:endParaRPr lang="en-US" dirty="0"/>
          </a:p>
          <a:p>
            <a:r>
              <a:rPr lang="en-US" dirty="0" err="1"/>
              <a:t>OpenWRT</a:t>
            </a:r>
            <a:r>
              <a:rPr lang="en-US" dirty="0"/>
              <a:t> – Upgrade / Reflash using a firmware built for this. (Good for building a lab, stealth implants, fewer vulnerabilities) </a:t>
            </a:r>
            <a:r>
              <a:rPr lang="en-US" dirty="0">
                <a:hlinkClick r:id="rId3"/>
              </a:rPr>
              <a:t>[</a:t>
            </a:r>
            <a:r>
              <a:rPr lang="en-US" dirty="0" err="1">
                <a:hlinkClick r:id="rId3"/>
              </a:rPr>
              <a:t>OpenWrt</a:t>
            </a:r>
            <a:r>
              <a:rPr lang="en-US" dirty="0">
                <a:hlinkClick r:id="rId3"/>
              </a:rPr>
              <a:t> Wiki] Seagate </a:t>
            </a:r>
            <a:r>
              <a:rPr lang="en-US" dirty="0" err="1">
                <a:hlinkClick r:id="rId3"/>
              </a:rPr>
              <a:t>GoFlexHome</a:t>
            </a:r>
            <a:endParaRPr lang="en-US" dirty="0"/>
          </a:p>
          <a:p>
            <a:r>
              <a:rPr lang="en-US" dirty="0"/>
              <a:t>Debian – Upgrade / Reflash using a firmware built for this. (Good for offensive implants / simulating IoT botnets / honing your </a:t>
            </a:r>
            <a:r>
              <a:rPr lang="en-US" dirty="0" err="1"/>
              <a:t>linux</a:t>
            </a:r>
            <a:r>
              <a:rPr lang="en-US" dirty="0"/>
              <a:t> </a:t>
            </a:r>
            <a:r>
              <a:rPr lang="en-US" dirty="0" err="1"/>
              <a:t>LotL</a:t>
            </a:r>
            <a:r>
              <a:rPr lang="en-US" dirty="0"/>
              <a:t> skills)</a:t>
            </a:r>
          </a:p>
        </p:txBody>
      </p:sp>
    </p:spTree>
    <p:extLst>
      <p:ext uri="{BB962C8B-B14F-4D97-AF65-F5344CB8AC3E}">
        <p14:creationId xmlns:p14="http://schemas.microsoft.com/office/powerpoint/2010/main" val="21379124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32860-2887-3BF8-01AE-00473964CE9B}"/>
              </a:ext>
            </a:extLst>
          </p:cNvPr>
          <p:cNvSpPr>
            <a:spLocks noGrp="1"/>
          </p:cNvSpPr>
          <p:nvPr>
            <p:ph type="title"/>
          </p:nvPr>
        </p:nvSpPr>
        <p:spPr/>
        <p:txBody>
          <a:bodyPr/>
          <a:lstStyle/>
          <a:p>
            <a:r>
              <a:rPr lang="en-US" dirty="0"/>
              <a:t>Awesome Implants &amp; Stealth</a:t>
            </a:r>
          </a:p>
        </p:txBody>
      </p:sp>
      <p:sp>
        <p:nvSpPr>
          <p:cNvPr id="3" name="Content Placeholder 2">
            <a:extLst>
              <a:ext uri="{FF2B5EF4-FFF2-40B4-BE49-F238E27FC236}">
                <a16:creationId xmlns:a16="http://schemas.microsoft.com/office/drawing/2014/main" id="{3D790E7A-EEF0-83FD-3A15-508894B70BDC}"/>
              </a:ext>
            </a:extLst>
          </p:cNvPr>
          <p:cNvSpPr>
            <a:spLocks noGrp="1"/>
          </p:cNvSpPr>
          <p:nvPr>
            <p:ph idx="1"/>
          </p:nvPr>
        </p:nvSpPr>
        <p:spPr>
          <a:xfrm>
            <a:off x="838200" y="1843731"/>
            <a:ext cx="6105808" cy="4351338"/>
          </a:xfrm>
        </p:spPr>
        <p:txBody>
          <a:bodyPr>
            <a:normAutofit fontScale="77500" lnSpcReduction="20000"/>
          </a:bodyPr>
          <a:lstStyle/>
          <a:p>
            <a:r>
              <a:rPr lang="en-US" dirty="0"/>
              <a:t>How many people would *seriously* notice or think a portable hard drive is a physical implant device? </a:t>
            </a:r>
          </a:p>
          <a:p>
            <a:r>
              <a:rPr lang="en-US" dirty="0"/>
              <a:t>Devices are minimal, infinitely hackable, nearly impossible to completely brick. If you want to learn IoT hacking and basic hardware skills, it’s a great platform.</a:t>
            </a:r>
          </a:p>
          <a:p>
            <a:r>
              <a:rPr lang="en-US" dirty="0"/>
              <a:t>Low wattage, high storage, small form factor, modular.</a:t>
            </a:r>
          </a:p>
          <a:p>
            <a:r>
              <a:rPr lang="en-US" dirty="0"/>
              <a:t>Built in </a:t>
            </a:r>
            <a:r>
              <a:rPr lang="en-US" dirty="0" err="1"/>
              <a:t>cryptosupport</a:t>
            </a:r>
            <a:r>
              <a:rPr lang="en-US" dirty="0"/>
              <a:t> and wireless in certain configurations.</a:t>
            </a:r>
          </a:p>
          <a:p>
            <a:r>
              <a:rPr lang="en-US" dirty="0"/>
              <a:t>Nearly infinite supply of these – UPCYCLE! REDUCE E-WASTE</a:t>
            </a:r>
          </a:p>
          <a:p>
            <a:r>
              <a:rPr lang="en-US" dirty="0"/>
              <a:t>“Hiding in network plain sight” – Fun with old </a:t>
            </a:r>
            <a:r>
              <a:rPr lang="en-US" dirty="0" err="1"/>
              <a:t>DDnS</a:t>
            </a:r>
            <a:r>
              <a:rPr lang="en-US" dirty="0"/>
              <a:t> networks and Domains</a:t>
            </a:r>
          </a:p>
        </p:txBody>
      </p:sp>
      <p:pic>
        <p:nvPicPr>
          <p:cNvPr id="7" name="Picture 6">
            <a:extLst>
              <a:ext uri="{FF2B5EF4-FFF2-40B4-BE49-F238E27FC236}">
                <a16:creationId xmlns:a16="http://schemas.microsoft.com/office/drawing/2014/main" id="{96177974-E222-D57F-AF80-D978D93EF033}"/>
              </a:ext>
            </a:extLst>
          </p:cNvPr>
          <p:cNvPicPr>
            <a:picLocks noChangeAspect="1"/>
          </p:cNvPicPr>
          <p:nvPr/>
        </p:nvPicPr>
        <p:blipFill>
          <a:blip r:embed="rId2"/>
          <a:stretch>
            <a:fillRect/>
          </a:stretch>
        </p:blipFill>
        <p:spPr>
          <a:xfrm>
            <a:off x="6687493" y="1843731"/>
            <a:ext cx="5257045" cy="3942784"/>
          </a:xfrm>
          <a:prstGeom prst="rect">
            <a:avLst/>
          </a:prstGeom>
        </p:spPr>
      </p:pic>
    </p:spTree>
    <p:extLst>
      <p:ext uri="{BB962C8B-B14F-4D97-AF65-F5344CB8AC3E}">
        <p14:creationId xmlns:p14="http://schemas.microsoft.com/office/powerpoint/2010/main" val="37739454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D50E3-482E-EEA4-1E94-6A4443F6D69E}"/>
              </a:ext>
            </a:extLst>
          </p:cNvPr>
          <p:cNvSpPr>
            <a:spLocks noGrp="1"/>
          </p:cNvSpPr>
          <p:nvPr>
            <p:ph type="title"/>
          </p:nvPr>
        </p:nvSpPr>
        <p:spPr/>
        <p:txBody>
          <a:bodyPr/>
          <a:lstStyle/>
          <a:p>
            <a:r>
              <a:rPr lang="en-US" dirty="0"/>
              <a:t>Sources to Find Them:</a:t>
            </a:r>
          </a:p>
        </p:txBody>
      </p:sp>
      <p:sp>
        <p:nvSpPr>
          <p:cNvPr id="3" name="Content Placeholder 2">
            <a:extLst>
              <a:ext uri="{FF2B5EF4-FFF2-40B4-BE49-F238E27FC236}">
                <a16:creationId xmlns:a16="http://schemas.microsoft.com/office/drawing/2014/main" id="{511F9D0E-7FEF-29A5-CC76-71C5ACE746BB}"/>
              </a:ext>
            </a:extLst>
          </p:cNvPr>
          <p:cNvSpPr>
            <a:spLocks noGrp="1"/>
          </p:cNvSpPr>
          <p:nvPr>
            <p:ph idx="1"/>
          </p:nvPr>
        </p:nvSpPr>
        <p:spPr>
          <a:xfrm>
            <a:off x="838200" y="1825625"/>
            <a:ext cx="5257800" cy="4351338"/>
          </a:xfrm>
        </p:spPr>
        <p:txBody>
          <a:bodyPr>
            <a:normAutofit fontScale="85000" lnSpcReduction="20000"/>
          </a:bodyPr>
          <a:lstStyle/>
          <a:p>
            <a:pPr marL="0" indent="0">
              <a:buNone/>
            </a:pPr>
            <a:r>
              <a:rPr lang="en-US" dirty="0"/>
              <a:t>Various vendors have </a:t>
            </a:r>
            <a:r>
              <a:rPr lang="en-US" dirty="0" err="1"/>
              <a:t>EOL’d</a:t>
            </a:r>
            <a:r>
              <a:rPr lang="en-US" dirty="0"/>
              <a:t> the drives.</a:t>
            </a:r>
          </a:p>
          <a:p>
            <a:pPr marL="0" indent="0">
              <a:buNone/>
            </a:pPr>
            <a:r>
              <a:rPr lang="en-US" dirty="0"/>
              <a:t>There is still a healthy after market:</a:t>
            </a:r>
          </a:p>
          <a:p>
            <a:r>
              <a:rPr lang="en-US" dirty="0"/>
              <a:t>eBay / closeout resellers</a:t>
            </a:r>
          </a:p>
          <a:p>
            <a:r>
              <a:rPr lang="en-US" dirty="0"/>
              <a:t>Second Hand Stores, Recyclers, Market Listings</a:t>
            </a:r>
          </a:p>
          <a:p>
            <a:r>
              <a:rPr lang="en-US" dirty="0"/>
              <a:t>Amazon</a:t>
            </a:r>
          </a:p>
          <a:p>
            <a:pPr marL="0" indent="0">
              <a:buNone/>
            </a:pPr>
            <a:r>
              <a:rPr lang="en-US" dirty="0"/>
              <a:t>They’re already proven vulnerable, have a lot of types of issues, can be flashed to anything you need… doesn’t break the law or get you in trouble*.</a:t>
            </a:r>
          </a:p>
          <a:p>
            <a:pPr marL="0" indent="0">
              <a:buNone/>
            </a:pPr>
            <a:endParaRPr lang="en-US" dirty="0"/>
          </a:p>
          <a:p>
            <a:pPr marL="0" indent="0">
              <a:buNone/>
            </a:pPr>
            <a:r>
              <a:rPr lang="en-US" dirty="0"/>
              <a:t>*Funny story.</a:t>
            </a:r>
          </a:p>
          <a:p>
            <a:endParaRPr lang="en-US" dirty="0"/>
          </a:p>
        </p:txBody>
      </p:sp>
    </p:spTree>
    <p:extLst>
      <p:ext uri="{BB962C8B-B14F-4D97-AF65-F5344CB8AC3E}">
        <p14:creationId xmlns:p14="http://schemas.microsoft.com/office/powerpoint/2010/main" val="14642216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5851141-EF16-CC70-7B8C-DA9833CAB558}"/>
              </a:ext>
            </a:extLst>
          </p:cNvPr>
          <p:cNvSpPr>
            <a:spLocks noGrp="1"/>
          </p:cNvSpPr>
          <p:nvPr>
            <p:ph type="title"/>
          </p:nvPr>
        </p:nvSpPr>
        <p:spPr/>
        <p:txBody>
          <a:bodyPr/>
          <a:lstStyle/>
          <a:p>
            <a:r>
              <a:rPr lang="en-US" dirty="0"/>
              <a:t>Go to my </a:t>
            </a:r>
            <a:r>
              <a:rPr lang="en-US" dirty="0" err="1"/>
              <a:t>Github</a:t>
            </a:r>
            <a:r>
              <a:rPr lang="en-US" dirty="0"/>
              <a:t> and download these files</a:t>
            </a:r>
          </a:p>
        </p:txBody>
      </p:sp>
      <p:sp>
        <p:nvSpPr>
          <p:cNvPr id="5" name="Content Placeholder 4">
            <a:extLst>
              <a:ext uri="{FF2B5EF4-FFF2-40B4-BE49-F238E27FC236}">
                <a16:creationId xmlns:a16="http://schemas.microsoft.com/office/drawing/2014/main" id="{ED37E444-6B87-0C95-BBD8-85117E35A3FE}"/>
              </a:ext>
            </a:extLst>
          </p:cNvPr>
          <p:cNvSpPr>
            <a:spLocks noGrp="1"/>
          </p:cNvSpPr>
          <p:nvPr>
            <p:ph idx="1"/>
          </p:nvPr>
        </p:nvSpPr>
        <p:spPr/>
        <p:txBody>
          <a:bodyPr/>
          <a:lstStyle/>
          <a:p>
            <a:pPr marL="0" indent="0">
              <a:buNone/>
            </a:pPr>
            <a:r>
              <a:rPr lang="en-US" dirty="0"/>
              <a:t>We will be booting / opening the devices and taking them apart.</a:t>
            </a:r>
          </a:p>
          <a:p>
            <a:pPr marL="0" indent="0">
              <a:buNone/>
            </a:pPr>
            <a:endParaRPr lang="en-US" dirty="0"/>
          </a:p>
          <a:p>
            <a:pPr marL="0" indent="0">
              <a:buNone/>
            </a:pPr>
            <a:r>
              <a:rPr lang="en-US" dirty="0"/>
              <a:t>TFTP Server</a:t>
            </a:r>
          </a:p>
          <a:p>
            <a:pPr marL="0" indent="0">
              <a:buNone/>
            </a:pPr>
            <a:r>
              <a:rPr lang="en-US" dirty="0"/>
              <a:t>Firmware / Linux Distros</a:t>
            </a:r>
          </a:p>
          <a:p>
            <a:pPr marL="0" indent="0">
              <a:buNone/>
            </a:pPr>
            <a:r>
              <a:rPr lang="en-US" dirty="0" err="1"/>
              <a:t>Uboot.kwb</a:t>
            </a:r>
            <a:endParaRPr lang="en-US" dirty="0"/>
          </a:p>
          <a:p>
            <a:pPr marL="0" indent="0">
              <a:buNone/>
            </a:pPr>
            <a:endParaRPr lang="en-US" dirty="0"/>
          </a:p>
        </p:txBody>
      </p:sp>
    </p:spTree>
    <p:extLst>
      <p:ext uri="{BB962C8B-B14F-4D97-AF65-F5344CB8AC3E}">
        <p14:creationId xmlns:p14="http://schemas.microsoft.com/office/powerpoint/2010/main" val="4072955233"/>
      </p:ext>
    </p:extLst>
  </p:cSld>
  <p:clrMapOvr>
    <a:masterClrMapping/>
  </p:clrMapOvr>
</p:sld>
</file>

<file path=ppt/theme/theme1.xml><?xml version="1.0" encoding="utf-8"?>
<a:theme xmlns:a="http://schemas.openxmlformats.org/drawingml/2006/main" name="Office Theme">
  <a:themeElements>
    <a:clrScheme name="Office 2013 - 2022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15378</TotalTime>
  <Words>2406</Words>
  <Application>Microsoft Office PowerPoint</Application>
  <PresentationFormat>Widescreen</PresentationFormat>
  <Paragraphs>217</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Calibri Light</vt:lpstr>
      <vt:lpstr>Office Theme</vt:lpstr>
      <vt:lpstr>Hard Drives, Botnets, and how to legally build your own lab</vt:lpstr>
      <vt:lpstr>How do you build your skills and tools? Don’t commit crimes, don’t be unethical… ever. Period. End of discussion.  </vt:lpstr>
      <vt:lpstr>Living off the Land – Minimal Tools, Maximum Creativity</vt:lpstr>
      <vt:lpstr>Living off the Land - </vt:lpstr>
      <vt:lpstr>IoT Botnets – Myth vs Reality</vt:lpstr>
      <vt:lpstr>Solution - Building your Skillset and Lab on a Budget</vt:lpstr>
      <vt:lpstr>Awesome Implants &amp; Stealth</vt:lpstr>
      <vt:lpstr>Sources to Find Them:</vt:lpstr>
      <vt:lpstr>Go to my Github and download these files</vt:lpstr>
      <vt:lpstr>Let’s GO! Installing U-Boot and OpenWRT</vt:lpstr>
      <vt:lpstr>FTDI / Serial Cable</vt:lpstr>
      <vt:lpstr>Use these Pins (Serial) – 115200 8-n-1 </vt:lpstr>
      <vt:lpstr>BE VERY CAREFUL FROM HERE ON. </vt:lpstr>
      <vt:lpstr>Install U-Boot</vt:lpstr>
      <vt:lpstr>DO NOT REBOOT THE DEVICE DURING THIS OR RESET*. </vt:lpstr>
      <vt:lpstr>Install OpenWRT</vt:lpstr>
      <vt:lpstr>OpenWRT is installed!  Remember to set your password / reboot.</vt:lpstr>
      <vt:lpstr>OK, who cares? You installed OpenWRT….</vt:lpstr>
      <vt:lpstr>THINK LIKE AN APT. THINK LIKE YOUR ADVERSARIES.</vt:lpstr>
      <vt:lpstr>C2 Frameworks &amp; Tools</vt:lpstr>
      <vt:lpstr>Living off the Land - </vt:lpstr>
      <vt:lpstr>What are some techniques &amp; ideas that advanced APT groups leverage that you now have at your disposal?</vt:lpstr>
      <vt:lpstr>IoT Botnets – Genius use of Low Resource Hacking and Building Your Own Protocols</vt:lpstr>
      <vt:lpstr>DNS Tunneling and DDNS Based Beaconing inside Device Self-Registration Services</vt:lpstr>
      <vt:lpstr>GET HACKING.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user</dc:creator>
  <cp:lastModifiedBy>user</cp:lastModifiedBy>
  <cp:revision>56</cp:revision>
  <dcterms:created xsi:type="dcterms:W3CDTF">2025-07-20T18:38:50Z</dcterms:created>
  <dcterms:modified xsi:type="dcterms:W3CDTF">2025-08-05T23:33:06Z</dcterms:modified>
</cp:coreProperties>
</file>