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9" r:id="rId1"/>
  </p:sldMasterIdLst>
  <p:notesMasterIdLst>
    <p:notesMasterId r:id="rId17"/>
  </p:notesMasterIdLst>
  <p:sldIdLst>
    <p:sldId id="268" r:id="rId2"/>
    <p:sldId id="269" r:id="rId3"/>
    <p:sldId id="307" r:id="rId4"/>
    <p:sldId id="306" r:id="rId5"/>
    <p:sldId id="308" r:id="rId6"/>
    <p:sldId id="309" r:id="rId7"/>
    <p:sldId id="310" r:id="rId8"/>
    <p:sldId id="314" r:id="rId9"/>
    <p:sldId id="316" r:id="rId10"/>
    <p:sldId id="317" r:id="rId11"/>
    <p:sldId id="318" r:id="rId12"/>
    <p:sldId id="319" r:id="rId13"/>
    <p:sldId id="313" r:id="rId14"/>
    <p:sldId id="311" r:id="rId15"/>
    <p:sldId id="31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Van Kerkhoven" initials="JV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57619" autoAdjust="0"/>
  </p:normalViewPr>
  <p:slideViewPr>
    <p:cSldViewPr snapToGrid="0">
      <p:cViewPr varScale="1">
        <p:scale>
          <a:sx n="66" d="100"/>
          <a:sy n="66" d="100"/>
        </p:scale>
        <p:origin x="23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232C6-1FF7-46FF-8CAF-89BA555C4B4E}" type="datetimeFigureOut">
              <a:rPr lang="en-CA" smtClean="0"/>
              <a:t>26/02/2017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211F2-1C6A-4F10-9506-C7C062274F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93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Automated Virtual Assistant Smart Home (AVA-SH) system will connect the</a:t>
            </a:r>
            <a:r>
              <a:rPr lang="en-US" baseline="0" dirty="0"/>
              <a:t> user’s home devices together in such a way to synchronize them to the user’s personal schedule</a:t>
            </a:r>
          </a:p>
          <a:p>
            <a:r>
              <a:rPr lang="en-US" baseline="0" dirty="0"/>
              <a:t>It will automate menial tasks and aid the user in their day-to-day life</a:t>
            </a:r>
          </a:p>
          <a:p>
            <a:r>
              <a:rPr lang="en-US" baseline="0" dirty="0"/>
              <a:t>The AVA-SH will also have a profile system, to allow multiple people to use the same AVA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374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for</a:t>
            </a:r>
            <a:r>
              <a:rPr lang="en-US" baseline="0" dirty="0"/>
              <a:t> a single module (server communications)</a:t>
            </a:r>
          </a:p>
          <a:p>
            <a:r>
              <a:rPr lang="en-US" baseline="0" dirty="0"/>
              <a:t>JUnitTests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/>
              <a:t>summary as runs, errors, failures (above the green bar)</a:t>
            </a:r>
          </a:p>
          <a:p>
            <a:r>
              <a:rPr lang="en-US" baseline="0" dirty="0"/>
              <a:t>Detailed log printed for debug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714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-Bot</a:t>
            </a:r>
            <a:r>
              <a:rPr lang="en-US" baseline="0" dirty="0"/>
              <a:t>h Terminal and Server complete </a:t>
            </a:r>
          </a:p>
          <a:p>
            <a:r>
              <a:rPr lang="en-US" dirty="0"/>
              <a:t>-App has a</a:t>
            </a:r>
            <a:r>
              <a:rPr lang="en-US" baseline="0" dirty="0"/>
              <a:t> framework, without any backend implementation</a:t>
            </a:r>
          </a:p>
          <a:p>
            <a:r>
              <a:rPr lang="en-US" baseline="0" dirty="0"/>
              <a:t>-Hardware has been ordered and most has arrived</a:t>
            </a:r>
          </a:p>
          <a:p>
            <a:r>
              <a:rPr lang="en-US" baseline="0" dirty="0"/>
              <a:t>	-integration of </a:t>
            </a:r>
            <a:r>
              <a:rPr lang="en-US" baseline="0"/>
              <a:t>arrived sensors </a:t>
            </a:r>
            <a:r>
              <a:rPr lang="en-US" baseline="0" dirty="0"/>
              <a:t>in underway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276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</a:t>
            </a:r>
            <a:r>
              <a:rPr lang="en-US" baseline="0" dirty="0"/>
              <a:t> few second view of our prototype phone app</a:t>
            </a:r>
          </a:p>
          <a:p>
            <a:endParaRPr lang="en-US" baseline="0" dirty="0"/>
          </a:p>
          <a:p>
            <a:r>
              <a:rPr lang="en-US" baseline="0" dirty="0"/>
              <a:t>App design details:</a:t>
            </a:r>
          </a:p>
          <a:p>
            <a:r>
              <a:rPr lang="en-US" baseline="0" dirty="0"/>
              <a:t>-Each Activity conforms to the Model-View-Controller Model</a:t>
            </a:r>
          </a:p>
          <a:p>
            <a:r>
              <a:rPr lang="en-US" baseline="0" dirty="0"/>
              <a:t>    For instance, the Main Menu:</a:t>
            </a:r>
          </a:p>
          <a:p>
            <a:r>
              <a:rPr lang="en-US" baseline="0" dirty="0"/>
              <a:t>     -The Model and View are the </a:t>
            </a:r>
            <a:r>
              <a:rPr lang="en-US" baseline="0" dirty="0" err="1"/>
              <a:t>MainActivity.java</a:t>
            </a:r>
            <a:r>
              <a:rPr lang="en-US" baseline="0" dirty="0"/>
              <a:t> class</a:t>
            </a:r>
          </a:p>
          <a:p>
            <a:r>
              <a:rPr lang="en-US" baseline="0" dirty="0"/>
              <a:t>     -The Controller is a custom </a:t>
            </a:r>
            <a:r>
              <a:rPr lang="en-US" baseline="0" dirty="0" err="1"/>
              <a:t>ButtonListener</a:t>
            </a:r>
            <a:endParaRPr lang="en-US" baseline="0" dirty="0"/>
          </a:p>
          <a:p>
            <a:r>
              <a:rPr lang="en-US" baseline="0" dirty="0"/>
              <a:t>     -Utilizes a custom </a:t>
            </a:r>
            <a:r>
              <a:rPr lang="en-US" baseline="0" dirty="0" err="1"/>
              <a:t>ButtonAdapter</a:t>
            </a:r>
            <a:r>
              <a:rPr lang="en-US" baseline="0" dirty="0"/>
              <a:t> which populates, with buttons, a </a:t>
            </a:r>
            <a:r>
              <a:rPr lang="en-US" baseline="0" dirty="0" err="1"/>
              <a:t>gridlayout</a:t>
            </a:r>
            <a:r>
              <a:rPr lang="en-US" baseline="0" dirty="0"/>
              <a:t> wrapped around a </a:t>
            </a:r>
            <a:r>
              <a:rPr lang="en-US" baseline="0" dirty="0" err="1"/>
              <a:t>relativeLayout</a:t>
            </a:r>
            <a:endParaRPr lang="en-US" baseline="0" dirty="0"/>
          </a:p>
          <a:p>
            <a:r>
              <a:rPr lang="en-US" baseline="0" dirty="0"/>
              <a:t>      </a:t>
            </a:r>
          </a:p>
          <a:p>
            <a:r>
              <a:rPr lang="en-US" baseline="0" dirty="0"/>
              <a:t>    Regarding Adapters, they are, in essence, </a:t>
            </a:r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bridge between UI components and data sources.</a:t>
            </a:r>
          </a:p>
          <a:p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-Elegant solution to common view latency bottlenecks</a:t>
            </a:r>
          </a:p>
          <a:p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ideology driving the App design was to reduce the amount of commands a user must know.</a:t>
            </a:r>
          </a:p>
          <a:p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button besides the Terminal will potentially launch custom prompt to be encoded into a command packet.</a:t>
            </a:r>
          </a:p>
          <a:p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the command be successfully received and enacted, the user will be displayed a “Command successful” notification.</a:t>
            </a:r>
          </a:p>
          <a:p>
            <a:endParaRPr lang="en-US" sz="120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our teams agile debugging and testing the terminal input is needed as it extends the range of input.</a:t>
            </a:r>
          </a:p>
          <a:p>
            <a:endParaRPr lang="en-US" i="0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0717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</a:t>
            </a:r>
            <a:r>
              <a:rPr lang="en-US" baseline="0" dirty="0"/>
              <a:t> few second view of our v0.1.1 AVA server</a:t>
            </a:r>
            <a:endParaRPr lang="en-US" dirty="0"/>
          </a:p>
          <a:p>
            <a:endParaRPr lang="en-US" dirty="0"/>
          </a:p>
          <a:p>
            <a:r>
              <a:rPr lang="en-US" dirty="0"/>
              <a:t>Minimal input should be needed on the server</a:t>
            </a:r>
          </a:p>
          <a:p>
            <a:r>
              <a:rPr lang="en-US" dirty="0"/>
              <a:t>The buttons are there as a “last resort” option</a:t>
            </a:r>
          </a:p>
          <a:p>
            <a:r>
              <a:rPr lang="en-US" dirty="0"/>
              <a:t>Uses a MCV model</a:t>
            </a:r>
          </a:p>
          <a:p>
            <a:r>
              <a:rPr lang="en-US" dirty="0"/>
              <a:t>	&gt; MainServer.java for control</a:t>
            </a:r>
          </a:p>
          <a:p>
            <a:r>
              <a:rPr lang="en-US" dirty="0"/>
              <a:t>	&gt; Various </a:t>
            </a:r>
            <a:r>
              <a:rPr lang="en-US" dirty="0" err="1"/>
              <a:t>hashmaps</a:t>
            </a:r>
            <a:r>
              <a:rPr lang="en-US" dirty="0"/>
              <a:t> and custom data types as model</a:t>
            </a:r>
          </a:p>
          <a:p>
            <a:r>
              <a:rPr lang="en-US" dirty="0"/>
              <a:t>	&gt; ServerDSKY.java for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733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</a:t>
            </a:r>
            <a:r>
              <a:rPr lang="en-US" baseline="0" dirty="0"/>
              <a:t> few second view of our v0.5.0 Terminal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Linux style command line input</a:t>
            </a:r>
          </a:p>
          <a:p>
            <a:r>
              <a:rPr lang="en-US" dirty="0"/>
              <a:t>Makes use of some custom dialogs for more complex input</a:t>
            </a:r>
          </a:p>
          <a:p>
            <a:r>
              <a:rPr lang="en-US" dirty="0"/>
              <a:t>Uses MVC model</a:t>
            </a:r>
          </a:p>
          <a:p>
            <a:r>
              <a:rPr lang="en-US" dirty="0"/>
              <a:t>	&gt; Terminal.java for control</a:t>
            </a:r>
          </a:p>
          <a:p>
            <a:r>
              <a:rPr lang="en-US" dirty="0"/>
              <a:t>	&gt; TerminalUI.java for view</a:t>
            </a:r>
          </a:p>
          <a:p>
            <a:r>
              <a:rPr lang="en-US" dirty="0"/>
              <a:t>	&gt; as it is an interface, it does not have any data large enough to be considered a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08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system will need to be able to execute certain</a:t>
            </a:r>
            <a:r>
              <a:rPr lang="en-US" baseline="0" dirty="0"/>
              <a:t> actions at pre-defined times, such as brightening the wake-up lamp a certain time before wake-up</a:t>
            </a:r>
          </a:p>
          <a:p>
            <a:r>
              <a:rPr lang="en-US" baseline="0" dirty="0"/>
              <a:t>The system will need to answer and execute user commands quickly, with little perceived delay</a:t>
            </a:r>
          </a:p>
          <a:p>
            <a:r>
              <a:rPr lang="en-US" baseline="0" dirty="0"/>
              <a:t>The system should be highly modular, to make adding new modules easy, as well as encourage the use of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485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Describing how the scenario of someone waking up will play out with AVA. The user would schedule their wakeup time to be at 7:00am</a:t>
            </a:r>
            <a:endParaRPr lang="en-US" b="0" dirty="0">
              <a:effectLst/>
            </a:endParaRPr>
          </a:p>
          <a:p>
            <a:pPr rtl="0" fontAlgn="base"/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1.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time before the set alarm time, the wake-up lamp will start up and slowly brighten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brightness will be reached at the same time as the alarm</a:t>
            </a:r>
          </a:p>
          <a:p>
            <a:pPr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Alarm is triggered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7:00am, the user’s wake up time</a:t>
            </a:r>
          </a:p>
          <a:p>
            <a:pPr rtl="0" fontAlgn="base"/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this time, the light is at maximum brightness</a:t>
            </a:r>
          </a:p>
          <a:p>
            <a:pPr rtl="0" fontAlgn="base"/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coffee machine starts making the user’s coffee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</a:p>
          <a:p>
            <a:r>
              <a:rPr lang="en-US" dirty="0"/>
              <a:t>The</a:t>
            </a:r>
            <a:r>
              <a:rPr lang="en-US" baseline="0" dirty="0"/>
              <a:t> coffee machine stops making coffee when the cup is full (5min after the wakeup in this scenario)_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1632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Diagram of</a:t>
            </a:r>
            <a:r>
              <a:rPr lang="en-US" baseline="0" dirty="0"/>
              <a:t> the AVA-SH</a:t>
            </a:r>
          </a:p>
          <a:p>
            <a:r>
              <a:rPr lang="en-US" baseline="0" dirty="0"/>
              <a:t>The user interfaces do not communicate directly with the modules, they only communicate with the server which can then pass the commands to the modules</a:t>
            </a:r>
          </a:p>
          <a:p>
            <a:r>
              <a:rPr lang="en-US" baseline="0" dirty="0"/>
              <a:t>The modules also should not communicate directly with each other, to maintain high modularity</a:t>
            </a:r>
          </a:p>
          <a:p>
            <a:endParaRPr lang="en-US" baseline="0" dirty="0"/>
          </a:p>
          <a:p>
            <a:r>
              <a:rPr lang="en-US" baseline="0" dirty="0"/>
              <a:t>Uses Client-Server design, wherein the modules/interfaces are the clients and the server is the main AVA serve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50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Windows/Linux</a:t>
            </a:r>
            <a:r>
              <a:rPr lang="en-US" baseline="0" dirty="0"/>
              <a:t> PC:</a:t>
            </a:r>
          </a:p>
          <a:p>
            <a:r>
              <a:rPr lang="en-US" baseline="0" dirty="0"/>
              <a:t>-will be acting as server, using a </a:t>
            </a:r>
            <a:r>
              <a:rPr lang="en-US" baseline="0" dirty="0" err="1"/>
              <a:t>MainServer</a:t>
            </a:r>
            <a:r>
              <a:rPr lang="en-US" baseline="0" dirty="0"/>
              <a:t> class, the DSKY interface and custom made datatypes</a:t>
            </a:r>
          </a:p>
          <a:p>
            <a:r>
              <a:rPr lang="en-US" baseline="0" dirty="0"/>
              <a:t>-able to communicate with all modules using UDP</a:t>
            </a:r>
          </a:p>
          <a:p>
            <a:br>
              <a:rPr lang="en-US" baseline="0" dirty="0"/>
            </a:br>
            <a:r>
              <a:rPr lang="en-US" baseline="0" dirty="0"/>
              <a:t>Media Controller</a:t>
            </a:r>
          </a:p>
          <a:p>
            <a:r>
              <a:rPr lang="en-US" baseline="0" dirty="0"/>
              <a:t>-used to play music, and possibly video</a:t>
            </a:r>
          </a:p>
          <a:p>
            <a:r>
              <a:rPr lang="en-US" baseline="0" dirty="0"/>
              <a:t>-Has database of music and video the user can play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Light Controller:</a:t>
            </a:r>
          </a:p>
          <a:p>
            <a:r>
              <a:rPr lang="en-US" baseline="0" dirty="0"/>
              <a:t>-</a:t>
            </a:r>
            <a:r>
              <a:rPr lang="en-US" baseline="0" dirty="0" err="1"/>
              <a:t>RPi</a:t>
            </a:r>
            <a:r>
              <a:rPr lang="en-US" baseline="0" dirty="0"/>
              <a:t> will communicate with 1 component</a:t>
            </a:r>
          </a:p>
          <a:p>
            <a:r>
              <a:rPr lang="en-US" baseline="0" dirty="0"/>
              <a:t>	1. LED’s: used to slowly brighten room</a:t>
            </a:r>
          </a:p>
          <a:p>
            <a:r>
              <a:rPr lang="en-US" baseline="0" dirty="0"/>
              <a:t>	     -will be controlled using PWM on a GPIO pin</a:t>
            </a:r>
          </a:p>
          <a:p>
            <a:r>
              <a:rPr lang="en-US" baseline="0" dirty="0"/>
              <a:t>-also has a speaker used to play an alarm (using the 3.5mm jack on the </a:t>
            </a:r>
            <a:r>
              <a:rPr lang="en-US" baseline="0" dirty="0" err="1"/>
              <a:t>RPi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Coffee Maker:</a:t>
            </a:r>
          </a:p>
          <a:p>
            <a:r>
              <a:rPr lang="en-US" baseline="0" dirty="0"/>
              <a:t>-</a:t>
            </a:r>
            <a:r>
              <a:rPr lang="en-US" baseline="0" dirty="0" err="1"/>
              <a:t>RPi</a:t>
            </a:r>
            <a:r>
              <a:rPr lang="en-US" baseline="0" dirty="0"/>
              <a:t> will communicate with 3 components:</a:t>
            </a:r>
          </a:p>
          <a:p>
            <a:r>
              <a:rPr lang="en-US" baseline="0" dirty="0"/>
              <a:t>	1. Electronic Scale: used to weigh cup before and during coffee making to make sure proper amounts of coffee are made</a:t>
            </a:r>
          </a:p>
          <a:p>
            <a:r>
              <a:rPr lang="en-US" baseline="0" dirty="0"/>
              <a:t>	     -interfaced using USB port on </a:t>
            </a:r>
            <a:r>
              <a:rPr lang="en-US" baseline="0" dirty="0" err="1"/>
              <a:t>RPi</a:t>
            </a:r>
            <a:endParaRPr lang="en-US" baseline="0" dirty="0"/>
          </a:p>
          <a:p>
            <a:r>
              <a:rPr lang="en-US" baseline="0" dirty="0"/>
              <a:t>	2. Thermometer: used to monitor water temp</a:t>
            </a:r>
          </a:p>
          <a:p>
            <a:r>
              <a:rPr lang="en-US" baseline="0" dirty="0"/>
              <a:t>	    -interfaced using AD converted on Gertboard</a:t>
            </a:r>
          </a:p>
          <a:p>
            <a:r>
              <a:rPr lang="en-US" baseline="0" dirty="0"/>
              <a:t>	3. Heating Element: used to heat water</a:t>
            </a:r>
          </a:p>
          <a:p>
            <a:r>
              <a:rPr lang="en-US" baseline="0" dirty="0"/>
              <a:t>	    -interfaced via </a:t>
            </a:r>
            <a:r>
              <a:rPr lang="en-US" baseline="0" dirty="0" err="1"/>
              <a:t>RPi</a:t>
            </a:r>
            <a:r>
              <a:rPr lang="en-US" baseline="0" dirty="0"/>
              <a:t> GPIO connected to a simple transistor</a:t>
            </a:r>
          </a:p>
          <a:p>
            <a:endParaRPr lang="en-US" baseline="0" dirty="0"/>
          </a:p>
          <a:p>
            <a:r>
              <a:rPr lang="en-US" baseline="0" dirty="0"/>
              <a:t>Terminal:</a:t>
            </a:r>
          </a:p>
          <a:p>
            <a:r>
              <a:rPr lang="en-US" baseline="0" dirty="0"/>
              <a:t>-GUI for user to enter commands to AVA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0735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  <a:p>
            <a:r>
              <a:rPr lang="en-US" dirty="0"/>
              <a:t>------------</a:t>
            </a:r>
          </a:p>
          <a:p>
            <a:r>
              <a:rPr lang="en-US" dirty="0"/>
              <a:t>Packet</a:t>
            </a:r>
            <a:r>
              <a:rPr lang="en-US" baseline="0" dirty="0"/>
              <a:t> max size is 1kB</a:t>
            </a:r>
          </a:p>
          <a:p>
            <a:r>
              <a:rPr lang="en-US" baseline="0" dirty="0"/>
              <a:t>Packets are self contained, that is, data does not span multiple packets</a:t>
            </a:r>
          </a:p>
          <a:p>
            <a:r>
              <a:rPr lang="en-US" baseline="0" dirty="0"/>
              <a:t>Packets all start with an 1-byte opcode, effectively making the amount of data that can be encapsulated 1023B</a:t>
            </a:r>
          </a:p>
          <a:p>
            <a:r>
              <a:rPr lang="en-US" baseline="0" dirty="0"/>
              <a:t>4 types of packet </a:t>
            </a:r>
          </a:p>
          <a:p>
            <a:r>
              <a:rPr lang="en-US" baseline="0" dirty="0"/>
              <a:t>0x00 bytes used to denote the termination of a field with variable length (DEVICE_NAME, COMMAND_KEY, </a:t>
            </a:r>
            <a:r>
              <a:rPr lang="en-US" baseline="0" dirty="0" err="1"/>
              <a:t>etc</a:t>
            </a:r>
            <a:r>
              <a:rPr lang="en-US" baseline="0" dirty="0"/>
              <a:t>)</a:t>
            </a:r>
          </a:p>
          <a:p>
            <a:r>
              <a:rPr lang="en-US" baseline="0" dirty="0"/>
              <a:t>Data encoding is done using UTF-8, all complex information (ex an object) should be encoded using JSON style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Handshake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------------</a:t>
            </a:r>
          </a:p>
          <a:p>
            <a:r>
              <a:rPr lang="en-US" dirty="0"/>
              <a:t>Used to register module/interface with server under a particular name</a:t>
            </a:r>
          </a:p>
          <a:p>
            <a:r>
              <a:rPr lang="en-US" dirty="0"/>
              <a:t>Modules/interface must register before</a:t>
            </a:r>
            <a:r>
              <a:rPr lang="en-US" baseline="0" dirty="0"/>
              <a:t> they can communicate with the server</a:t>
            </a:r>
          </a:p>
          <a:p>
            <a:r>
              <a:rPr lang="en-US" baseline="0" dirty="0"/>
              <a:t>HANDSHAKE_KEY field is some arrangement of Bytes known to server and all approved modules/interfaces</a:t>
            </a:r>
          </a:p>
          <a:p>
            <a:r>
              <a:rPr lang="en-US" baseline="0" dirty="0"/>
              <a:t>DEVICE_NAME is what String the module/interface is saved under in the registry (along with its IP/socket)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aseline="0" dirty="0"/>
              <a:t>Command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------------</a:t>
            </a:r>
          </a:p>
          <a:p>
            <a:r>
              <a:rPr lang="en-US" dirty="0"/>
              <a:t>COMMAND_KEY</a:t>
            </a:r>
            <a:r>
              <a:rPr lang="en-US" baseline="0" dirty="0"/>
              <a:t> denotes what server should do, UTF-8 encoding</a:t>
            </a:r>
          </a:p>
          <a:p>
            <a:r>
              <a:rPr lang="en-US" baseline="0" dirty="0"/>
              <a:t>EXTRA_INFO optional, stores additional information needed for command, UTF-8 in JSON format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Info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------------</a:t>
            </a:r>
          </a:p>
          <a:p>
            <a:r>
              <a:rPr lang="en-US" dirty="0"/>
              <a:t>INFO contains some information, UTF-8 encoding --</a:t>
            </a:r>
            <a:r>
              <a:rPr lang="en-US" baseline="0" dirty="0"/>
              <a:t> in JSON format if complex object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Error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------------</a:t>
            </a:r>
          </a:p>
          <a:p>
            <a:r>
              <a:rPr lang="en-US" dirty="0"/>
              <a:t>Same</a:t>
            </a:r>
            <a:r>
              <a:rPr lang="en-US" baseline="0" dirty="0"/>
              <a:t> as Info, but the information contained is an error message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**full document on protocol and currently added commands @ </a:t>
            </a:r>
            <a:r>
              <a:rPr lang="en-US" baseline="0" dirty="0"/>
              <a:t>https://github.com/SYSC-3010-F5/AVA-SH/tree/master/docs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481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Communication Problem</a:t>
            </a:r>
          </a:p>
          <a:p>
            <a:r>
              <a:rPr lang="en-US" baseline="0" dirty="0"/>
              <a:t>	- solution is using the custom protocol outlined before</a:t>
            </a:r>
          </a:p>
          <a:p>
            <a:r>
              <a:rPr lang="en-US" baseline="0" dirty="0"/>
              <a:t>	- protocol is enforced by helper classes (DataChannel.java)</a:t>
            </a:r>
          </a:p>
          <a:p>
            <a:r>
              <a:rPr lang="en-US" baseline="0" dirty="0"/>
              <a:t>	- when sending data, you don’t have to worry about the protocol, DataChannel.java will automatically format your packets and unpack your packets</a:t>
            </a:r>
          </a:p>
          <a:p>
            <a:r>
              <a:rPr lang="en-US" baseline="0" dirty="0"/>
              <a:t>Deadlock Problem</a:t>
            </a:r>
          </a:p>
          <a:p>
            <a:r>
              <a:rPr lang="en-US" baseline="0" dirty="0"/>
              <a:t>	- all modules/server should have timeouts</a:t>
            </a:r>
          </a:p>
          <a:p>
            <a:r>
              <a:rPr lang="en-US" baseline="0" dirty="0"/>
              <a:t>	- after timeout, module/server returns to a stable or ready state</a:t>
            </a:r>
          </a:p>
          <a:p>
            <a:r>
              <a:rPr lang="en-US" baseline="0" dirty="0"/>
              <a:t>	- Server should always be prepared to handle unexpected packet formats, and should never crash from being an unexpected packet</a:t>
            </a:r>
          </a:p>
          <a:p>
            <a:r>
              <a:rPr lang="en-US" baseline="0" dirty="0"/>
              <a:t>Coffee Maker Interfacing</a:t>
            </a:r>
          </a:p>
          <a:p>
            <a:r>
              <a:rPr lang="en-US" baseline="0" dirty="0"/>
              <a:t>	- Coffee maker will be modified from a store bought drip coffee maker</a:t>
            </a:r>
          </a:p>
          <a:p>
            <a:r>
              <a:rPr lang="en-US" baseline="0" dirty="0"/>
              <a:t>	- Using a scale to determine when the coffee cup if full (</a:t>
            </a:r>
            <a:r>
              <a:rPr lang="en-US" baseline="0" dirty="0" err="1"/>
              <a:t>ie</a:t>
            </a:r>
            <a:r>
              <a:rPr lang="en-US" baseline="0" dirty="0"/>
              <a:t> when to stop the machine)</a:t>
            </a:r>
          </a:p>
          <a:p>
            <a:r>
              <a:rPr lang="en-US" baseline="0" dirty="0"/>
              <a:t>	- Using a breadboard attached to the side of the coffee maker for all additional wiring for the sensors/components</a:t>
            </a:r>
          </a:p>
          <a:p>
            <a:r>
              <a:rPr lang="en-US" baseline="0" dirty="0"/>
              <a:t>	- Replacing the physical switch on a coffee machine to turn it on with a transistor</a:t>
            </a:r>
          </a:p>
          <a:p>
            <a:r>
              <a:rPr lang="en-US" baseline="0" dirty="0"/>
              <a:t>		&gt; we will first measure the current the heating element draw and get a transistor that can handle that amount of amperage</a:t>
            </a:r>
          </a:p>
          <a:p>
            <a:r>
              <a:rPr lang="en-US" baseline="0" dirty="0"/>
              <a:t>		&gt; transistor should be in saturation (fully “on”) with a gate voltage of 3.3V (logic 1 on </a:t>
            </a:r>
            <a:r>
              <a:rPr lang="en-US" baseline="0" dirty="0" err="1"/>
              <a:t>RPi</a:t>
            </a:r>
            <a:r>
              <a:rPr lang="en-US" baseline="0" dirty="0"/>
              <a:t>)</a:t>
            </a:r>
          </a:p>
          <a:p>
            <a:r>
              <a:rPr lang="en-US" baseline="0" dirty="0"/>
              <a:t>	- Temperature sensor max output is 1.75V and min output 0.1V, A-D converted on the Gertboard has a max input of 3.3V</a:t>
            </a:r>
          </a:p>
          <a:p>
            <a:endParaRPr lang="en-US" baseline="0" dirty="0"/>
          </a:p>
          <a:p>
            <a:r>
              <a:rPr lang="en-US" baseline="0" dirty="0"/>
              <a:t>Intergradation of modules</a:t>
            </a:r>
          </a:p>
          <a:p>
            <a:r>
              <a:rPr lang="en-US" baseline="0" dirty="0"/>
              <a:t>	- Agile testing method</a:t>
            </a:r>
          </a:p>
          <a:p>
            <a:r>
              <a:rPr lang="en-US" baseline="0" dirty="0"/>
              <a:t>	- Each module is tested individually using a test bench class</a:t>
            </a:r>
          </a:p>
          <a:p>
            <a:r>
              <a:rPr lang="en-US" baseline="0" dirty="0"/>
              <a:t>	- Modules are connected one at a time to the server and tested</a:t>
            </a:r>
          </a:p>
          <a:p>
            <a:r>
              <a:rPr lang="en-US" baseline="0" dirty="0"/>
              <a:t>	- Modules are then connected all at once to the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21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Shows how we will turn the coffee machine on or off</a:t>
            </a:r>
          </a:p>
          <a:p>
            <a:r>
              <a:rPr lang="en-US" baseline="0" dirty="0" err="1"/>
              <a:t>Vcc</a:t>
            </a:r>
            <a:r>
              <a:rPr lang="en-US" baseline="0" dirty="0"/>
              <a:t> will be the voltage used inside the coffee maker to power the heating element</a:t>
            </a:r>
          </a:p>
          <a:p>
            <a:endParaRPr lang="en-US" baseline="0" dirty="0"/>
          </a:p>
          <a:p>
            <a:r>
              <a:rPr lang="en-US" baseline="0" dirty="0"/>
              <a:t>**Note the logic 1 signal on a </a:t>
            </a:r>
            <a:r>
              <a:rPr lang="en-US" baseline="0" dirty="0" err="1"/>
              <a:t>RPi</a:t>
            </a:r>
            <a:r>
              <a:rPr lang="en-US" baseline="0" dirty="0"/>
              <a:t> GPIO pin is 3.3V, logic 0 is 0V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0404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Graph showing our temperature sensor output voltage vs ambient temperature</a:t>
            </a:r>
          </a:p>
          <a:p>
            <a:r>
              <a:rPr lang="en-US" baseline="0" dirty="0"/>
              <a:t>We will use the cheaper 9700 model, as it suits our needs fine</a:t>
            </a:r>
          </a:p>
          <a:p>
            <a:endParaRPr lang="en-US" baseline="0" dirty="0"/>
          </a:p>
          <a:p>
            <a:r>
              <a:rPr lang="en-US" baseline="0" dirty="0"/>
              <a:t>Shows how the output voltage of the temp sensor vs the ambient temperature measured</a:t>
            </a:r>
          </a:p>
          <a:p>
            <a:r>
              <a:rPr lang="en-US" baseline="0" dirty="0"/>
              <a:t>Since </a:t>
            </a:r>
            <a:r>
              <a:rPr lang="en-US" baseline="0" dirty="0" err="1"/>
              <a:t>Gertboard</a:t>
            </a:r>
            <a:r>
              <a:rPr lang="en-US" baseline="0" dirty="0"/>
              <a:t> A-D converter can handle 0V to 3.3V, we will plug the sensor output (max of 1.5V) directly into the Gertboard</a:t>
            </a:r>
          </a:p>
          <a:p>
            <a:r>
              <a:rPr lang="en-US" baseline="0" dirty="0"/>
              <a:t>	&gt; this only makes use of about half our possible granularity</a:t>
            </a:r>
          </a:p>
          <a:p>
            <a:r>
              <a:rPr lang="en-US" baseline="0" dirty="0"/>
              <a:t>	&gt; quick calculation has our sensor at an estimated theoretical granularity of 0.2 degrees C (will have to test this value to confirm)</a:t>
            </a:r>
          </a:p>
          <a:p>
            <a:r>
              <a:rPr lang="en-US" baseline="0" dirty="0"/>
              <a:t>	&gt; probably only going to be accurate to the nearest degree or two in reality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28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03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3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5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5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3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2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16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3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42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87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6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3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AVA-SH </a:t>
            </a:r>
            <a:br>
              <a:rPr lang="en-US" dirty="0"/>
            </a:br>
            <a:r>
              <a:rPr lang="en-US" dirty="0"/>
              <a:t>Design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f5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</p:spTree>
    <p:extLst>
      <p:ext uri="{BB962C8B-B14F-4D97-AF65-F5344CB8AC3E}">
        <p14:creationId xmlns:p14="http://schemas.microsoft.com/office/powerpoint/2010/main" val="325016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5" y="283334"/>
            <a:ext cx="10058400" cy="1450757"/>
          </a:xfrm>
        </p:spPr>
        <p:txBody>
          <a:bodyPr/>
          <a:lstStyle/>
          <a:p>
            <a:r>
              <a:rPr lang="en-US" dirty="0"/>
              <a:t>Coffee-Machine Solutions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795" y="1833418"/>
            <a:ext cx="6425712" cy="4283808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2678805" y="3452884"/>
            <a:ext cx="4186020" cy="143301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718412" y="3875086"/>
            <a:ext cx="1146413" cy="78127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Solutions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058" y="184007"/>
            <a:ext cx="6800632" cy="6018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</p:spTree>
    <p:extLst>
      <p:ext uri="{BB962C8B-B14F-4D97-AF65-F5344CB8AC3E}">
        <p14:creationId xmlns:p14="http://schemas.microsoft.com/office/powerpoint/2010/main" val="123026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07772"/>
              </p:ext>
            </p:extLst>
          </p:nvPr>
        </p:nvGraphicFramePr>
        <p:xfrm>
          <a:off x="825366" y="843611"/>
          <a:ext cx="9718812" cy="54364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18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0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0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Milestone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Scheduled Completion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 Completion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  <a:r>
                        <a:rPr lang="en-US" baseline="0" dirty="0"/>
                        <a:t> Server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12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</a:t>
                      </a:r>
                      <a:r>
                        <a:rPr lang="en-US" baseline="0" dirty="0"/>
                        <a:t> 21</a:t>
                      </a:r>
                      <a:r>
                        <a:rPr lang="en-US" baseline="30000" dirty="0"/>
                        <a:t>st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Terminal</a:t>
                      </a:r>
                      <a:r>
                        <a:rPr lang="en-US" baseline="0" dirty="0"/>
                        <a:t>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19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10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3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Communication Protocol Finalized +</a:t>
                      </a:r>
                      <a:r>
                        <a:rPr lang="en-US" baseline="0" dirty="0"/>
                        <a:t> Implemented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26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20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47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Server-Terminal</a:t>
                      </a:r>
                      <a:r>
                        <a:rPr lang="en-US" baseline="0" dirty="0"/>
                        <a:t> Communication on separate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28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26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Scheduling Timed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March 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/>
                        <a:t> March 4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73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System Test with at least one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March</a:t>
                      </a:r>
                      <a:r>
                        <a:rPr lang="en-US" baseline="0" dirty="0"/>
                        <a:t> 12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pic>
        <p:nvPicPr>
          <p:cNvPr id="1026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2" y="1472365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2" y="1977353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2" y="2633341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1" y="3347370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24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65" y="175847"/>
            <a:ext cx="2699220" cy="55800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284" y="175847"/>
            <a:ext cx="2685779" cy="5591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690" y="175848"/>
            <a:ext cx="2703863" cy="558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8300" y="5814166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Main Menu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7940" y="5814166"/>
            <a:ext cx="234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General App Flow[GIF]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62355" y="5803830"/>
            <a:ext cx="189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Terminal Function</a:t>
            </a:r>
          </a:p>
        </p:txBody>
      </p:sp>
    </p:spTree>
    <p:extLst>
      <p:ext uri="{BB962C8B-B14F-4D97-AF65-F5344CB8AC3E}">
        <p14:creationId xmlns:p14="http://schemas.microsoft.com/office/powerpoint/2010/main" val="4232496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7" y="26347"/>
            <a:ext cx="8565972" cy="62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26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8" y="281937"/>
            <a:ext cx="119062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4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5" y="283334"/>
            <a:ext cx="10058400" cy="1450757"/>
          </a:xfrm>
        </p:spPr>
        <p:txBody>
          <a:bodyPr/>
          <a:lstStyle/>
          <a:p>
            <a:r>
              <a:rPr lang="en-US" dirty="0"/>
              <a:t>User’s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795" y="1971255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sz="3000" dirty="0"/>
              <a:t>Connect and synchronize the user’s home devices</a:t>
            </a:r>
          </a:p>
          <a:p>
            <a:pPr lvl="1"/>
            <a:r>
              <a:rPr lang="en-US" sz="3000" dirty="0"/>
              <a:t>Automatically perform certain tasks at specified times</a:t>
            </a:r>
          </a:p>
          <a:p>
            <a:pPr lvl="1"/>
            <a:r>
              <a:rPr lang="en-US" sz="3000" dirty="0"/>
              <a:t>Allow personal customization</a:t>
            </a:r>
          </a:p>
          <a:p>
            <a:pPr lvl="1"/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</p:spTree>
    <p:extLst>
      <p:ext uri="{BB962C8B-B14F-4D97-AF65-F5344CB8AC3E}">
        <p14:creationId xmlns:p14="http://schemas.microsoft.com/office/powerpoint/2010/main" val="5092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5" y="283334"/>
            <a:ext cx="10058400" cy="1450757"/>
          </a:xfrm>
        </p:spPr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795" y="1971255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sz="3000" dirty="0"/>
              <a:t>Allow the user to schedule multiple system actions to occur at a certain time </a:t>
            </a:r>
          </a:p>
          <a:p>
            <a:pPr lvl="1"/>
            <a:r>
              <a:rPr lang="en-US" sz="3000" dirty="0"/>
              <a:t>Respond to user commands from both a mobile app and computer terminal in a timely manner</a:t>
            </a:r>
          </a:p>
          <a:p>
            <a:pPr lvl="1"/>
            <a:r>
              <a:rPr lang="en-US" sz="3000" dirty="0"/>
              <a:t>The system should be highly modular</a:t>
            </a:r>
          </a:p>
          <a:p>
            <a:pPr lvl="1"/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</p:spTree>
    <p:extLst>
      <p:ext uri="{BB962C8B-B14F-4D97-AF65-F5344CB8AC3E}">
        <p14:creationId xmlns:p14="http://schemas.microsoft.com/office/powerpoint/2010/main" val="388536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39" y="154978"/>
            <a:ext cx="9617537" cy="60750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069943" y="754743"/>
            <a:ext cx="943428" cy="36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862457" y="754742"/>
            <a:ext cx="943428" cy="36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95772" y="2315029"/>
            <a:ext cx="943428" cy="36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93947" y="3650343"/>
            <a:ext cx="943428" cy="36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95772" y="3650342"/>
            <a:ext cx="943428" cy="36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91657" y="3650342"/>
            <a:ext cx="8812719" cy="798287"/>
          </a:xfrm>
          <a:prstGeom prst="rect">
            <a:avLst/>
          </a:prstGeom>
          <a:solidFill>
            <a:srgbClr val="D34817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91656" y="2308943"/>
            <a:ext cx="8812719" cy="798287"/>
          </a:xfrm>
          <a:prstGeom prst="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91656" y="884195"/>
            <a:ext cx="8812719" cy="798287"/>
          </a:xfrm>
          <a:prstGeom prst="rect">
            <a:avLst/>
          </a:prstGeom>
          <a:solidFill>
            <a:srgbClr val="00B0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9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82" y="184007"/>
            <a:ext cx="7337356" cy="59273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310290" y="-1"/>
            <a:ext cx="6013939" cy="177042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40513" y="621220"/>
            <a:ext cx="2800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User Interfaces</a:t>
            </a:r>
          </a:p>
          <a:p>
            <a:endParaRPr lang="en-US" dirty="0"/>
          </a:p>
          <a:p>
            <a:r>
              <a:rPr lang="en-US" dirty="0"/>
              <a:t>Voice Interface</a:t>
            </a:r>
          </a:p>
          <a:p>
            <a:r>
              <a:rPr lang="en-US" dirty="0"/>
              <a:t>Terminal on RPi</a:t>
            </a:r>
          </a:p>
          <a:p>
            <a:r>
              <a:rPr lang="en-US" dirty="0"/>
              <a:t>Android App</a:t>
            </a:r>
          </a:p>
        </p:txBody>
      </p:sp>
      <p:sp>
        <p:nvSpPr>
          <p:cNvPr id="9" name="Oval 8"/>
          <p:cNvSpPr/>
          <p:nvPr/>
        </p:nvSpPr>
        <p:spPr>
          <a:xfrm>
            <a:off x="4243358" y="3859823"/>
            <a:ext cx="8147802" cy="156233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03748" y="4059381"/>
            <a:ext cx="2800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Modules</a:t>
            </a:r>
          </a:p>
          <a:p>
            <a:endParaRPr lang="en-US" dirty="0"/>
          </a:p>
          <a:p>
            <a:r>
              <a:rPr lang="en-US" dirty="0"/>
              <a:t>Smart Coffee Machine</a:t>
            </a:r>
          </a:p>
          <a:p>
            <a:r>
              <a:rPr lang="en-US" dirty="0"/>
              <a:t>Smart TV/Sound-System</a:t>
            </a:r>
          </a:p>
          <a:p>
            <a:r>
              <a:rPr lang="en-US" dirty="0"/>
              <a:t>Dimmable Lamp</a:t>
            </a:r>
          </a:p>
        </p:txBody>
      </p:sp>
      <p:sp>
        <p:nvSpPr>
          <p:cNvPr id="11" name="Oval 10"/>
          <p:cNvSpPr/>
          <p:nvPr/>
        </p:nvSpPr>
        <p:spPr>
          <a:xfrm>
            <a:off x="6853102" y="1616495"/>
            <a:ext cx="3074640" cy="264648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03902" y="2592058"/>
            <a:ext cx="1942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 AVA Server</a:t>
            </a:r>
          </a:p>
        </p:txBody>
      </p:sp>
    </p:spTree>
    <p:extLst>
      <p:ext uri="{BB962C8B-B14F-4D97-AF65-F5344CB8AC3E}">
        <p14:creationId xmlns:p14="http://schemas.microsoft.com/office/powerpoint/2010/main" val="383248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/>
      <p:bldP spid="6" grpId="1"/>
      <p:bldP spid="9" grpId="0" animBg="1"/>
      <p:bldP spid="10" grpId="0"/>
      <p:bldP spid="11" grpId="0" animBg="1"/>
      <p:bldP spid="11" grpId="1" animBg="1"/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75" y="79651"/>
            <a:ext cx="10058400" cy="603997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005011" y="3933826"/>
            <a:ext cx="1491915" cy="1103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47886" y="3933826"/>
            <a:ext cx="1539039" cy="238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9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5" y="283334"/>
            <a:ext cx="10058400" cy="1450757"/>
          </a:xfrm>
        </p:spPr>
        <p:txBody>
          <a:bodyPr/>
          <a:lstStyle/>
          <a:p>
            <a:r>
              <a:rPr lang="en-US" dirty="0"/>
              <a:t>Communication Protocol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302" y="1982478"/>
            <a:ext cx="4657725" cy="92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98926" y="1833418"/>
            <a:ext cx="2602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0x00	Handshake</a:t>
            </a:r>
          </a:p>
          <a:p>
            <a:r>
              <a:rPr lang="en-US" dirty="0"/>
              <a:t>Type 0x01	Command</a:t>
            </a:r>
          </a:p>
          <a:p>
            <a:r>
              <a:rPr lang="en-US" dirty="0"/>
              <a:t>Type 0x02	Info</a:t>
            </a:r>
          </a:p>
          <a:p>
            <a:r>
              <a:rPr lang="en-US" dirty="0"/>
              <a:t>Type 0x03	Error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5869164" y="1925938"/>
            <a:ext cx="729762" cy="101529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17" y="3470648"/>
            <a:ext cx="5486400" cy="809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7995" y="3451598"/>
            <a:ext cx="5353050" cy="828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942" y="4552004"/>
            <a:ext cx="5400675" cy="733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7995" y="4552004"/>
            <a:ext cx="5314950" cy="69532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9201498" y="1982478"/>
            <a:ext cx="54512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201498" y="2284347"/>
            <a:ext cx="54512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656375" y="2556909"/>
            <a:ext cx="54512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8656375" y="2838262"/>
            <a:ext cx="54512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4874" y="3106806"/>
            <a:ext cx="6083121" cy="151825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0669" y="4236095"/>
            <a:ext cx="6083121" cy="151825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37375" y="3068845"/>
            <a:ext cx="6083121" cy="151825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887375" y="4225855"/>
            <a:ext cx="6083121" cy="151825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3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5" y="283334"/>
            <a:ext cx="10058400" cy="1450757"/>
          </a:xfrm>
        </p:spPr>
        <p:txBody>
          <a:bodyPr/>
          <a:lstStyle/>
          <a:p>
            <a:r>
              <a:rPr lang="en-US" dirty="0"/>
              <a:t>Design Challenges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148795" y="1971255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sz="3000" dirty="0"/>
              <a:t>Communicating between the Clients and the Server</a:t>
            </a:r>
          </a:p>
          <a:p>
            <a:pPr lvl="1"/>
            <a:r>
              <a:rPr lang="en-US" sz="3000" dirty="0"/>
              <a:t>Server and Module deadlocks</a:t>
            </a:r>
          </a:p>
          <a:p>
            <a:pPr lvl="1"/>
            <a:r>
              <a:rPr lang="en-US" sz="3000" dirty="0"/>
              <a:t>Hardware interfacing on the coffee maker module</a:t>
            </a:r>
          </a:p>
          <a:p>
            <a:pPr lvl="1"/>
            <a:r>
              <a:rPr lang="en-US" sz="3000" dirty="0"/>
              <a:t>Testing the integration of various modules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7298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5" y="283334"/>
            <a:ext cx="10058400" cy="1450757"/>
          </a:xfrm>
        </p:spPr>
        <p:txBody>
          <a:bodyPr/>
          <a:lstStyle/>
          <a:p>
            <a:r>
              <a:rPr lang="en-US" dirty="0"/>
              <a:t>Coffee-Machine Solutions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795" y="2224626"/>
            <a:ext cx="5886450" cy="372427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883057" y="2774811"/>
            <a:ext cx="1603298" cy="151825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39499" y="2610610"/>
            <a:ext cx="4458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NMOS Transistor</a:t>
            </a:r>
          </a:p>
          <a:p>
            <a:r>
              <a:rPr lang="en-US" dirty="0"/>
              <a:t>Threshold Voltage max 3.3V</a:t>
            </a:r>
          </a:p>
          <a:p>
            <a:r>
              <a:rPr lang="en-US" dirty="0"/>
              <a:t>Must be able to handle current of </a:t>
            </a:r>
            <a:r>
              <a:rPr lang="en-US" i="1" dirty="0" err="1"/>
              <a:t>i</a:t>
            </a:r>
            <a:r>
              <a:rPr lang="en-US" dirty="0"/>
              <a:t> amps </a:t>
            </a:r>
          </a:p>
        </p:txBody>
      </p:sp>
    </p:spTree>
    <p:extLst>
      <p:ext uri="{BB962C8B-B14F-4D97-AF65-F5344CB8AC3E}">
        <p14:creationId xmlns:p14="http://schemas.microsoft.com/office/powerpoint/2010/main" val="102978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4198</TotalTime>
  <Words>1156</Words>
  <Application>Microsoft Office PowerPoint</Application>
  <PresentationFormat>Widescreen</PresentationFormat>
  <Paragraphs>251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Retrospect</vt:lpstr>
      <vt:lpstr>AVA-SH  Design Review</vt:lpstr>
      <vt:lpstr>User’s Perspective</vt:lpstr>
      <vt:lpstr>System Requirements</vt:lpstr>
      <vt:lpstr>PowerPoint Presentation</vt:lpstr>
      <vt:lpstr>PowerPoint Presentation</vt:lpstr>
      <vt:lpstr>PowerPoint Presentation</vt:lpstr>
      <vt:lpstr>Communication Protocol</vt:lpstr>
      <vt:lpstr>Design Challenges</vt:lpstr>
      <vt:lpstr>Coffee-Machine Solutions</vt:lpstr>
      <vt:lpstr>Coffee-Machine Solutions</vt:lpstr>
      <vt:lpstr>Testing Solutions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F5 Design Review</dc:title>
  <dc:creator>Henri; Nataniel; Jason; Sarah</dc:creator>
  <cp:lastModifiedBy>Jason</cp:lastModifiedBy>
  <cp:revision>129</cp:revision>
  <dcterms:created xsi:type="dcterms:W3CDTF">2015-11-23T22:07:34Z</dcterms:created>
  <dcterms:modified xsi:type="dcterms:W3CDTF">2017-02-26T23:17:28Z</dcterms:modified>
</cp:coreProperties>
</file>