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3" r:id="rId5"/>
    <p:sldId id="270" r:id="rId6"/>
    <p:sldId id="266" r:id="rId7"/>
    <p:sldId id="260" r:id="rId8"/>
    <p:sldId id="269" r:id="rId9"/>
    <p:sldId id="261" r:id="rId10"/>
    <p:sldId id="262" r:id="rId11"/>
    <p:sldId id="27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pgre\Downloads\best\best\python_backen_model3500_x120x30x1_v0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Umsatz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FC2-4CBE-9B3C-C25A5D4DF9A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FC2-4CBE-9B3C-C25A5D4DF9A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FC2-4CBE-9B3C-C25A5D4DF9A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AFC2-4CBE-9B3C-C25A5D4DF9A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AFC2-4CBE-9B3C-C25A5D4DF9A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AFC2-4CBE-9B3C-C25A5D4DF9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Brot</c:v>
                </c:pt>
                <c:pt idx="1">
                  <c:v>Brötchen</c:v>
                </c:pt>
                <c:pt idx="2">
                  <c:v>Crossaint</c:v>
                </c:pt>
                <c:pt idx="3">
                  <c:v>Konditorei</c:v>
                </c:pt>
                <c:pt idx="4">
                  <c:v>Kuchen</c:v>
                </c:pt>
                <c:pt idx="5">
                  <c:v>Saisonbrot</c:v>
                </c:pt>
              </c:strCache>
            </c:strRef>
          </c:cat>
          <c:val>
            <c:numRef>
              <c:f>Tabelle1!$B$2:$B$7</c:f>
              <c:numCache>
                <c:formatCode>"€"#,##0.00_);[Red]\("€"#,##0.00\)</c:formatCode>
                <c:ptCount val="6"/>
                <c:pt idx="0">
                  <c:v>163.11000000000001</c:v>
                </c:pt>
                <c:pt idx="1">
                  <c:v>538.12</c:v>
                </c:pt>
                <c:pt idx="2">
                  <c:v>243.63</c:v>
                </c:pt>
                <c:pt idx="3">
                  <c:v>90.16</c:v>
                </c:pt>
                <c:pt idx="4">
                  <c:v>321.51</c:v>
                </c:pt>
                <c:pt idx="5">
                  <c:v>86.87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FC2-4CBE-9B3C-C25A5D4DF9A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python_backen_model3500_x120x30!$D$21</c:f>
              <c:strCache>
                <c:ptCount val="1"/>
                <c:pt idx="0">
                  <c:v>Umsatz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E21-4C8D-80C3-9269F503816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E21-4C8D-80C3-9269F503816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6E21-4C8D-80C3-9269F503816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6E21-4C8D-80C3-9269F503816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6E21-4C8D-80C3-9269F503816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6E21-4C8D-80C3-9269F5038169}"/>
              </c:ext>
            </c:extLst>
          </c:dPt>
          <c:dLbls>
            <c:dLbl>
              <c:idx val="0"/>
              <c:layout>
                <c:manualLayout>
                  <c:x val="-2.0710848643919512E-3"/>
                  <c:y val="5.688611840186643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21-4C8D-80C3-9269F5038169}"/>
                </c:ext>
              </c:extLst>
            </c:dLbl>
            <c:dLbl>
              <c:idx val="1"/>
              <c:layout>
                <c:manualLayout>
                  <c:x val="1.7173009623797026E-3"/>
                  <c:y val="-8.117526975794692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E21-4C8D-80C3-9269F5038169}"/>
                </c:ext>
              </c:extLst>
            </c:dLbl>
            <c:dLbl>
              <c:idx val="2"/>
              <c:layout>
                <c:manualLayout>
                  <c:x val="0.13225262467191601"/>
                  <c:y val="-6.802274715660542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E21-4C8D-80C3-9269F5038169}"/>
                </c:ext>
              </c:extLst>
            </c:dLbl>
            <c:dLbl>
              <c:idx val="3"/>
              <c:layout>
                <c:manualLayout>
                  <c:x val="1.0400923038982544E-2"/>
                  <c:y val="5.14456280513558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E21-4C8D-80C3-9269F5038169}"/>
                </c:ext>
              </c:extLst>
            </c:dLbl>
            <c:dLbl>
              <c:idx val="4"/>
              <c:layout>
                <c:manualLayout>
                  <c:x val="3.7272528433945759E-3"/>
                  <c:y val="-2.319808982210556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E21-4C8D-80C3-9269F5038169}"/>
                </c:ext>
              </c:extLst>
            </c:dLbl>
            <c:dLbl>
              <c:idx val="5"/>
              <c:layout>
                <c:manualLayout>
                  <c:x val="6.8497922134733158E-2"/>
                  <c:y val="-4.306649168853893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E21-4C8D-80C3-9269F50381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python_backen_model3500_x120x30!$C$22:$C$27</c:f>
              <c:strCache>
                <c:ptCount val="6"/>
                <c:pt idx="0">
                  <c:v>Brot</c:v>
                </c:pt>
                <c:pt idx="1">
                  <c:v>Brötchen</c:v>
                </c:pt>
                <c:pt idx="2">
                  <c:v>Crossaint</c:v>
                </c:pt>
                <c:pt idx="3">
                  <c:v>Konditorei</c:v>
                </c:pt>
                <c:pt idx="4">
                  <c:v>Kuchen</c:v>
                </c:pt>
                <c:pt idx="5">
                  <c:v>Saisonbrot</c:v>
                </c:pt>
              </c:strCache>
            </c:strRef>
          </c:cat>
          <c:val>
            <c:numRef>
              <c:f>python_backen_model3500_x120x30!$D$22:$D$27</c:f>
              <c:numCache>
                <c:formatCode>#,##0.00</c:formatCode>
                <c:ptCount val="6"/>
                <c:pt idx="0">
                  <c:v>171.688983693853</c:v>
                </c:pt>
                <c:pt idx="1">
                  <c:v>486.32771775755299</c:v>
                </c:pt>
                <c:pt idx="2">
                  <c:v>227.614511802377</c:v>
                </c:pt>
                <c:pt idx="3">
                  <c:v>106.184577082278</c:v>
                </c:pt>
                <c:pt idx="4">
                  <c:v>336.51361147039103</c:v>
                </c:pt>
                <c:pt idx="5">
                  <c:v>187.476125541166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E21-4C8D-80C3-9269F50381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6C3F2-2156-44A3-9C74-71955716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091E4B-9DE6-4881-8879-4F700DCAE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CF5F4-18CB-4449-8DFB-1285873B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CF030C-F204-476E-BEA1-FA39C975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F22802-1CF4-4D37-9D7C-E4B56F09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36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5AA8A-5A0D-4DA1-8E71-FD5233CF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EC2986-1DAC-4372-8A48-E74CF37C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BA7025-D42E-45CB-90B1-2C4EF9EA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25E74-2CE8-4748-BA9B-4B8C1B7B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22FA0A-193F-4BE4-B243-FE9FF52F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2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3A8401-2D06-4999-A5E5-7C22B6576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4CD72C-7BE1-44F2-9F57-0F214348F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257FD-3103-4B54-89CE-423F8F58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3742DC-7145-4A5C-88A2-6182527C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18159-64E4-4DBB-B72D-A9675C6A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9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3999-61AB-43C6-B174-2AE85F2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93693-6697-43CF-A2EB-AC6B6502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1DA123-F7B2-43C1-A0EE-92DC89B0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69D87-C15B-4506-8CAA-76839407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BEDEB-4642-4CDB-95D6-7D56AC3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5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09F4A-A81E-47F1-A9BF-3E3403FC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F03D3F-35A4-4271-A33B-6A4999BF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63D0E-332A-4E94-9AB0-A913450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65D9D-7C76-4F27-B807-A312BB25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58C72-F73F-4539-AC0E-EE6E9A04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60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0E056-01EE-4415-BDFB-34ED9E44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11967-A112-4CF2-960B-6081BD33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6E4BF2-77C3-499F-8F64-786285C11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B37661-0ED8-4CA0-B287-1888811E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CE5CD-1274-47F7-AF26-55753308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23FC6D-061E-438B-B4B2-CAC268E1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0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FDD27-09F8-40FE-B263-4989FC55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DABD39-C310-4183-B576-CA1FD18E6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9CEA7-26DF-42F8-A9CE-A3A0F9B9E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2B0706-272A-468E-8B44-677AA0902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43F713-771B-4FA1-AA6C-091D759F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15DF3F-A7E7-44D3-BD0E-C14189AA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8636E5-E125-4740-9510-DDA25E06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4F55C2-383A-4838-AD7F-4878239D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45464-8A43-4076-A48E-8D470F46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F347BA-F20D-4CAD-A4BD-3409DCC7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BCBA31-9927-4A36-A824-EAD26F4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BD4D29-A8E3-4974-8D26-B420F9D0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2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FF799F-D657-44CE-8FBE-38390173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124A7A-B5CB-40BF-97D8-444D3799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13607C-2EB2-4C3C-AAC2-DA624464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1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32BF-0A54-4AF9-8653-1AE4B46D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4183A9-787C-4C1D-B1D5-5CBD54CB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BD42C1-13DE-4135-AC8D-906438B66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453146-586B-40C0-8A46-1BE528B1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7E8C01-E601-4F81-AC3B-4D14584B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E3D9CE-E4E5-4842-959A-D718FB6A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3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19AE4-F25C-469B-A466-2788B111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31BE96-6950-43A8-8AFA-D4599954D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DE489F-3FEF-495C-826A-1EA3DD54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4F8C4D-646B-4B08-A6FC-EFAEA920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39739C-90FA-46D3-B21E-EEBC55AA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067A7-ADB7-47E3-804A-08D38F2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2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2ACAA8-9CE9-47EE-9B79-F3235EB5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BE51A2-A7F0-49C6-AB18-DB22C54BA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EC6F2-E717-4425-8C2E-2213B70FD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5C06-8CDA-4067-8E2B-5D3B45BCC9DE}" type="datetimeFigureOut">
              <a:rPr lang="de-DE" smtClean="0"/>
              <a:t>28.01.2020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1BF07-E296-46DB-9635-615CC7480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AA4F39-BAE0-4157-954F-3826BF447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C72C-0F5F-4DB8-9852-77BF638D98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45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33C9331-CCCD-47B0-A1C1-D5B4701AB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 dirty="0"/>
              <a:t>Umsatzprognose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8C2C52D-CDE3-4948-90E2-9F7BDDCA2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 8</a:t>
            </a:r>
          </a:p>
          <a:p>
            <a:r>
              <a:rPr lang="de-DE" dirty="0"/>
              <a:t>Steffen, Oliver, Jonas</a:t>
            </a:r>
          </a:p>
        </p:txBody>
      </p:sp>
    </p:spTree>
    <p:extLst>
      <p:ext uri="{BB962C8B-B14F-4D97-AF65-F5344CB8AC3E}">
        <p14:creationId xmlns:p14="http://schemas.microsoft.com/office/powerpoint/2010/main" val="343598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36AF84C-806C-4081-B3FF-0DA707A4CC6D}"/>
              </a:ext>
            </a:extLst>
          </p:cNvPr>
          <p:cNvSpPr/>
          <p:nvPr/>
        </p:nvSpPr>
        <p:spPr>
          <a:xfrm>
            <a:off x="445242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5F6D3C-7561-4C0B-AA44-177F73B7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Vorhersage Umsatz pro Warengruppe Neuronales Netz</a:t>
            </a:r>
            <a:endParaRPr lang="de-DE" dirty="0"/>
          </a:p>
        </p:txBody>
      </p:sp>
      <p:graphicFrame>
        <p:nvGraphicFramePr>
          <p:cNvPr id="8" name="Tabelle 13">
            <a:extLst>
              <a:ext uri="{FF2B5EF4-FFF2-40B4-BE49-F238E27FC236}">
                <a16:creationId xmlns:a16="http://schemas.microsoft.com/office/drawing/2014/main" id="{6BE726CD-65A9-4689-A6B9-732B90E082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623859"/>
              </p:ext>
            </p:extLst>
          </p:nvPr>
        </p:nvGraphicFramePr>
        <p:xfrm>
          <a:off x="809624" y="2271711"/>
          <a:ext cx="5286376" cy="273446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43188">
                  <a:extLst>
                    <a:ext uri="{9D8B030D-6E8A-4147-A177-3AD203B41FA5}">
                      <a16:colId xmlns:a16="http://schemas.microsoft.com/office/drawing/2014/main" val="675417196"/>
                    </a:ext>
                  </a:extLst>
                </a:gridCol>
                <a:gridCol w="2643188">
                  <a:extLst>
                    <a:ext uri="{9D8B030D-6E8A-4147-A177-3AD203B41FA5}">
                      <a16:colId xmlns:a16="http://schemas.microsoft.com/office/drawing/2014/main" val="3691348991"/>
                    </a:ext>
                  </a:extLst>
                </a:gridCol>
              </a:tblGrid>
              <a:tr h="38604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Warengruppe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37733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171,69€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795647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486,33€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291688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227,61€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9061705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106,18€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037371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336,51€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4265806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187,48€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1801107"/>
                  </a:ext>
                </a:extLst>
              </a:tr>
            </a:tbl>
          </a:graphicData>
        </a:graphic>
      </p:graphicFrame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B8A55F0-9C7C-41BB-9B20-4752CC89A70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9562814"/>
              </p:ext>
            </p:extLst>
          </p:nvPr>
        </p:nvGraphicFramePr>
        <p:xfrm>
          <a:off x="6096001" y="2271712"/>
          <a:ext cx="5286376" cy="2738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916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F3D064B-D98E-412F-A259-658DAE301883}"/>
              </a:ext>
            </a:extLst>
          </p:cNvPr>
          <p:cNvSpPr/>
          <p:nvPr/>
        </p:nvSpPr>
        <p:spPr>
          <a:xfrm>
            <a:off x="445242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493FE71-54F7-4906-A85D-0E40DBF9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SVM </a:t>
            </a:r>
            <a:r>
              <a:rPr lang="de-DE" b="1" dirty="0" err="1"/>
              <a:t>vs</a:t>
            </a:r>
            <a:r>
              <a:rPr lang="de-DE" b="1" dirty="0"/>
              <a:t> Neuronales Netz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F3F6DC0-BE74-487D-AC0A-37BB1FBA9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Vorhersage SVM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D0D5A74-1032-4B1A-AC61-07760AB0F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Vorhersage NN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3D1D5C76-3065-4EAF-B093-C25E645584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146182"/>
              </p:ext>
            </p:extLst>
          </p:nvPr>
        </p:nvGraphicFramePr>
        <p:xfrm>
          <a:off x="870349" y="2606247"/>
          <a:ext cx="5286376" cy="273446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43188">
                  <a:extLst>
                    <a:ext uri="{9D8B030D-6E8A-4147-A177-3AD203B41FA5}">
                      <a16:colId xmlns:a16="http://schemas.microsoft.com/office/drawing/2014/main" val="675417196"/>
                    </a:ext>
                  </a:extLst>
                </a:gridCol>
                <a:gridCol w="2643188">
                  <a:extLst>
                    <a:ext uri="{9D8B030D-6E8A-4147-A177-3AD203B41FA5}">
                      <a16:colId xmlns:a16="http://schemas.microsoft.com/office/drawing/2014/main" val="3691348991"/>
                    </a:ext>
                  </a:extLst>
                </a:gridCol>
              </a:tblGrid>
              <a:tr h="38604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Warengruppe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37733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Brot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163,11€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95647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Brötchen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538,12€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91688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 err="1"/>
                        <a:t>Crossaints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243,63€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61705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Konditorei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90,16€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7371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Kuchen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321,51€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65806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Saisonbrot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86,87€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1107"/>
                  </a:ext>
                </a:extLst>
              </a:tr>
            </a:tbl>
          </a:graphicData>
        </a:graphic>
      </p:graphicFrame>
      <p:graphicFrame>
        <p:nvGraphicFramePr>
          <p:cNvPr id="15" name="Tabelle 13">
            <a:extLst>
              <a:ext uri="{FF2B5EF4-FFF2-40B4-BE49-F238E27FC236}">
                <a16:creationId xmlns:a16="http://schemas.microsoft.com/office/drawing/2014/main" id="{1EA381DD-105E-4314-9936-907D68F2C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215692"/>
              </p:ext>
            </p:extLst>
          </p:nvPr>
        </p:nvGraphicFramePr>
        <p:xfrm>
          <a:off x="6172200" y="2606246"/>
          <a:ext cx="5286376" cy="273446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43188">
                  <a:extLst>
                    <a:ext uri="{9D8B030D-6E8A-4147-A177-3AD203B41FA5}">
                      <a16:colId xmlns:a16="http://schemas.microsoft.com/office/drawing/2014/main" val="675417196"/>
                    </a:ext>
                  </a:extLst>
                </a:gridCol>
                <a:gridCol w="2643188">
                  <a:extLst>
                    <a:ext uri="{9D8B030D-6E8A-4147-A177-3AD203B41FA5}">
                      <a16:colId xmlns:a16="http://schemas.microsoft.com/office/drawing/2014/main" val="3691348991"/>
                    </a:ext>
                  </a:extLst>
                </a:gridCol>
              </a:tblGrid>
              <a:tr h="38604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Warengruppe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37733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Brot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171,69€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6795647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Brötchen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486,33€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291688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 err="1"/>
                        <a:t>Crossaints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227,61€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9061705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Konditorei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106,18€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7037371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Kuchen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336,51€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4265806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Saisonbrot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187,48€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1801107"/>
                  </a:ext>
                </a:extLst>
              </a:tr>
            </a:tbl>
          </a:graphicData>
        </a:graphic>
      </p:graphicFrame>
      <p:sp>
        <p:nvSpPr>
          <p:cNvPr id="18" name="Minuszeichen 17">
            <a:extLst>
              <a:ext uri="{FF2B5EF4-FFF2-40B4-BE49-F238E27FC236}">
                <a16:creationId xmlns:a16="http://schemas.microsoft.com/office/drawing/2014/main" id="{CD7F932B-4DE8-4B63-BA0F-26412FD08772}"/>
              </a:ext>
            </a:extLst>
          </p:cNvPr>
          <p:cNvSpPr/>
          <p:nvPr/>
        </p:nvSpPr>
        <p:spPr>
          <a:xfrm>
            <a:off x="3294081" y="5027213"/>
            <a:ext cx="1241343" cy="626999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Minuszeichen 18">
            <a:extLst>
              <a:ext uri="{FF2B5EF4-FFF2-40B4-BE49-F238E27FC236}">
                <a16:creationId xmlns:a16="http://schemas.microsoft.com/office/drawing/2014/main" id="{473F9402-D8BD-4CC1-92AE-97E7BB2EA27F}"/>
              </a:ext>
            </a:extLst>
          </p:cNvPr>
          <p:cNvSpPr/>
          <p:nvPr/>
        </p:nvSpPr>
        <p:spPr>
          <a:xfrm>
            <a:off x="8595490" y="5027213"/>
            <a:ext cx="1241343" cy="626999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Minuszeichen 19">
            <a:extLst>
              <a:ext uri="{FF2B5EF4-FFF2-40B4-BE49-F238E27FC236}">
                <a16:creationId xmlns:a16="http://schemas.microsoft.com/office/drawing/2014/main" id="{ECF85C6D-D53B-4F77-B0B4-79506F1D7BDF}"/>
              </a:ext>
            </a:extLst>
          </p:cNvPr>
          <p:cNvSpPr/>
          <p:nvPr/>
        </p:nvSpPr>
        <p:spPr>
          <a:xfrm>
            <a:off x="3294081" y="3464782"/>
            <a:ext cx="1241343" cy="626999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Minuszeichen 20">
            <a:extLst>
              <a:ext uri="{FF2B5EF4-FFF2-40B4-BE49-F238E27FC236}">
                <a16:creationId xmlns:a16="http://schemas.microsoft.com/office/drawing/2014/main" id="{E5B08AEA-CB21-4C8B-99A9-B0799E16A263}"/>
              </a:ext>
            </a:extLst>
          </p:cNvPr>
          <p:cNvSpPr/>
          <p:nvPr/>
        </p:nvSpPr>
        <p:spPr>
          <a:xfrm>
            <a:off x="8595490" y="3464782"/>
            <a:ext cx="1241343" cy="626999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0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69F98D6-F03F-44FE-86B6-C51C7385967A}"/>
              </a:ext>
            </a:extLst>
          </p:cNvPr>
          <p:cNvSpPr/>
          <p:nvPr/>
        </p:nvSpPr>
        <p:spPr>
          <a:xfrm>
            <a:off x="436098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E917653-05C6-4D27-AD1C-EFDAC45E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Vielen Dank für eure Aufmerksamkeit!!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AE37C84-C1B9-4CE5-96F4-469BE5D04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66" y="1825625"/>
            <a:ext cx="3501467" cy="4351338"/>
          </a:xfrm>
        </p:spPr>
      </p:pic>
    </p:spTree>
    <p:extLst>
      <p:ext uri="{BB962C8B-B14F-4D97-AF65-F5344CB8AC3E}">
        <p14:creationId xmlns:p14="http://schemas.microsoft.com/office/powerpoint/2010/main" val="36675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16C3D6-7948-4FBA-8588-97F4C6652CBB}"/>
              </a:ext>
            </a:extLst>
          </p:cNvPr>
          <p:cNvSpPr/>
          <p:nvPr/>
        </p:nvSpPr>
        <p:spPr>
          <a:xfrm>
            <a:off x="436098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41B89D-B122-4F8C-A2A7-1AC49E6B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Variablen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C190828-7413-455C-81BE-F958C4B3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Semesterferien (Ja/Nein)</a:t>
            </a:r>
          </a:p>
          <a:p>
            <a:r>
              <a:rPr lang="de-DE" dirty="0"/>
              <a:t>Schulferien (Ja/Nein)</a:t>
            </a:r>
          </a:p>
          <a:p>
            <a:r>
              <a:rPr lang="de-DE" dirty="0"/>
              <a:t>Jahreszeit (Früh/</a:t>
            </a:r>
            <a:r>
              <a:rPr lang="de-DE" dirty="0" err="1"/>
              <a:t>Som</a:t>
            </a:r>
            <a:r>
              <a:rPr lang="de-DE" dirty="0"/>
              <a:t>/Her/</a:t>
            </a:r>
            <a:r>
              <a:rPr lang="de-DE" dirty="0" err="1"/>
              <a:t>Win</a:t>
            </a:r>
            <a:r>
              <a:rPr lang="de-DE" dirty="0"/>
              <a:t>)</a:t>
            </a:r>
          </a:p>
          <a:p>
            <a:r>
              <a:rPr lang="de-DE" dirty="0"/>
              <a:t>Monatstag (1-5/6-Rest)</a:t>
            </a:r>
          </a:p>
          <a:p>
            <a:r>
              <a:rPr lang="de-DE" dirty="0"/>
              <a:t>Monat (1-12)</a:t>
            </a:r>
          </a:p>
          <a:p>
            <a:r>
              <a:rPr lang="de-DE"/>
              <a:t>Regen </a:t>
            </a:r>
            <a:r>
              <a:rPr lang="de-DE" dirty="0"/>
              <a:t>(Gut/Okay/Schlecht)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448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64342E2-2ACB-4CF8-8F32-878BE19827D2}"/>
              </a:ext>
            </a:extLst>
          </p:cNvPr>
          <p:cNvSpPr/>
          <p:nvPr/>
        </p:nvSpPr>
        <p:spPr>
          <a:xfrm>
            <a:off x="436098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785661-2DE3-4B5E-A78A-69F223C4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Der Einfluss der Semesterferien auf den Umsatz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39" y="1825625"/>
            <a:ext cx="1439117" cy="4070555"/>
          </a:xfrm>
        </p:spPr>
      </p:pic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>
          <a:xfrm>
            <a:off x="3505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Potentieller Kundenstamm</a:t>
            </a:r>
          </a:p>
          <a:p>
            <a:pPr lvl="1"/>
            <a:r>
              <a:rPr lang="de-DE" dirty="0"/>
              <a:t>Studierende</a:t>
            </a:r>
          </a:p>
          <a:p>
            <a:pPr lvl="1"/>
            <a:r>
              <a:rPr lang="de-DE" dirty="0"/>
              <a:t>Professoren</a:t>
            </a:r>
          </a:p>
          <a:p>
            <a:pPr lvl="1"/>
            <a:r>
              <a:rPr lang="de-DE" dirty="0"/>
              <a:t>Universitätsangehörige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35" y="1526625"/>
            <a:ext cx="3611054" cy="4676501"/>
          </a:xfrm>
          <a:prstGeom prst="rect">
            <a:avLst/>
          </a:prstGeom>
        </p:spPr>
      </p:pic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4E49E334-3FFA-45C4-B9D0-BA9BC2FA7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3985" y="972863"/>
            <a:ext cx="2482448" cy="8250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6BD3DB4-B9AC-4776-821D-BCED88EE45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79" y="459000"/>
            <a:ext cx="9631041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EF39C716-4C6A-424C-8EC4-A43BF2D93459}"/>
              </a:ext>
            </a:extLst>
          </p:cNvPr>
          <p:cNvSpPr/>
          <p:nvPr/>
        </p:nvSpPr>
        <p:spPr>
          <a:xfrm>
            <a:off x="436098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19" y="1787303"/>
            <a:ext cx="1486241" cy="42038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060" y="1849071"/>
            <a:ext cx="3287181" cy="42570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785661-2DE3-4B5E-A78A-69F223C4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Der Einfluss der Schulferien auf den Umsatz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35" y="1545287"/>
            <a:ext cx="3611054" cy="4676501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42" y="3160058"/>
            <a:ext cx="971524" cy="2747963"/>
          </a:xfrm>
        </p:spPr>
      </p:pic>
      <p:sp>
        <p:nvSpPr>
          <p:cNvPr id="9" name="Inhaltsplatzhalter 12">
            <a:extLst>
              <a:ext uri="{FF2B5EF4-FFF2-40B4-BE49-F238E27FC236}">
                <a16:creationId xmlns:a16="http://schemas.microsoft.com/office/drawing/2014/main" id="{8D107926-0BE8-4A2E-ACDE-935EEC71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Potentieller Kundenstamm</a:t>
            </a:r>
          </a:p>
          <a:p>
            <a:pPr lvl="1"/>
            <a:r>
              <a:rPr lang="de-DE" dirty="0"/>
              <a:t>Schüler</a:t>
            </a:r>
          </a:p>
          <a:p>
            <a:pPr lvl="1"/>
            <a:r>
              <a:rPr lang="de-DE" dirty="0"/>
              <a:t>Eltern</a:t>
            </a:r>
          </a:p>
          <a:p>
            <a:pPr lvl="1"/>
            <a:r>
              <a:rPr lang="de-DE" dirty="0"/>
              <a:t>Lehrer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E5D055-6BD6-4C25-A03E-223D9ED5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60" y="459000"/>
            <a:ext cx="9631041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9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60DF5C-503A-493B-8862-5C85B0B63F95}"/>
              </a:ext>
            </a:extLst>
          </p:cNvPr>
          <p:cNvSpPr/>
          <p:nvPr/>
        </p:nvSpPr>
        <p:spPr>
          <a:xfrm>
            <a:off x="436098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84E9D7-BFFA-4D3E-B411-FF4D061B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Der Einfluss des Monats auf den Umsatz</a:t>
            </a:r>
            <a:endParaRPr lang="de-DE" dirty="0"/>
          </a:p>
        </p:txBody>
      </p:sp>
      <p:pic>
        <p:nvPicPr>
          <p:cNvPr id="8" name="Inhaltsplatzhalter 7" descr="Ein Bild, das Briefpapier, Bleistift enthält.&#10;&#10;Automatisch generierte Beschreibung">
            <a:extLst>
              <a:ext uri="{FF2B5EF4-FFF2-40B4-BE49-F238E27FC236}">
                <a16:creationId xmlns:a16="http://schemas.microsoft.com/office/drawing/2014/main" id="{56A6FEE4-B07D-495C-B8D9-43D8B14C8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79" y="459000"/>
            <a:ext cx="9631041" cy="5940000"/>
          </a:xfrm>
        </p:spPr>
      </p:pic>
    </p:spTree>
    <p:extLst>
      <p:ext uri="{BB962C8B-B14F-4D97-AF65-F5344CB8AC3E}">
        <p14:creationId xmlns:p14="http://schemas.microsoft.com/office/powerpoint/2010/main" val="25445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D4E76E3-71E7-4CCA-BF4C-70CB1871161A}"/>
              </a:ext>
            </a:extLst>
          </p:cNvPr>
          <p:cNvSpPr/>
          <p:nvPr/>
        </p:nvSpPr>
        <p:spPr>
          <a:xfrm>
            <a:off x="436098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8019B-4B44-4BA8-9C6E-0B93AB579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376" y="2052453"/>
            <a:ext cx="3289018" cy="425944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7AF5488-6EC3-44FF-8CB1-470117384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725" y="2770239"/>
            <a:ext cx="2734765" cy="354166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D96296D-FA57-4401-8E5F-390B941725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85" y="2575028"/>
            <a:ext cx="1278700" cy="3505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167BB11-4431-4005-AF01-809D6C043F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7247" y="3704581"/>
            <a:ext cx="839894" cy="23756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785661-2DE3-4B5E-A78A-69F223C4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Einfluss weiterer Variablen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45" y="1795686"/>
            <a:ext cx="1538386" cy="4351338"/>
          </a:xfrm>
        </p:spPr>
      </p:pic>
      <p:pic>
        <p:nvPicPr>
          <p:cNvPr id="9" name="Inhaltsplatzhalter 21">
            <a:extLst>
              <a:ext uri="{FF2B5EF4-FFF2-40B4-BE49-F238E27FC236}">
                <a16:creationId xmlns:a16="http://schemas.microsoft.com/office/drawing/2014/main" id="{C7D105F2-0A18-4DF3-A300-B1C8D5326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85" y="898895"/>
            <a:ext cx="2485795" cy="2128591"/>
          </a:xfrm>
          <a:prstGeom prst="rect">
            <a:avLst/>
          </a:prstGeom>
        </p:spPr>
      </p:pic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29C61930-1B76-4399-BF20-FF63D59816B3}"/>
              </a:ext>
            </a:extLst>
          </p:cNvPr>
          <p:cNvSpPr/>
          <p:nvPr/>
        </p:nvSpPr>
        <p:spPr>
          <a:xfrm>
            <a:off x="3327045" y="1179856"/>
            <a:ext cx="4989280" cy="496716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1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5711E4B-A5B8-47B2-8BDA-FFFD48EA5971}"/>
              </a:ext>
            </a:extLst>
          </p:cNvPr>
          <p:cNvSpPr/>
          <p:nvPr/>
        </p:nvSpPr>
        <p:spPr>
          <a:xfrm>
            <a:off x="437269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8082DC-1FE7-4010-A2FF-367E88B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Vorhersage Umsatz pro Warengruppe SVM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EE6A86AE-548F-4FA8-99EE-45893AA7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8255"/>
            <a:ext cx="5157787" cy="456819"/>
          </a:xfrm>
        </p:spPr>
        <p:txBody>
          <a:bodyPr/>
          <a:lstStyle/>
          <a:p>
            <a:r>
              <a:rPr lang="de-DE" dirty="0"/>
              <a:t>Formel</a:t>
            </a:r>
          </a:p>
        </p:txBody>
      </p:sp>
      <p:sp>
        <p:nvSpPr>
          <p:cNvPr id="24" name="Inhaltsplatzhalter 23">
            <a:extLst>
              <a:ext uri="{FF2B5EF4-FFF2-40B4-BE49-F238E27FC236}">
                <a16:creationId xmlns:a16="http://schemas.microsoft.com/office/drawing/2014/main" id="{6F14545E-04F4-48CA-B050-50FAB989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91497" cy="110680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Umsatz ~ Wochentag + Temperatur + Warengruppe + Monat + </a:t>
            </a:r>
            <a:r>
              <a:rPr lang="de-DE" dirty="0" err="1"/>
              <a:t>KielerWoche</a:t>
            </a:r>
            <a:r>
              <a:rPr lang="de-DE" dirty="0"/>
              <a:t> + Schulferien + Semesterferien </a:t>
            </a:r>
          </a:p>
          <a:p>
            <a:endParaRPr lang="de-DE" dirty="0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4E0369A8-201A-4CFC-BAB3-6E6FB5BBC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2812" y="3523457"/>
            <a:ext cx="5183188" cy="823912"/>
          </a:xfrm>
        </p:spPr>
        <p:txBody>
          <a:bodyPr/>
          <a:lstStyle/>
          <a:p>
            <a:r>
              <a:rPr lang="de-DE" dirty="0"/>
              <a:t>Fehlerschätzung</a:t>
            </a:r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83461C9A-4124-4D54-A219-CEED9D4D9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2812" y="4347369"/>
            <a:ext cx="5183188" cy="110680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MAPE(TRAIN): 0,2088</a:t>
            </a:r>
          </a:p>
          <a:p>
            <a:pPr marL="0" indent="0">
              <a:buNone/>
            </a:pPr>
            <a:r>
              <a:rPr lang="de-DE" dirty="0"/>
              <a:t>MAPE(TEST): 0,2188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8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5711E4B-A5B8-47B2-8BDA-FFFD48EA5971}"/>
              </a:ext>
            </a:extLst>
          </p:cNvPr>
          <p:cNvSpPr/>
          <p:nvPr/>
        </p:nvSpPr>
        <p:spPr>
          <a:xfrm>
            <a:off x="437269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8082DC-1FE7-4010-A2FF-367E88B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Vorhersage Umsatz pro Warengruppe SVM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0B34B6D1-1079-49D8-824F-CCA6F365DCC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68034207"/>
              </p:ext>
            </p:extLst>
          </p:nvPr>
        </p:nvGraphicFramePr>
        <p:xfrm>
          <a:off x="809624" y="2271711"/>
          <a:ext cx="5286376" cy="273446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43188">
                  <a:extLst>
                    <a:ext uri="{9D8B030D-6E8A-4147-A177-3AD203B41FA5}">
                      <a16:colId xmlns:a16="http://schemas.microsoft.com/office/drawing/2014/main" val="675417196"/>
                    </a:ext>
                  </a:extLst>
                </a:gridCol>
                <a:gridCol w="2643188">
                  <a:extLst>
                    <a:ext uri="{9D8B030D-6E8A-4147-A177-3AD203B41FA5}">
                      <a16:colId xmlns:a16="http://schemas.microsoft.com/office/drawing/2014/main" val="3691348991"/>
                    </a:ext>
                  </a:extLst>
                </a:gridCol>
              </a:tblGrid>
              <a:tr h="38604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Warengruppe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Umsatz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37733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163,11€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795647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538,12€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91688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243,63€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61705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90,16€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037371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321,51€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65806"/>
                  </a:ext>
                </a:extLst>
              </a:tr>
              <a:tr h="391404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86,87€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1107"/>
                  </a:ext>
                </a:extLst>
              </a:tr>
            </a:tbl>
          </a:graphicData>
        </a:graphic>
      </p:graphicFrame>
      <p:graphicFrame>
        <p:nvGraphicFramePr>
          <p:cNvPr id="22" name="Inhaltsplatzhalter 21">
            <a:extLst>
              <a:ext uri="{FF2B5EF4-FFF2-40B4-BE49-F238E27FC236}">
                <a16:creationId xmlns:a16="http://schemas.microsoft.com/office/drawing/2014/main" id="{D1788526-BBDD-4DEC-A89A-A98F33CBC2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2413569"/>
              </p:ext>
            </p:extLst>
          </p:nvPr>
        </p:nvGraphicFramePr>
        <p:xfrm>
          <a:off x="6096001" y="2271711"/>
          <a:ext cx="5286375" cy="2734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88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4A584332-B4DA-4C10-AA6A-6153CF90D850}"/>
              </a:ext>
            </a:extLst>
          </p:cNvPr>
          <p:cNvSpPr/>
          <p:nvPr/>
        </p:nvSpPr>
        <p:spPr>
          <a:xfrm>
            <a:off x="445242" y="365125"/>
            <a:ext cx="11422967" cy="6127750"/>
          </a:xfrm>
          <a:prstGeom prst="rect">
            <a:avLst/>
          </a:pr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8082DC-1FE7-4010-A2FF-367E88B6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Vorhersage Umsatz pro Warengruppe Neuronales Netz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3037FBF-0A8E-40DA-8F91-9C7A39E63AA0}"/>
              </a:ext>
            </a:extLst>
          </p:cNvPr>
          <p:cNvGrpSpPr/>
          <p:nvPr/>
        </p:nvGrpSpPr>
        <p:grpSpPr>
          <a:xfrm>
            <a:off x="973937" y="2475243"/>
            <a:ext cx="655002" cy="3331766"/>
            <a:chOff x="8566254" y="1470718"/>
            <a:chExt cx="956774" cy="4675368"/>
          </a:xfrm>
          <a:solidFill>
            <a:schemeClr val="accent2"/>
          </a:solidFill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5D170DC-BCC0-43A2-9FAF-F15F1ADA6C4B}"/>
                </a:ext>
              </a:extLst>
            </p:cNvPr>
            <p:cNvGrpSpPr/>
            <p:nvPr/>
          </p:nvGrpSpPr>
          <p:grpSpPr>
            <a:xfrm>
              <a:off x="8566254" y="3954171"/>
              <a:ext cx="952292" cy="952292"/>
              <a:chOff x="2924635" y="1251900"/>
              <a:chExt cx="952292" cy="952292"/>
            </a:xfrm>
            <a:grpFill/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1391827-721A-4EFB-AF3C-3230EBF57A24}"/>
                  </a:ext>
                </a:extLst>
              </p:cNvPr>
              <p:cNvSpPr/>
              <p:nvPr/>
            </p:nvSpPr>
            <p:spPr>
              <a:xfrm>
                <a:off x="2924635" y="1251900"/>
                <a:ext cx="952292" cy="952292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Ellipse 4">
                <a:extLst>
                  <a:ext uri="{FF2B5EF4-FFF2-40B4-BE49-F238E27FC236}">
                    <a16:creationId xmlns:a16="http://schemas.microsoft.com/office/drawing/2014/main" id="{1DB5A344-A543-418A-8BFF-C49FB226ED89}"/>
                  </a:ext>
                </a:extLst>
              </p:cNvPr>
              <p:cNvSpPr txBox="1"/>
              <p:nvPr/>
            </p:nvSpPr>
            <p:spPr>
              <a:xfrm>
                <a:off x="3064095" y="1391360"/>
                <a:ext cx="673372" cy="6733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200" kern="1200" dirty="0"/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58007D94-3A45-4E2D-8412-EE67420CDF39}"/>
                </a:ext>
              </a:extLst>
            </p:cNvPr>
            <p:cNvGrpSpPr/>
            <p:nvPr/>
          </p:nvGrpSpPr>
          <p:grpSpPr>
            <a:xfrm>
              <a:off x="9029799" y="3666840"/>
              <a:ext cx="25201" cy="287330"/>
              <a:chOff x="3388180" y="964569"/>
              <a:chExt cx="25201" cy="287330"/>
            </a:xfrm>
            <a:grpFill/>
          </p:grpSpPr>
          <p:sp>
            <p:nvSpPr>
              <p:cNvPr id="20" name="Gerader Verbinder 5">
                <a:extLst>
                  <a:ext uri="{FF2B5EF4-FFF2-40B4-BE49-F238E27FC236}">
                    <a16:creationId xmlns:a16="http://schemas.microsoft.com/office/drawing/2014/main" id="{049A9255-C99B-4E9F-BCDF-B5B52A99B4CA}"/>
                  </a:ext>
                </a:extLst>
              </p:cNvPr>
              <p:cNvSpPr/>
              <p:nvPr/>
            </p:nvSpPr>
            <p:spPr>
              <a:xfrm rot="16200000">
                <a:off x="3257116" y="1095633"/>
                <a:ext cx="287330" cy="2520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2600"/>
                    </a:moveTo>
                    <a:lnTo>
                      <a:pt x="287330" y="1260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Gerader Verbinder 6">
                <a:extLst>
                  <a:ext uri="{FF2B5EF4-FFF2-40B4-BE49-F238E27FC236}">
                    <a16:creationId xmlns:a16="http://schemas.microsoft.com/office/drawing/2014/main" id="{8ECD4C67-93F5-40FA-98AE-48174C99D5C8}"/>
                  </a:ext>
                </a:extLst>
              </p:cNvPr>
              <p:cNvSpPr txBox="1"/>
              <p:nvPr/>
            </p:nvSpPr>
            <p:spPr>
              <a:xfrm rot="16200000">
                <a:off x="3393598" y="1101051"/>
                <a:ext cx="14366" cy="1436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500" kern="1200"/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4414BDA-4A30-49E5-BF1D-F7A76B1C0F4C}"/>
                </a:ext>
              </a:extLst>
            </p:cNvPr>
            <p:cNvGrpSpPr/>
            <p:nvPr/>
          </p:nvGrpSpPr>
          <p:grpSpPr>
            <a:xfrm>
              <a:off x="8566254" y="2714547"/>
              <a:ext cx="952292" cy="952292"/>
              <a:chOff x="2924635" y="12276"/>
              <a:chExt cx="952292" cy="952292"/>
            </a:xfrm>
            <a:grpFill/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2F571375-015F-486E-B501-9BE915FF9E51}"/>
                  </a:ext>
                </a:extLst>
              </p:cNvPr>
              <p:cNvSpPr/>
              <p:nvPr/>
            </p:nvSpPr>
            <p:spPr>
              <a:xfrm>
                <a:off x="2924635" y="12276"/>
                <a:ext cx="952292" cy="952292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Ellipse 8">
                <a:extLst>
                  <a:ext uri="{FF2B5EF4-FFF2-40B4-BE49-F238E27FC236}">
                    <a16:creationId xmlns:a16="http://schemas.microsoft.com/office/drawing/2014/main" id="{DA8FEF39-6C00-4FC3-AF27-A03F25869F5B}"/>
                  </a:ext>
                </a:extLst>
              </p:cNvPr>
              <p:cNvSpPr txBox="1"/>
              <p:nvPr/>
            </p:nvSpPr>
            <p:spPr>
              <a:xfrm>
                <a:off x="3064095" y="151736"/>
                <a:ext cx="673372" cy="6733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200" kern="1200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294C0C7-3714-4007-B460-64E9D622BB44}"/>
                </a:ext>
              </a:extLst>
            </p:cNvPr>
            <p:cNvGrpSpPr/>
            <p:nvPr/>
          </p:nvGrpSpPr>
          <p:grpSpPr>
            <a:xfrm>
              <a:off x="9029799" y="4906464"/>
              <a:ext cx="25201" cy="287330"/>
              <a:chOff x="3388180" y="2204193"/>
              <a:chExt cx="25201" cy="287330"/>
            </a:xfrm>
            <a:grpFill/>
          </p:grpSpPr>
          <p:sp>
            <p:nvSpPr>
              <p:cNvPr id="16" name="Gerader Verbinder 9">
                <a:extLst>
                  <a:ext uri="{FF2B5EF4-FFF2-40B4-BE49-F238E27FC236}">
                    <a16:creationId xmlns:a16="http://schemas.microsoft.com/office/drawing/2014/main" id="{70CA2989-978B-4372-B1C2-27C3A96F33D1}"/>
                  </a:ext>
                </a:extLst>
              </p:cNvPr>
              <p:cNvSpPr/>
              <p:nvPr/>
            </p:nvSpPr>
            <p:spPr>
              <a:xfrm rot="5400000">
                <a:off x="3257116" y="2335257"/>
                <a:ext cx="287330" cy="2520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2600"/>
                    </a:moveTo>
                    <a:lnTo>
                      <a:pt x="287330" y="1260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Gerader Verbinder 10">
                <a:extLst>
                  <a:ext uri="{FF2B5EF4-FFF2-40B4-BE49-F238E27FC236}">
                    <a16:creationId xmlns:a16="http://schemas.microsoft.com/office/drawing/2014/main" id="{143F70C2-CA9B-4C3E-9E6E-654FE388DA49}"/>
                  </a:ext>
                </a:extLst>
              </p:cNvPr>
              <p:cNvSpPr txBox="1"/>
              <p:nvPr/>
            </p:nvSpPr>
            <p:spPr>
              <a:xfrm rot="5400000">
                <a:off x="3393598" y="2340674"/>
                <a:ext cx="14366" cy="1436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500" kern="1200"/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2B7B9690-56C6-4F23-84E7-778E581ACE08}"/>
                </a:ext>
              </a:extLst>
            </p:cNvPr>
            <p:cNvGrpSpPr/>
            <p:nvPr/>
          </p:nvGrpSpPr>
          <p:grpSpPr>
            <a:xfrm>
              <a:off x="8566254" y="5193794"/>
              <a:ext cx="952292" cy="952292"/>
              <a:chOff x="2924635" y="2491523"/>
              <a:chExt cx="952292" cy="952292"/>
            </a:xfrm>
            <a:grpFill/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86E220A6-0F8B-441E-9F2F-85DB4604E5F9}"/>
                  </a:ext>
                </a:extLst>
              </p:cNvPr>
              <p:cNvSpPr/>
              <p:nvPr/>
            </p:nvSpPr>
            <p:spPr>
              <a:xfrm>
                <a:off x="2924635" y="2491523"/>
                <a:ext cx="952292" cy="952292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Ellipse 12">
                <a:extLst>
                  <a:ext uri="{FF2B5EF4-FFF2-40B4-BE49-F238E27FC236}">
                    <a16:creationId xmlns:a16="http://schemas.microsoft.com/office/drawing/2014/main" id="{CC32A845-21AD-447D-ADC5-9DCAE3094FD6}"/>
                  </a:ext>
                </a:extLst>
              </p:cNvPr>
              <p:cNvSpPr txBox="1"/>
              <p:nvPr/>
            </p:nvSpPr>
            <p:spPr>
              <a:xfrm>
                <a:off x="3064095" y="2630983"/>
                <a:ext cx="673372" cy="6733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200" kern="120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4A87B650-B52B-405F-A04E-81362B63837D}"/>
                </a:ext>
              </a:extLst>
            </p:cNvPr>
            <p:cNvGrpSpPr/>
            <p:nvPr/>
          </p:nvGrpSpPr>
          <p:grpSpPr>
            <a:xfrm>
              <a:off x="9010016" y="2423010"/>
              <a:ext cx="49466" cy="287330"/>
              <a:chOff x="3393598" y="964568"/>
              <a:chExt cx="49466" cy="287330"/>
            </a:xfrm>
            <a:grpFill/>
          </p:grpSpPr>
          <p:sp>
            <p:nvSpPr>
              <p:cNvPr id="25" name="Gerader Verbinder 5">
                <a:extLst>
                  <a:ext uri="{FF2B5EF4-FFF2-40B4-BE49-F238E27FC236}">
                    <a16:creationId xmlns:a16="http://schemas.microsoft.com/office/drawing/2014/main" id="{E8E50183-C2CE-47B2-BCE9-80F700286B13}"/>
                  </a:ext>
                </a:extLst>
              </p:cNvPr>
              <p:cNvSpPr/>
              <p:nvPr/>
            </p:nvSpPr>
            <p:spPr>
              <a:xfrm rot="16200000">
                <a:off x="3286799" y="1095633"/>
                <a:ext cx="287330" cy="252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2600"/>
                    </a:moveTo>
                    <a:lnTo>
                      <a:pt x="287330" y="1260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Gerader Verbinder 6">
                <a:extLst>
                  <a:ext uri="{FF2B5EF4-FFF2-40B4-BE49-F238E27FC236}">
                    <a16:creationId xmlns:a16="http://schemas.microsoft.com/office/drawing/2014/main" id="{74453AAA-5A38-4277-9941-E9F83787E0B1}"/>
                  </a:ext>
                </a:extLst>
              </p:cNvPr>
              <p:cNvSpPr txBox="1"/>
              <p:nvPr/>
            </p:nvSpPr>
            <p:spPr>
              <a:xfrm rot="16200000">
                <a:off x="3393598" y="1101051"/>
                <a:ext cx="14366" cy="14366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500" kern="1200"/>
              </a:p>
            </p:txBody>
          </p:sp>
        </p:grp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D1EE17D-C18C-4DBB-B137-D4F691746152}"/>
                </a:ext>
              </a:extLst>
            </p:cNvPr>
            <p:cNvSpPr/>
            <p:nvPr/>
          </p:nvSpPr>
          <p:spPr>
            <a:xfrm>
              <a:off x="8570735" y="1470718"/>
              <a:ext cx="952293" cy="95229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923E75F-B4AF-4381-842D-6E10C53088B0}"/>
              </a:ext>
            </a:extLst>
          </p:cNvPr>
          <p:cNvGrpSpPr/>
          <p:nvPr/>
        </p:nvGrpSpPr>
        <p:grpSpPr>
          <a:xfrm>
            <a:off x="3067634" y="2488799"/>
            <a:ext cx="655002" cy="3331766"/>
            <a:chOff x="8566254" y="1470718"/>
            <a:chExt cx="956774" cy="4675368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D85E3D08-CF3F-4223-8AC0-3C2713C6FB79}"/>
                </a:ext>
              </a:extLst>
            </p:cNvPr>
            <p:cNvGrpSpPr/>
            <p:nvPr/>
          </p:nvGrpSpPr>
          <p:grpSpPr>
            <a:xfrm>
              <a:off x="8566254" y="3954171"/>
              <a:ext cx="952292" cy="952292"/>
              <a:chOff x="2924635" y="1251900"/>
              <a:chExt cx="952292" cy="952292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8D8E3BB7-0EE9-4EB5-B751-36263016578C}"/>
                  </a:ext>
                </a:extLst>
              </p:cNvPr>
              <p:cNvSpPr/>
              <p:nvPr/>
            </p:nvSpPr>
            <p:spPr>
              <a:xfrm>
                <a:off x="2924635" y="1251900"/>
                <a:ext cx="952292" cy="952292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Ellipse 4">
                <a:extLst>
                  <a:ext uri="{FF2B5EF4-FFF2-40B4-BE49-F238E27FC236}">
                    <a16:creationId xmlns:a16="http://schemas.microsoft.com/office/drawing/2014/main" id="{A86ECB70-06FB-4D89-8F28-8FB2BF0D6BF8}"/>
                  </a:ext>
                </a:extLst>
              </p:cNvPr>
              <p:cNvSpPr txBox="1"/>
              <p:nvPr/>
            </p:nvSpPr>
            <p:spPr>
              <a:xfrm>
                <a:off x="3064095" y="1391360"/>
                <a:ext cx="673372" cy="6733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200" kern="1200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C349C2B7-D057-440E-A035-A829A24F76D1}"/>
                </a:ext>
              </a:extLst>
            </p:cNvPr>
            <p:cNvGrpSpPr/>
            <p:nvPr/>
          </p:nvGrpSpPr>
          <p:grpSpPr>
            <a:xfrm>
              <a:off x="9029799" y="3666840"/>
              <a:ext cx="25201" cy="287330"/>
              <a:chOff x="3388180" y="964569"/>
              <a:chExt cx="25201" cy="287330"/>
            </a:xfrm>
          </p:grpSpPr>
          <p:sp>
            <p:nvSpPr>
              <p:cNvPr id="47" name="Gerader Verbinder 5">
                <a:extLst>
                  <a:ext uri="{FF2B5EF4-FFF2-40B4-BE49-F238E27FC236}">
                    <a16:creationId xmlns:a16="http://schemas.microsoft.com/office/drawing/2014/main" id="{CDF85FF1-834A-433B-BE00-64C17C6EEFEF}"/>
                  </a:ext>
                </a:extLst>
              </p:cNvPr>
              <p:cNvSpPr/>
              <p:nvPr/>
            </p:nvSpPr>
            <p:spPr>
              <a:xfrm rot="16200000">
                <a:off x="3257116" y="1095633"/>
                <a:ext cx="287330" cy="2520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2600"/>
                    </a:moveTo>
                    <a:lnTo>
                      <a:pt x="287330" y="126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Gerader Verbinder 6">
                <a:extLst>
                  <a:ext uri="{FF2B5EF4-FFF2-40B4-BE49-F238E27FC236}">
                    <a16:creationId xmlns:a16="http://schemas.microsoft.com/office/drawing/2014/main" id="{7C958DD6-F763-436F-A3F5-7B2EDF87349E}"/>
                  </a:ext>
                </a:extLst>
              </p:cNvPr>
              <p:cNvSpPr txBox="1"/>
              <p:nvPr/>
            </p:nvSpPr>
            <p:spPr>
              <a:xfrm rot="16200000">
                <a:off x="3393598" y="1101051"/>
                <a:ext cx="14366" cy="143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500" kern="1200"/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4A1F79DD-58D9-4320-8F1E-0478D4698AEC}"/>
                </a:ext>
              </a:extLst>
            </p:cNvPr>
            <p:cNvGrpSpPr/>
            <p:nvPr/>
          </p:nvGrpSpPr>
          <p:grpSpPr>
            <a:xfrm>
              <a:off x="8566254" y="2714547"/>
              <a:ext cx="952292" cy="952292"/>
              <a:chOff x="2924635" y="12276"/>
              <a:chExt cx="952292" cy="952292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70A3E389-C4E2-4BE9-8DB6-6E3FD32CEDCC}"/>
                  </a:ext>
                </a:extLst>
              </p:cNvPr>
              <p:cNvSpPr/>
              <p:nvPr/>
            </p:nvSpPr>
            <p:spPr>
              <a:xfrm>
                <a:off x="2924635" y="12276"/>
                <a:ext cx="952292" cy="952292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Ellipse 8">
                <a:extLst>
                  <a:ext uri="{FF2B5EF4-FFF2-40B4-BE49-F238E27FC236}">
                    <a16:creationId xmlns:a16="http://schemas.microsoft.com/office/drawing/2014/main" id="{43771B25-A93A-4246-8557-97A0589E7EE9}"/>
                  </a:ext>
                </a:extLst>
              </p:cNvPr>
              <p:cNvSpPr txBox="1"/>
              <p:nvPr/>
            </p:nvSpPr>
            <p:spPr>
              <a:xfrm>
                <a:off x="3064095" y="151736"/>
                <a:ext cx="673372" cy="6733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200" kern="1200"/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69C31CC-9F0D-4316-90CF-0DEC8D3C36DD}"/>
                </a:ext>
              </a:extLst>
            </p:cNvPr>
            <p:cNvGrpSpPr/>
            <p:nvPr/>
          </p:nvGrpSpPr>
          <p:grpSpPr>
            <a:xfrm>
              <a:off x="9029799" y="4906464"/>
              <a:ext cx="25201" cy="287330"/>
              <a:chOff x="3388180" y="2204193"/>
              <a:chExt cx="25201" cy="287330"/>
            </a:xfrm>
          </p:grpSpPr>
          <p:sp>
            <p:nvSpPr>
              <p:cNvPr id="43" name="Gerader Verbinder 9">
                <a:extLst>
                  <a:ext uri="{FF2B5EF4-FFF2-40B4-BE49-F238E27FC236}">
                    <a16:creationId xmlns:a16="http://schemas.microsoft.com/office/drawing/2014/main" id="{ED5A7886-66E3-4B0C-BB71-FB2646439B4B}"/>
                  </a:ext>
                </a:extLst>
              </p:cNvPr>
              <p:cNvSpPr/>
              <p:nvPr/>
            </p:nvSpPr>
            <p:spPr>
              <a:xfrm rot="5400000">
                <a:off x="3257116" y="2335257"/>
                <a:ext cx="287330" cy="2520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2600"/>
                    </a:moveTo>
                    <a:lnTo>
                      <a:pt x="287330" y="126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4" name="Gerader Verbinder 10">
                <a:extLst>
                  <a:ext uri="{FF2B5EF4-FFF2-40B4-BE49-F238E27FC236}">
                    <a16:creationId xmlns:a16="http://schemas.microsoft.com/office/drawing/2014/main" id="{C31B3E54-6F11-4FD9-83A4-582E979987FC}"/>
                  </a:ext>
                </a:extLst>
              </p:cNvPr>
              <p:cNvSpPr txBox="1"/>
              <p:nvPr/>
            </p:nvSpPr>
            <p:spPr>
              <a:xfrm rot="5400000">
                <a:off x="3393598" y="2340674"/>
                <a:ext cx="14366" cy="143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500" kern="1200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EFC6876B-03B2-4EE0-92F5-CF15321A6788}"/>
                </a:ext>
              </a:extLst>
            </p:cNvPr>
            <p:cNvGrpSpPr/>
            <p:nvPr/>
          </p:nvGrpSpPr>
          <p:grpSpPr>
            <a:xfrm>
              <a:off x="8566254" y="5193794"/>
              <a:ext cx="952292" cy="952292"/>
              <a:chOff x="2924635" y="2491523"/>
              <a:chExt cx="952292" cy="952292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08D284B6-C478-4D5C-8471-7C3CA1689CBC}"/>
                  </a:ext>
                </a:extLst>
              </p:cNvPr>
              <p:cNvSpPr/>
              <p:nvPr/>
            </p:nvSpPr>
            <p:spPr>
              <a:xfrm>
                <a:off x="2924635" y="2491523"/>
                <a:ext cx="952292" cy="952292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Ellipse 12">
                <a:extLst>
                  <a:ext uri="{FF2B5EF4-FFF2-40B4-BE49-F238E27FC236}">
                    <a16:creationId xmlns:a16="http://schemas.microsoft.com/office/drawing/2014/main" id="{D23B0E27-B51B-492B-A5D1-0555B465CEE8}"/>
                  </a:ext>
                </a:extLst>
              </p:cNvPr>
              <p:cNvSpPr txBox="1"/>
              <p:nvPr/>
            </p:nvSpPr>
            <p:spPr>
              <a:xfrm>
                <a:off x="3064095" y="2630983"/>
                <a:ext cx="673372" cy="6733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200" kern="1200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A321BFB5-B0C8-4252-AEEB-1269740AC584}"/>
                </a:ext>
              </a:extLst>
            </p:cNvPr>
            <p:cNvGrpSpPr/>
            <p:nvPr/>
          </p:nvGrpSpPr>
          <p:grpSpPr>
            <a:xfrm>
              <a:off x="9010016" y="2423010"/>
              <a:ext cx="49466" cy="287330"/>
              <a:chOff x="3393598" y="964568"/>
              <a:chExt cx="49466" cy="287330"/>
            </a:xfrm>
          </p:grpSpPr>
          <p:sp>
            <p:nvSpPr>
              <p:cNvPr id="39" name="Gerader Verbinder 5">
                <a:extLst>
                  <a:ext uri="{FF2B5EF4-FFF2-40B4-BE49-F238E27FC236}">
                    <a16:creationId xmlns:a16="http://schemas.microsoft.com/office/drawing/2014/main" id="{74F2C9DD-CD6A-44C5-A001-91554CAB4040}"/>
                  </a:ext>
                </a:extLst>
              </p:cNvPr>
              <p:cNvSpPr/>
              <p:nvPr/>
            </p:nvSpPr>
            <p:spPr>
              <a:xfrm rot="16200000">
                <a:off x="3286799" y="1095633"/>
                <a:ext cx="287330" cy="252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2600"/>
                    </a:moveTo>
                    <a:lnTo>
                      <a:pt x="287330" y="126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Gerader Verbinder 6">
                <a:extLst>
                  <a:ext uri="{FF2B5EF4-FFF2-40B4-BE49-F238E27FC236}">
                    <a16:creationId xmlns:a16="http://schemas.microsoft.com/office/drawing/2014/main" id="{56854D8F-A7C1-46F8-9FC6-678EB072554C}"/>
                  </a:ext>
                </a:extLst>
              </p:cNvPr>
              <p:cNvSpPr txBox="1"/>
              <p:nvPr/>
            </p:nvSpPr>
            <p:spPr>
              <a:xfrm rot="16200000">
                <a:off x="3393598" y="1101051"/>
                <a:ext cx="14366" cy="143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500" kern="1200"/>
              </a:p>
            </p:txBody>
          </p:sp>
        </p:grp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DAAB9E4B-0199-4214-BC8A-36B56AF91F68}"/>
                </a:ext>
              </a:extLst>
            </p:cNvPr>
            <p:cNvSpPr/>
            <p:nvPr/>
          </p:nvSpPr>
          <p:spPr>
            <a:xfrm>
              <a:off x="8570735" y="1470718"/>
              <a:ext cx="952293" cy="95229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038457F-1543-4342-AFE9-EC4827BB956A}"/>
              </a:ext>
            </a:extLst>
          </p:cNvPr>
          <p:cNvGrpSpPr/>
          <p:nvPr/>
        </p:nvGrpSpPr>
        <p:grpSpPr>
          <a:xfrm>
            <a:off x="4523580" y="2478864"/>
            <a:ext cx="655002" cy="3331766"/>
            <a:chOff x="8566254" y="1470718"/>
            <a:chExt cx="956774" cy="4675368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201F564D-8954-489E-BCA1-BCA301BBEFD2}"/>
                </a:ext>
              </a:extLst>
            </p:cNvPr>
            <p:cNvGrpSpPr/>
            <p:nvPr/>
          </p:nvGrpSpPr>
          <p:grpSpPr>
            <a:xfrm>
              <a:off x="8566254" y="3954171"/>
              <a:ext cx="952292" cy="952292"/>
              <a:chOff x="2924635" y="1251900"/>
              <a:chExt cx="952292" cy="952292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5832B50-164E-4535-9C51-5822612D6DA7}"/>
                  </a:ext>
                </a:extLst>
              </p:cNvPr>
              <p:cNvSpPr/>
              <p:nvPr/>
            </p:nvSpPr>
            <p:spPr>
              <a:xfrm>
                <a:off x="2924635" y="1251900"/>
                <a:ext cx="952292" cy="952292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Ellipse 4">
                <a:extLst>
                  <a:ext uri="{FF2B5EF4-FFF2-40B4-BE49-F238E27FC236}">
                    <a16:creationId xmlns:a16="http://schemas.microsoft.com/office/drawing/2014/main" id="{F824E8F9-1425-49E2-85AA-121EFA847421}"/>
                  </a:ext>
                </a:extLst>
              </p:cNvPr>
              <p:cNvSpPr txBox="1"/>
              <p:nvPr/>
            </p:nvSpPr>
            <p:spPr>
              <a:xfrm>
                <a:off x="3064095" y="1391360"/>
                <a:ext cx="673372" cy="6733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200" kern="1200" dirty="0"/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20DD5732-5A00-4066-A574-C366A4D1C4B9}"/>
                </a:ext>
              </a:extLst>
            </p:cNvPr>
            <p:cNvGrpSpPr/>
            <p:nvPr/>
          </p:nvGrpSpPr>
          <p:grpSpPr>
            <a:xfrm>
              <a:off x="9029799" y="3666840"/>
              <a:ext cx="25201" cy="287330"/>
              <a:chOff x="3388180" y="964569"/>
              <a:chExt cx="25201" cy="287330"/>
            </a:xfrm>
          </p:grpSpPr>
          <p:sp>
            <p:nvSpPr>
              <p:cNvPr id="67" name="Gerader Verbinder 5">
                <a:extLst>
                  <a:ext uri="{FF2B5EF4-FFF2-40B4-BE49-F238E27FC236}">
                    <a16:creationId xmlns:a16="http://schemas.microsoft.com/office/drawing/2014/main" id="{D133F44F-F65C-4B17-A038-4D3D23F73CA4}"/>
                  </a:ext>
                </a:extLst>
              </p:cNvPr>
              <p:cNvSpPr/>
              <p:nvPr/>
            </p:nvSpPr>
            <p:spPr>
              <a:xfrm rot="16200000">
                <a:off x="3257116" y="1095633"/>
                <a:ext cx="287330" cy="2520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2600"/>
                    </a:moveTo>
                    <a:lnTo>
                      <a:pt x="287330" y="126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8" name="Gerader Verbinder 6">
                <a:extLst>
                  <a:ext uri="{FF2B5EF4-FFF2-40B4-BE49-F238E27FC236}">
                    <a16:creationId xmlns:a16="http://schemas.microsoft.com/office/drawing/2014/main" id="{75E62550-809D-481D-8DB2-28B38387D287}"/>
                  </a:ext>
                </a:extLst>
              </p:cNvPr>
              <p:cNvSpPr txBox="1"/>
              <p:nvPr/>
            </p:nvSpPr>
            <p:spPr>
              <a:xfrm rot="16200000">
                <a:off x="3393598" y="1101051"/>
                <a:ext cx="14366" cy="143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500" kern="120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E772D8DF-905A-4F83-96C3-6121AF5F2A6E}"/>
                </a:ext>
              </a:extLst>
            </p:cNvPr>
            <p:cNvGrpSpPr/>
            <p:nvPr/>
          </p:nvGrpSpPr>
          <p:grpSpPr>
            <a:xfrm>
              <a:off x="8566254" y="2714547"/>
              <a:ext cx="952292" cy="952292"/>
              <a:chOff x="2924635" y="12276"/>
              <a:chExt cx="952292" cy="952292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7BDFC29C-7B66-40F8-90A8-F0C601BC4E43}"/>
                  </a:ext>
                </a:extLst>
              </p:cNvPr>
              <p:cNvSpPr/>
              <p:nvPr/>
            </p:nvSpPr>
            <p:spPr>
              <a:xfrm>
                <a:off x="2924635" y="12276"/>
                <a:ext cx="952292" cy="952292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Ellipse 8">
                <a:extLst>
                  <a:ext uri="{FF2B5EF4-FFF2-40B4-BE49-F238E27FC236}">
                    <a16:creationId xmlns:a16="http://schemas.microsoft.com/office/drawing/2014/main" id="{241EA9F8-2789-45AF-831D-999C2C796BCC}"/>
                  </a:ext>
                </a:extLst>
              </p:cNvPr>
              <p:cNvSpPr txBox="1"/>
              <p:nvPr/>
            </p:nvSpPr>
            <p:spPr>
              <a:xfrm>
                <a:off x="3064095" y="151736"/>
                <a:ext cx="673372" cy="6733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200" kern="1200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AACD9C40-3C85-4E9F-AC3C-1410D26CF23B}"/>
                </a:ext>
              </a:extLst>
            </p:cNvPr>
            <p:cNvGrpSpPr/>
            <p:nvPr/>
          </p:nvGrpSpPr>
          <p:grpSpPr>
            <a:xfrm>
              <a:off x="9029799" y="4906464"/>
              <a:ext cx="25201" cy="287330"/>
              <a:chOff x="3388180" y="2204193"/>
              <a:chExt cx="25201" cy="287330"/>
            </a:xfrm>
          </p:grpSpPr>
          <p:sp>
            <p:nvSpPr>
              <p:cNvPr id="63" name="Gerader Verbinder 9">
                <a:extLst>
                  <a:ext uri="{FF2B5EF4-FFF2-40B4-BE49-F238E27FC236}">
                    <a16:creationId xmlns:a16="http://schemas.microsoft.com/office/drawing/2014/main" id="{76A8CED3-4954-420B-BCB6-F07C3BB09C58}"/>
                  </a:ext>
                </a:extLst>
              </p:cNvPr>
              <p:cNvSpPr/>
              <p:nvPr/>
            </p:nvSpPr>
            <p:spPr>
              <a:xfrm rot="5400000">
                <a:off x="3257116" y="2335257"/>
                <a:ext cx="287330" cy="2520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2600"/>
                    </a:moveTo>
                    <a:lnTo>
                      <a:pt x="287330" y="126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4" name="Gerader Verbinder 10">
                <a:extLst>
                  <a:ext uri="{FF2B5EF4-FFF2-40B4-BE49-F238E27FC236}">
                    <a16:creationId xmlns:a16="http://schemas.microsoft.com/office/drawing/2014/main" id="{8035889F-A849-42A1-80E0-FE4EFF6323C9}"/>
                  </a:ext>
                </a:extLst>
              </p:cNvPr>
              <p:cNvSpPr txBox="1"/>
              <p:nvPr/>
            </p:nvSpPr>
            <p:spPr>
              <a:xfrm rot="5400000">
                <a:off x="3393598" y="2340674"/>
                <a:ext cx="14366" cy="143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500" kern="1200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E2649AA-0178-4C02-8340-0EDC89DCCE53}"/>
                </a:ext>
              </a:extLst>
            </p:cNvPr>
            <p:cNvGrpSpPr/>
            <p:nvPr/>
          </p:nvGrpSpPr>
          <p:grpSpPr>
            <a:xfrm>
              <a:off x="8566254" y="5193794"/>
              <a:ext cx="952292" cy="952292"/>
              <a:chOff x="2924635" y="2491523"/>
              <a:chExt cx="952292" cy="952292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4CE8AFA-8215-4472-B6F0-AD1AC10BD883}"/>
                  </a:ext>
                </a:extLst>
              </p:cNvPr>
              <p:cNvSpPr/>
              <p:nvPr/>
            </p:nvSpPr>
            <p:spPr>
              <a:xfrm>
                <a:off x="2924635" y="2491523"/>
                <a:ext cx="952292" cy="952292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Ellipse 12">
                <a:extLst>
                  <a:ext uri="{FF2B5EF4-FFF2-40B4-BE49-F238E27FC236}">
                    <a16:creationId xmlns:a16="http://schemas.microsoft.com/office/drawing/2014/main" id="{0C741A47-CF87-43AA-A1DF-71196EE3D2FC}"/>
                  </a:ext>
                </a:extLst>
              </p:cNvPr>
              <p:cNvSpPr txBox="1"/>
              <p:nvPr/>
            </p:nvSpPr>
            <p:spPr>
              <a:xfrm>
                <a:off x="3064095" y="2630983"/>
                <a:ext cx="673372" cy="6733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200" kern="1200"/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F1496101-2BC2-4326-8905-FAA69BF9EF19}"/>
                </a:ext>
              </a:extLst>
            </p:cNvPr>
            <p:cNvGrpSpPr/>
            <p:nvPr/>
          </p:nvGrpSpPr>
          <p:grpSpPr>
            <a:xfrm>
              <a:off x="9010016" y="2423010"/>
              <a:ext cx="49466" cy="287330"/>
              <a:chOff x="3393598" y="964568"/>
              <a:chExt cx="49466" cy="287330"/>
            </a:xfrm>
          </p:grpSpPr>
          <p:sp>
            <p:nvSpPr>
              <p:cNvPr id="59" name="Gerader Verbinder 5">
                <a:extLst>
                  <a:ext uri="{FF2B5EF4-FFF2-40B4-BE49-F238E27FC236}">
                    <a16:creationId xmlns:a16="http://schemas.microsoft.com/office/drawing/2014/main" id="{6B374C3A-6559-4AFD-B2F2-24AD7EC33B1E}"/>
                  </a:ext>
                </a:extLst>
              </p:cNvPr>
              <p:cNvSpPr/>
              <p:nvPr/>
            </p:nvSpPr>
            <p:spPr>
              <a:xfrm rot="16200000">
                <a:off x="3286799" y="1095633"/>
                <a:ext cx="287330" cy="2520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2600"/>
                    </a:moveTo>
                    <a:lnTo>
                      <a:pt x="287330" y="126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Gerader Verbinder 6">
                <a:extLst>
                  <a:ext uri="{FF2B5EF4-FFF2-40B4-BE49-F238E27FC236}">
                    <a16:creationId xmlns:a16="http://schemas.microsoft.com/office/drawing/2014/main" id="{2C457ACB-08C4-4F8D-ACEF-C9D96878C3D8}"/>
                  </a:ext>
                </a:extLst>
              </p:cNvPr>
              <p:cNvSpPr txBox="1"/>
              <p:nvPr/>
            </p:nvSpPr>
            <p:spPr>
              <a:xfrm rot="16200000">
                <a:off x="3393598" y="1101051"/>
                <a:ext cx="14366" cy="1436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500" kern="1200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DD69DF9C-122D-4434-B771-C293C0E2C2D0}"/>
                </a:ext>
              </a:extLst>
            </p:cNvPr>
            <p:cNvSpPr/>
            <p:nvPr/>
          </p:nvSpPr>
          <p:spPr>
            <a:xfrm>
              <a:off x="8570735" y="1470718"/>
              <a:ext cx="952293" cy="95229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71" name="Ellipse 70">
            <a:extLst>
              <a:ext uri="{FF2B5EF4-FFF2-40B4-BE49-F238E27FC236}">
                <a16:creationId xmlns:a16="http://schemas.microsoft.com/office/drawing/2014/main" id="{8E08A92C-DFC6-4E5D-B075-E18D811C509E}"/>
              </a:ext>
            </a:extLst>
          </p:cNvPr>
          <p:cNvSpPr/>
          <p:nvPr/>
        </p:nvSpPr>
        <p:spPr>
          <a:xfrm>
            <a:off x="6599287" y="3815371"/>
            <a:ext cx="651934" cy="67862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75" name="Inhaltsplatzhalter 4">
            <a:extLst>
              <a:ext uri="{FF2B5EF4-FFF2-40B4-BE49-F238E27FC236}">
                <a16:creationId xmlns:a16="http://schemas.microsoft.com/office/drawing/2014/main" id="{8C2E0852-3982-4316-8F8C-008EEB3B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794441"/>
              </p:ext>
            </p:extLst>
          </p:nvPr>
        </p:nvGraphicFramePr>
        <p:xfrm>
          <a:off x="7611870" y="3151241"/>
          <a:ext cx="4084086" cy="1593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108">
                  <a:extLst>
                    <a:ext uri="{9D8B030D-6E8A-4147-A177-3AD203B41FA5}">
                      <a16:colId xmlns:a16="http://schemas.microsoft.com/office/drawing/2014/main" val="313839353"/>
                    </a:ext>
                  </a:extLst>
                </a:gridCol>
                <a:gridCol w="750495">
                  <a:extLst>
                    <a:ext uri="{9D8B030D-6E8A-4147-A177-3AD203B41FA5}">
                      <a16:colId xmlns:a16="http://schemas.microsoft.com/office/drawing/2014/main" val="1453026071"/>
                    </a:ext>
                  </a:extLst>
                </a:gridCol>
                <a:gridCol w="977388">
                  <a:extLst>
                    <a:ext uri="{9D8B030D-6E8A-4147-A177-3AD203B41FA5}">
                      <a16:colId xmlns:a16="http://schemas.microsoft.com/office/drawing/2014/main" val="3670929527"/>
                    </a:ext>
                  </a:extLst>
                </a:gridCol>
                <a:gridCol w="1274095">
                  <a:extLst>
                    <a:ext uri="{9D8B030D-6E8A-4147-A177-3AD203B41FA5}">
                      <a16:colId xmlns:a16="http://schemas.microsoft.com/office/drawing/2014/main" val="3540636607"/>
                    </a:ext>
                  </a:extLst>
                </a:gridCol>
              </a:tblGrid>
              <a:tr h="404099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 err="1">
                          <a:effectLst/>
                        </a:rPr>
                        <a:t>MAPE_Train</a:t>
                      </a:r>
                      <a:endParaRPr lang="de-DE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>
                          <a:effectLst/>
                        </a:rPr>
                        <a:t>24,50 %</a:t>
                      </a:r>
                      <a:endParaRPr lang="de-DE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0353402"/>
                  </a:ext>
                </a:extLst>
              </a:tr>
              <a:tr h="39654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 dirty="0" err="1">
                          <a:effectLst/>
                        </a:rPr>
                        <a:t>MAPE_Test</a:t>
                      </a:r>
                      <a:endParaRPr lang="de-DE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>
                          <a:effectLst/>
                        </a:rPr>
                        <a:t>23,90 %</a:t>
                      </a:r>
                      <a:endParaRPr lang="de-DE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6886301"/>
                  </a:ext>
                </a:extLst>
              </a:tr>
              <a:tr h="39654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effectLst/>
                        </a:rPr>
                        <a:t>EPOCHS</a:t>
                      </a:r>
                      <a:endParaRPr lang="de-DE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 dirty="0">
                          <a:effectLst/>
                        </a:rPr>
                        <a:t>3500</a:t>
                      </a:r>
                      <a:endParaRPr lang="de-DE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749705"/>
                  </a:ext>
                </a:extLst>
              </a:tr>
              <a:tr h="396543">
                <a:tc>
                  <a:txBody>
                    <a:bodyPr/>
                    <a:lstStyle/>
                    <a:p>
                      <a:pPr algn="l" fontAlgn="b"/>
                      <a:r>
                        <a:rPr lang="de-DE" sz="1600" b="1" i="0" u="none" strike="noStrike">
                          <a:effectLst/>
                        </a:rPr>
                        <a:t>Knoten</a:t>
                      </a:r>
                      <a:endParaRPr lang="de-DE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 dirty="0">
                          <a:effectLst/>
                        </a:rPr>
                        <a:t>120</a:t>
                      </a:r>
                      <a:endParaRPr lang="de-DE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 dirty="0">
                          <a:effectLst/>
                        </a:rPr>
                        <a:t>30</a:t>
                      </a:r>
                      <a:endParaRPr lang="de-DE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600" b="1" i="0" u="none" strike="noStrike" dirty="0">
                          <a:effectLst/>
                        </a:rPr>
                        <a:t>1</a:t>
                      </a:r>
                      <a:endParaRPr lang="de-DE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296563"/>
                  </a:ext>
                </a:extLst>
              </a:tr>
            </a:tbl>
          </a:graphicData>
        </a:graphic>
      </p:graphicFrame>
      <p:pic>
        <p:nvPicPr>
          <p:cNvPr id="73" name="Grafik 72">
            <a:extLst>
              <a:ext uri="{FF2B5EF4-FFF2-40B4-BE49-F238E27FC236}">
                <a16:creationId xmlns:a16="http://schemas.microsoft.com/office/drawing/2014/main" id="{A06D0C18-BE7F-46FE-AD94-122659F51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4" y="1883176"/>
            <a:ext cx="6668431" cy="4115374"/>
          </a:xfrm>
          <a:prstGeom prst="rect">
            <a:avLst/>
          </a:prstGeom>
        </p:spPr>
      </p:pic>
      <p:pic>
        <p:nvPicPr>
          <p:cNvPr id="74" name="Grafik 73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8D73CAC9-0636-4B24-9A53-221A8793D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3" y="1895157"/>
            <a:ext cx="6668431" cy="4115374"/>
          </a:xfrm>
          <a:prstGeom prst="rect">
            <a:avLst/>
          </a:prstGeom>
        </p:spPr>
      </p:pic>
      <p:pic>
        <p:nvPicPr>
          <p:cNvPr id="77" name="Grafik 76" descr="Ein Bild, das Bleistift enthält.&#10;&#10;Automatisch generierte Beschreibung">
            <a:extLst>
              <a:ext uri="{FF2B5EF4-FFF2-40B4-BE49-F238E27FC236}">
                <a16:creationId xmlns:a16="http://schemas.microsoft.com/office/drawing/2014/main" id="{03F33DFA-975A-40B0-81CB-7E274A88F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2" y="1891640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103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Umsatzprognose</vt:lpstr>
      <vt:lpstr>Variablen</vt:lpstr>
      <vt:lpstr>Der Einfluss der Semesterferien auf den Umsatz</vt:lpstr>
      <vt:lpstr>Der Einfluss der Schulferien auf den Umsatz</vt:lpstr>
      <vt:lpstr>Der Einfluss des Monats auf den Umsatz</vt:lpstr>
      <vt:lpstr>Einfluss weiterer Variablen</vt:lpstr>
      <vt:lpstr>Vorhersage Umsatz pro Warengruppe SVM</vt:lpstr>
      <vt:lpstr>Vorhersage Umsatz pro Warengruppe SVM</vt:lpstr>
      <vt:lpstr>Vorhersage Umsatz pro Warengruppe Neuronales Netz</vt:lpstr>
      <vt:lpstr>Vorhersage Umsatz pro Warengruppe Neuronales Netz</vt:lpstr>
      <vt:lpstr>SVM vs Neuronales Netz</vt:lpstr>
      <vt:lpstr>Vielen Dank für eure Aufmerksamkeit!!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Umsatzvorhersage</dc:title>
  <dc:creator>Jonas</dc:creator>
  <cp:lastModifiedBy>steff</cp:lastModifiedBy>
  <cp:revision>30</cp:revision>
  <dcterms:created xsi:type="dcterms:W3CDTF">2020-01-24T16:11:18Z</dcterms:created>
  <dcterms:modified xsi:type="dcterms:W3CDTF">2020-01-28T18:22:48Z</dcterms:modified>
</cp:coreProperties>
</file>