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687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9" r:id="rId5"/>
    <p:sldId id="257" r:id="rId6"/>
    <p:sldId id="260" r:id="rId7"/>
    <p:sldId id="262" r:id="rId8"/>
    <p:sldId id="263" r:id="rId9"/>
    <p:sldId id="266" r:id="rId10"/>
    <p:sldId id="271" r:id="rId11"/>
    <p:sldId id="261" r:id="rId12"/>
    <p:sldId id="267" r:id="rId13"/>
    <p:sldId id="272" r:id="rId14"/>
    <p:sldId id="264" r:id="rId15"/>
    <p:sldId id="268" r:id="rId16"/>
    <p:sldId id="275" r:id="rId17"/>
    <p:sldId id="276" r:id="rId18"/>
    <p:sldId id="277" r:id="rId19"/>
    <p:sldId id="265" r:id="rId20"/>
    <p:sldId id="274" r:id="rId21"/>
    <p:sldId id="273" r:id="rId22"/>
    <p:sldId id="269" r:id="rId23"/>
    <p:sldId id="270" r:id="rId24"/>
  </p:sldIdLst>
  <p:sldSz cx="9144000" cy="6858000" type="screen4x3"/>
  <p:notesSz cx="6699250" cy="9836150"/>
  <p:custDataLst>
    <p:tags r:id="rId27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5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pos="254">
          <p15:clr>
            <a:srgbClr val="A4A3A4"/>
          </p15:clr>
        </p15:guide>
        <p15:guide id="4" pos="2892">
          <p15:clr>
            <a:srgbClr val="A4A3A4"/>
          </p15:clr>
        </p15:guide>
        <p15:guide id="5" pos="55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>
          <p15:clr>
            <a:srgbClr val="A4A3A4"/>
          </p15:clr>
        </p15:guide>
        <p15:guide id="2" pos="2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3" autoAdjust="0"/>
    <p:restoredTop sz="89971" autoAdjust="0"/>
  </p:normalViewPr>
  <p:slideViewPr>
    <p:cSldViewPr snapToGrid="0">
      <p:cViewPr varScale="1">
        <p:scale>
          <a:sx n="104" d="100"/>
          <a:sy n="104" d="100"/>
        </p:scale>
        <p:origin x="1824" y="96"/>
      </p:cViewPr>
      <p:guideLst>
        <p:guide orient="horz" pos="3705"/>
        <p:guide orient="horz" pos="1185"/>
        <p:guide pos="254"/>
        <p:guide pos="2892"/>
        <p:guide pos="55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652" y="-84"/>
      </p:cViewPr>
      <p:guideLst>
        <p:guide orient="horz" pos="3098"/>
        <p:guide pos="2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15T20:38:42.81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/>
            </a:lvl1pPr>
          </a:lstStyle>
          <a:p>
            <a:fld id="{49B72500-B532-447B-BE8A-B15200B5DC9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662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/>
            </a:lvl1pPr>
          </a:lstStyle>
          <a:p>
            <a:fld id="{F4A30AD9-0C86-46DD-B601-235E8D72FCC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17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1200" dirty="0" smtClean="0"/>
              <a:t>SVM</a:t>
            </a:r>
            <a:r>
              <a:rPr lang="zh-CN" altLang="en-US" sz="1200" dirty="0" smtClean="0"/>
              <a:t>算法最初是为二值分类问题设计的，当处理多类问题时，就需要构造合适的多类分类器。。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30AD9-0C86-46DD-B601-235E8D72FCC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2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1200" dirty="0" smtClean="0"/>
              <a:t>SVM</a:t>
            </a:r>
            <a:r>
              <a:rPr lang="zh-CN" altLang="en-US" sz="1200" dirty="0" smtClean="0"/>
              <a:t>算法最初是为二值分类问题设计的，当处理多类问题时，就需要构造合适的多类分类器。。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30AD9-0C86-46DD-B601-235E8D72FCC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0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1200" dirty="0" smtClean="0"/>
              <a:t>SVM</a:t>
            </a:r>
            <a:r>
              <a:rPr lang="zh-CN" altLang="en-US" sz="1200" dirty="0" smtClean="0"/>
              <a:t>算法最初是为二值分类问题设计的，当处理多类问题时，就需要构造合适的多类分类器。。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30AD9-0C86-46DD-B601-235E8D72FCC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1200" dirty="0" smtClean="0"/>
              <a:t>SVM</a:t>
            </a:r>
            <a:r>
              <a:rPr lang="zh-CN" altLang="en-US" sz="1200" dirty="0" smtClean="0"/>
              <a:t>算法最初是为二值分类问题设计的，当处理多类问题时，就需要构造合适的多类分类器。。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30AD9-0C86-46DD-B601-235E8D72FCC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2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02" name="Picture 2" descr="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  <p:pic>
        <p:nvPicPr>
          <p:cNvPr id="1075213" name="Picture 13" descr="Himmel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65550"/>
            <a:ext cx="9144000" cy="2114550"/>
          </a:xfrm>
          <a:prstGeom prst="rect">
            <a:avLst/>
          </a:prstGeom>
          <a:noFill/>
        </p:spPr>
      </p:pic>
      <p:sp>
        <p:nvSpPr>
          <p:cNvPr id="107520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27075" y="1260475"/>
            <a:ext cx="6757988" cy="1143000"/>
          </a:xfrm>
        </p:spPr>
        <p:txBody>
          <a:bodyPr lIns="91440" rIns="91440"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DE" altLang="zh-CN"/>
          </a:p>
        </p:txBody>
      </p:sp>
      <p:sp>
        <p:nvSpPr>
          <p:cNvPr id="10752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7075" y="2571750"/>
            <a:ext cx="6764338" cy="773113"/>
          </a:xfrm>
        </p:spPr>
        <p:txBody>
          <a:bodyPr lIns="91440" rIns="91440"/>
          <a:lstStyle>
            <a:lvl1pPr marL="0" indent="0">
              <a:buFont typeface="Wingdings" pitchFamily="2" charset="2"/>
              <a:buNone/>
              <a:defRPr sz="2200" b="1"/>
            </a:lvl1pPr>
          </a:lstStyle>
          <a:p>
            <a:r>
              <a:rPr lang="en-US"/>
              <a:t>Click to edit Master text styles</a:t>
            </a:r>
          </a:p>
        </p:txBody>
      </p:sp>
      <p:pic>
        <p:nvPicPr>
          <p:cNvPr id="1075211" name="Picture 11" descr="schatte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65550"/>
            <a:ext cx="9144000" cy="12065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15FD1C7D-3DCA-4D95-A620-1D83923E7639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230188"/>
            <a:ext cx="2100263" cy="5659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3225" y="230188"/>
            <a:ext cx="6149975" cy="5659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AB38759C-3B57-4424-B3DF-1D28D0455665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471A32AD-792E-41EC-A158-B653754907BA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02" name="Picture 2" descr="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  <p:pic>
        <p:nvPicPr>
          <p:cNvPr id="1075213" name="Picture 13" descr="Himmel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65550"/>
            <a:ext cx="9144000" cy="2114550"/>
          </a:xfrm>
          <a:prstGeom prst="rect">
            <a:avLst/>
          </a:prstGeom>
          <a:noFill/>
        </p:spPr>
      </p:pic>
      <p:sp>
        <p:nvSpPr>
          <p:cNvPr id="107520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27075" y="1260475"/>
            <a:ext cx="6757988" cy="1143000"/>
          </a:xfrm>
        </p:spPr>
        <p:txBody>
          <a:bodyPr lIns="91440" rIns="91440"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DE" altLang="zh-CN"/>
          </a:p>
        </p:txBody>
      </p:sp>
      <p:sp>
        <p:nvSpPr>
          <p:cNvPr id="10752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7075" y="2571750"/>
            <a:ext cx="6764338" cy="773113"/>
          </a:xfrm>
        </p:spPr>
        <p:txBody>
          <a:bodyPr lIns="91440" rIns="91440"/>
          <a:lstStyle>
            <a:lvl1pPr marL="0" indent="0">
              <a:buFont typeface="Wingdings" pitchFamily="2" charset="2"/>
              <a:buNone/>
              <a:defRPr sz="2200" b="1"/>
            </a:lvl1pPr>
          </a:lstStyle>
          <a:p>
            <a:r>
              <a:rPr lang="en-US"/>
              <a:t>Click to edit Master text styles</a:t>
            </a:r>
          </a:p>
        </p:txBody>
      </p:sp>
      <p:pic>
        <p:nvPicPr>
          <p:cNvPr id="1075211" name="Picture 11" descr="schatte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65550"/>
            <a:ext cx="9144000" cy="120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910355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FFFFFF"/>
                </a:solidFill>
              </a:rPr>
              <a:t>Page </a:t>
            </a:r>
            <a:fld id="{471A32AD-792E-41EC-A158-B653754907BA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3515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 dirty="0">
                <a:solidFill>
                  <a:srgbClr val="FFFFFF"/>
                </a:solidFill>
              </a:rPr>
              <a:t>Page </a:t>
            </a:r>
            <a:fld id="{767B6616-EB84-44AD-844F-96F01A6DC345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24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7988" y="1090613"/>
            <a:ext cx="412273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90613"/>
            <a:ext cx="412273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FFFFFF"/>
                </a:solidFill>
              </a:rPr>
              <a:t>Page </a:t>
            </a:r>
            <a:fld id="{7F74B0C8-EB37-474A-ADB3-4ADF51926C9D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2889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FFFFFF"/>
                </a:solidFill>
              </a:rPr>
              <a:t>Page </a:t>
            </a:r>
            <a:fld id="{1FC4C814-B83C-4258-BA3A-94B5D51324EB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22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FFFFFF"/>
                </a:solidFill>
              </a:rPr>
              <a:t>Page </a:t>
            </a:r>
            <a:fld id="{718B9BE7-01A8-4B2D-914B-37C55CE81993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2385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FFFFFF"/>
                </a:solidFill>
              </a:rPr>
              <a:t>Page </a:t>
            </a:r>
            <a:fld id="{D7406B46-C2D2-4642-B9CA-AB889B31F4FE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3293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767B6616-EB84-44AD-844F-96F01A6DC345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FFFFFF"/>
                </a:solidFill>
              </a:rPr>
              <a:t>Page </a:t>
            </a:r>
            <a:fld id="{C79C5205-C797-4A6E-AB58-6A09C9867D9B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6060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FFFFFF"/>
                </a:solidFill>
              </a:rPr>
              <a:t>Page </a:t>
            </a:r>
            <a:fld id="{7A8F8DD3-D1B8-4B9A-8324-C7F5883C3DF3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2150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FFFFFF"/>
                </a:solidFill>
              </a:rPr>
              <a:t>Page </a:t>
            </a:r>
            <a:fld id="{15FD1C7D-3DCA-4D95-A620-1D83923E7639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989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230188"/>
            <a:ext cx="2100263" cy="5659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3225" y="230188"/>
            <a:ext cx="6149975" cy="5659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>
                <a:solidFill>
                  <a:srgbClr val="FFFFFF"/>
                </a:solidFill>
              </a:rPr>
              <a:t>Page </a:t>
            </a:r>
            <a:fld id="{AB38759C-3B57-4424-B3DF-1D28D0455665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344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7988" y="1090613"/>
            <a:ext cx="412273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90613"/>
            <a:ext cx="412273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7F74B0C8-EB37-474A-ADB3-4ADF51926C9D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1FC4C814-B83C-4258-BA3A-94B5D51324EB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718B9BE7-01A8-4B2D-914B-37C55CE81993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D7406B46-C2D2-4642-B9CA-AB889B31F4FE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C79C5205-C797-4A6E-AB58-6A09C9867D9B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7A8F8DD3-D1B8-4B9A-8324-C7F5883C3DF3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89" name="Rectangle 13"/>
          <p:cNvSpPr>
            <a:spLocks noChangeArrowheads="1"/>
          </p:cNvSpPr>
          <p:nvPr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74181" name="Picture 5" descr="Hintergr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48412"/>
            <a:ext cx="9144000" cy="509588"/>
          </a:xfrm>
          <a:prstGeom prst="rect">
            <a:avLst/>
          </a:prstGeom>
          <a:noFill/>
        </p:spPr>
      </p:pic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230188"/>
            <a:ext cx="59451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altLang="zh-CN" smtClean="0"/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90613"/>
            <a:ext cx="8397875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4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45450" y="6464300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r>
              <a:rPr lang="de-DE" altLang="zh-CN"/>
              <a:t>Page </a:t>
            </a:r>
            <a:fld id="{1021BF0F-69B7-4FCF-BEB8-1E17385A6603}" type="slidenum">
              <a:rPr lang="de-DE" altLang="zh-CN" sz="1400" b="1"/>
              <a:pPr/>
              <a:t>‹#›</a:t>
            </a:fld>
            <a:endParaRPr lang="de-DE" altLang="zh-CN" sz="1400" b="1"/>
          </a:p>
        </p:txBody>
      </p:sp>
      <p:pic>
        <p:nvPicPr>
          <p:cNvPr id="1074182" name="Picture 6" descr="schatten"/>
          <p:cNvPicPr>
            <a:picLocks noChangeAspect="1" noChangeArrowheads="1"/>
          </p:cNvPicPr>
          <p:nvPr/>
        </p:nvPicPr>
        <p:blipFill>
          <a:blip r:embed="rId15" cstate="print">
            <a:lum bright="36000"/>
          </a:blip>
          <a:srcRect/>
          <a:stretch>
            <a:fillRect/>
          </a:stretch>
        </p:blipFill>
        <p:spPr bwMode="auto">
          <a:xfrm>
            <a:off x="0" y="6243638"/>
            <a:ext cx="9144000" cy="120650"/>
          </a:xfrm>
          <a:prstGeom prst="rect">
            <a:avLst/>
          </a:prstGeom>
          <a:noFill/>
        </p:spPr>
      </p:pic>
      <p:sp>
        <p:nvSpPr>
          <p:cNvPr id="1074188" name="Rectangle 12"/>
          <p:cNvSpPr>
            <a:spLocks noChangeArrowheads="1"/>
          </p:cNvSpPr>
          <p:nvPr/>
        </p:nvSpPr>
        <p:spPr bwMode="auto">
          <a:xfrm>
            <a:off x="1876425" y="6464300"/>
            <a:ext cx="53768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de-DE" altLang="zh-CN" sz="1200" dirty="0" smtClean="0">
                <a:ea typeface="宋体" charset="-122"/>
              </a:rPr>
              <a:t>Course slides: Computer Vision and Image Understanding, SYSU</a:t>
            </a:r>
            <a:endParaRPr lang="de-DE" altLang="zh-CN" sz="1200" dirty="0">
              <a:ea typeface="宋体" charset="-122"/>
            </a:endParaRPr>
          </a:p>
        </p:txBody>
      </p:sp>
      <p:pic>
        <p:nvPicPr>
          <p:cNvPr id="11" name="图片 10" descr="civs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42514" y="0"/>
            <a:ext cx="1001486" cy="10014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90500" indent="-1905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3pPr>
      <a:lvl4pPr marL="752475" indent="-1889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4pPr>
      <a:lvl5pPr marL="9620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4192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B0EA-83E8-44BA-BC47-ADAC426B8582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4FC2-8C3B-4F65-8F7A-EADB11DE3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89" name="Rectangle 13"/>
          <p:cNvSpPr>
            <a:spLocks noChangeArrowheads="1"/>
          </p:cNvSpPr>
          <p:nvPr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74181" name="Picture 5" descr="Hintergr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48412"/>
            <a:ext cx="9144000" cy="509588"/>
          </a:xfrm>
          <a:prstGeom prst="rect">
            <a:avLst/>
          </a:prstGeom>
          <a:noFill/>
        </p:spPr>
      </p:pic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230188"/>
            <a:ext cx="59451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altLang="zh-CN" smtClean="0"/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90613"/>
            <a:ext cx="8397875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4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45450" y="6464300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r>
              <a:rPr lang="de-DE" altLang="zh-CN">
                <a:solidFill>
                  <a:srgbClr val="FFFFFF"/>
                </a:solidFill>
              </a:rPr>
              <a:t>Page </a:t>
            </a:r>
            <a:fld id="{1021BF0F-69B7-4FCF-BEB8-1E17385A6603}" type="slidenum">
              <a:rPr lang="de-DE" altLang="zh-CN" sz="1400" b="1">
                <a:solidFill>
                  <a:srgbClr val="FFFFFF"/>
                </a:solidFill>
              </a:rPr>
              <a:pPr/>
              <a:t>‹#›</a:t>
            </a:fld>
            <a:endParaRPr lang="de-DE" altLang="zh-CN" sz="1400" b="1">
              <a:solidFill>
                <a:srgbClr val="FFFFFF"/>
              </a:solidFill>
            </a:endParaRPr>
          </a:p>
        </p:txBody>
      </p:sp>
      <p:pic>
        <p:nvPicPr>
          <p:cNvPr id="1074182" name="Picture 6" descr="schatten"/>
          <p:cNvPicPr>
            <a:picLocks noChangeAspect="1" noChangeArrowheads="1"/>
          </p:cNvPicPr>
          <p:nvPr/>
        </p:nvPicPr>
        <p:blipFill>
          <a:blip r:embed="rId15" cstate="print">
            <a:lum bright="36000"/>
          </a:blip>
          <a:srcRect/>
          <a:stretch>
            <a:fillRect/>
          </a:stretch>
        </p:blipFill>
        <p:spPr bwMode="auto">
          <a:xfrm>
            <a:off x="0" y="6243638"/>
            <a:ext cx="9144000" cy="120650"/>
          </a:xfrm>
          <a:prstGeom prst="rect">
            <a:avLst/>
          </a:prstGeom>
          <a:noFill/>
        </p:spPr>
      </p:pic>
      <p:sp>
        <p:nvSpPr>
          <p:cNvPr id="1074188" name="Rectangle 12"/>
          <p:cNvSpPr>
            <a:spLocks noChangeArrowheads="1"/>
          </p:cNvSpPr>
          <p:nvPr/>
        </p:nvSpPr>
        <p:spPr bwMode="auto">
          <a:xfrm>
            <a:off x="1876425" y="6464300"/>
            <a:ext cx="53768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endParaRPr lang="de-DE" altLang="zh-CN" sz="1200" dirty="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11" name="图片 10" descr="civs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42514" y="0"/>
            <a:ext cx="1001486" cy="10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90500" indent="-1905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3pPr>
      <a:lvl4pPr marL="752475" indent="-1889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4pPr>
      <a:lvl5pPr marL="9620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4192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/" TargetMode="External"/><Relationship Id="rId2" Type="http://schemas.openxmlformats.org/officeDocument/2006/relationships/hyperlink" Target="http://www.zhizhihu.com/html/y2011/3536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blog.csdn.net/loadstar_kun/article/details/7712308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v_JULY_v/article/details/7624837" TargetMode="External"/><Relationship Id="rId2" Type="http://schemas.openxmlformats.org/officeDocument/2006/relationships/hyperlink" Target="http://www.csie.ntu.edu.tw/~cjlin/libsv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163.com/mageng11@126/blog/static/14080837420101120153285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Datasets/40actions.html" TargetMode="External"/><Relationship Id="rId2" Type="http://schemas.openxmlformats.org/officeDocument/2006/relationships/hyperlink" Target="http://www-cvr.ai.uiuc.edu/ponce_grp/dat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ar.inrialpes.fr/people/marszalek/data/ig02/" TargetMode="External"/><Relationship Id="rId4" Type="http://schemas.openxmlformats.org/officeDocument/2006/relationships/hyperlink" Target="http://www.vision.caltech.edu/Image_Datasets/Caltech10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727074" y="1260475"/>
            <a:ext cx="7911088" cy="1143000"/>
          </a:xfrm>
        </p:spPr>
        <p:txBody>
          <a:bodyPr/>
          <a:lstStyle/>
          <a:p>
            <a:r>
              <a:rPr lang="en-US" altLang="zh-CN" dirty="0"/>
              <a:t>Image Classification Based on BOW and SVM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By 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50633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225" y="230188"/>
            <a:ext cx="8137660" cy="600075"/>
          </a:xfrm>
        </p:spPr>
        <p:txBody>
          <a:bodyPr/>
          <a:lstStyle/>
          <a:p>
            <a:r>
              <a:rPr lang="en-US" altLang="zh-CN" sz="2800" dirty="0" smtClean="0"/>
              <a:t>Bag </a:t>
            </a:r>
            <a:r>
              <a:rPr lang="en-US" altLang="zh-CN" sz="3200" dirty="0" smtClean="0"/>
              <a:t>of</a:t>
            </a:r>
            <a:r>
              <a:rPr lang="en-US" altLang="zh-CN" sz="2800" dirty="0" smtClean="0"/>
              <a:t> Words Model in </a:t>
            </a:r>
            <a:r>
              <a:rPr lang="en-US" altLang="zh-CN" sz="3200" dirty="0"/>
              <a:t>Spatial</a:t>
            </a:r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/>
              <a:t>Pyramid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Extract features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Learn “visual vocabulary</a:t>
            </a:r>
            <a:r>
              <a:rPr lang="en-US" altLang="zh-CN" dirty="0" smtClean="0"/>
              <a:t>” using clustering method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Quantize features using visual vocabulary 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Represent images by frequencies </a:t>
            </a:r>
            <a:r>
              <a:rPr lang="en-US" altLang="zh-CN" dirty="0" smtClean="0"/>
              <a:t>of “visual </a:t>
            </a:r>
            <a:r>
              <a:rPr lang="en-US" altLang="zh-CN" dirty="0"/>
              <a:t>words”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10</a:t>
            </a:fld>
            <a:endParaRPr lang="de-DE" altLang="zh-CN" sz="1400" b="1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25780" y="4011930"/>
            <a:ext cx="8042910" cy="1703070"/>
            <a:chOff x="144" y="1776"/>
            <a:chExt cx="5520" cy="139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44" y="1776"/>
              <a:ext cx="96" cy="1129"/>
            </a:xfrm>
            <a:prstGeom prst="rect">
              <a:avLst/>
            </a:prstGeom>
            <a:solidFill>
              <a:srgbClr val="B3272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320" y="2736"/>
              <a:ext cx="96" cy="169"/>
            </a:xfrm>
            <a:prstGeom prst="rect">
              <a:avLst/>
            </a:prstGeom>
            <a:solidFill>
              <a:srgbClr val="B3272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" y="2592"/>
              <a:ext cx="96" cy="313"/>
            </a:xfrm>
            <a:prstGeom prst="rect">
              <a:avLst/>
            </a:prstGeom>
            <a:solidFill>
              <a:srgbClr val="B3272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28" y="2736"/>
              <a:ext cx="96" cy="169"/>
            </a:xfrm>
            <a:prstGeom prst="rect">
              <a:avLst/>
            </a:prstGeom>
            <a:solidFill>
              <a:srgbClr val="B3272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76" y="2832"/>
              <a:ext cx="96" cy="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00" y="2208"/>
              <a:ext cx="96" cy="72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88" y="2832"/>
              <a:ext cx="96" cy="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08" y="2880"/>
              <a:ext cx="96" cy="4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60" y="2809"/>
              <a:ext cx="96" cy="96"/>
            </a:xfrm>
            <a:prstGeom prst="rect">
              <a:avLst/>
            </a:prstGeom>
            <a:solidFill>
              <a:srgbClr val="B1EBA3"/>
            </a:solidFill>
            <a:ln w="12700">
              <a:solidFill>
                <a:srgbClr val="5D483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4" y="2809"/>
              <a:ext cx="96" cy="96"/>
            </a:xfrm>
            <a:prstGeom prst="rect">
              <a:avLst/>
            </a:prstGeom>
            <a:solidFill>
              <a:srgbClr val="B1EBA3"/>
            </a:solidFill>
            <a:ln w="12700">
              <a:solidFill>
                <a:srgbClr val="5D483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2" y="1897"/>
              <a:ext cx="96" cy="1008"/>
            </a:xfrm>
            <a:prstGeom prst="rect">
              <a:avLst/>
            </a:prstGeom>
            <a:solidFill>
              <a:srgbClr val="B1EBA3"/>
            </a:solidFill>
            <a:ln w="12700">
              <a:solidFill>
                <a:srgbClr val="5D483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92" y="2185"/>
              <a:ext cx="96" cy="720"/>
            </a:xfrm>
            <a:prstGeom prst="rect">
              <a:avLst/>
            </a:prstGeom>
            <a:solidFill>
              <a:srgbClr val="B1EBA3"/>
            </a:solidFill>
            <a:ln w="12700">
              <a:solidFill>
                <a:srgbClr val="5D483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44" y="2905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144" y="1801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0" name="Picture 19" descr="erm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1296" y="2963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bicyc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55000" b="54236"/>
            <a:stretch>
              <a:fillRect/>
            </a:stretch>
          </p:blipFill>
          <p:spPr bwMode="auto">
            <a:xfrm>
              <a:off x="288" y="2953"/>
              <a:ext cx="19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1" descr="erm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576" y="2953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080" y="2905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4080" y="1801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160" y="2928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2160" y="1824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7" name="Picture 26" descr="viol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33"/>
            <a:stretch>
              <a:fillRect/>
            </a:stretch>
          </p:blipFill>
          <p:spPr bwMode="auto">
            <a:xfrm>
              <a:off x="864" y="2976"/>
              <a:ext cx="3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7" descr="erm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3360" y="2963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8" descr="bicyc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55000" b="54236"/>
            <a:stretch>
              <a:fillRect/>
            </a:stretch>
          </p:blipFill>
          <p:spPr bwMode="auto">
            <a:xfrm>
              <a:off x="2304" y="2953"/>
              <a:ext cx="19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 descr="erm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2592" y="2976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0" descr="viol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33"/>
            <a:stretch>
              <a:fillRect/>
            </a:stretch>
          </p:blipFill>
          <p:spPr bwMode="auto">
            <a:xfrm>
              <a:off x="2832" y="2976"/>
              <a:ext cx="3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1" descr="erm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5280" y="2963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2" descr="bicyc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55000" b="54236"/>
            <a:stretch>
              <a:fillRect/>
            </a:stretch>
          </p:blipFill>
          <p:spPr bwMode="auto">
            <a:xfrm>
              <a:off x="4224" y="2953"/>
              <a:ext cx="19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3" descr="erm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4560" y="2953"/>
              <a:ext cx="2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 descr="viol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33"/>
            <a:stretch>
              <a:fillRect/>
            </a:stretch>
          </p:blipFill>
          <p:spPr bwMode="auto">
            <a:xfrm>
              <a:off x="4848" y="2976"/>
              <a:ext cx="3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52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224" y="230188"/>
            <a:ext cx="7642226" cy="600075"/>
          </a:xfrm>
        </p:spPr>
        <p:txBody>
          <a:bodyPr/>
          <a:lstStyle/>
          <a:p>
            <a:r>
              <a:rPr lang="en-US" altLang="zh-CN" sz="2800" dirty="0" smtClean="0"/>
              <a:t>Bag of Words Model </a:t>
            </a:r>
            <a:r>
              <a:rPr lang="en-US" altLang="zh-CN" sz="3200" dirty="0" smtClean="0"/>
              <a:t>in Spatial Pyramid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11</a:t>
            </a:fld>
            <a:endParaRPr lang="de-DE" altLang="zh-CN" sz="1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214437"/>
            <a:ext cx="5495925" cy="4429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13368" y="3947319"/>
            <a:ext cx="240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9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System Outline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Image Set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ollection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Bag of Words Model in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Spatial Pyramid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/>
              <a:t>Multi-Classifier Training Using SVM 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Multi-Classifier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Classifier Prediction Using SVM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12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412059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225" y="230188"/>
            <a:ext cx="6563632" cy="6000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Multi-Classifier Training Using SVM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One-versus-rest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    训练时，依次</a:t>
            </a:r>
            <a:r>
              <a:rPr lang="zh-CN" altLang="en-US" sz="1800" dirty="0"/>
              <a:t>把某个类别</a:t>
            </a:r>
            <a:r>
              <a:rPr lang="zh-CN" altLang="en-US" sz="1800" dirty="0" smtClean="0"/>
              <a:t>的训练样本</a:t>
            </a:r>
            <a:r>
              <a:rPr lang="zh-CN" altLang="en-US" sz="1800" dirty="0"/>
              <a:t>归为一类</a:t>
            </a:r>
            <a:r>
              <a:rPr lang="en-US" altLang="zh-CN" sz="1800" dirty="0"/>
              <a:t>,</a:t>
            </a:r>
            <a:r>
              <a:rPr lang="zh-CN" altLang="en-US" sz="1800" dirty="0" smtClean="0"/>
              <a:t>其他所有类别的训练样本</a:t>
            </a:r>
            <a:r>
              <a:rPr lang="zh-CN" altLang="en-US" sz="1800" dirty="0"/>
              <a:t>归为另</a:t>
            </a:r>
            <a:r>
              <a:rPr lang="zh-CN" altLang="en-US" sz="1800" dirty="0" smtClean="0"/>
              <a:t>一类，这样</a:t>
            </a:r>
            <a:r>
              <a:rPr lang="en-US" altLang="zh-CN" sz="1800" dirty="0"/>
              <a:t>k</a:t>
            </a:r>
            <a:r>
              <a:rPr lang="zh-CN" altLang="en-US" sz="1800" dirty="0"/>
              <a:t>个类别的样本就构造出了</a:t>
            </a:r>
            <a:r>
              <a:rPr lang="en-US" altLang="zh-CN" sz="1800" dirty="0"/>
              <a:t>k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SVM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13</a:t>
            </a:fld>
            <a:endParaRPr lang="de-DE" altLang="zh-CN" sz="1400" b="1"/>
          </a:p>
        </p:txBody>
      </p:sp>
      <p:sp>
        <p:nvSpPr>
          <p:cNvPr id="11" name="流程图: 联系 10"/>
          <p:cNvSpPr/>
          <p:nvPr/>
        </p:nvSpPr>
        <p:spPr bwMode="auto">
          <a:xfrm>
            <a:off x="4777105" y="4131309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流程图: 联系 11"/>
          <p:cNvSpPr/>
          <p:nvPr/>
        </p:nvSpPr>
        <p:spPr bwMode="auto">
          <a:xfrm>
            <a:off x="4097655" y="374904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流程图: 联系 13"/>
          <p:cNvSpPr/>
          <p:nvPr/>
        </p:nvSpPr>
        <p:spPr bwMode="auto">
          <a:xfrm>
            <a:off x="4349115" y="40843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流程图: 联系 26"/>
          <p:cNvSpPr/>
          <p:nvPr/>
        </p:nvSpPr>
        <p:spPr bwMode="auto">
          <a:xfrm>
            <a:off x="4423410" y="3384867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图: 联系 27"/>
          <p:cNvSpPr/>
          <p:nvPr/>
        </p:nvSpPr>
        <p:spPr bwMode="auto">
          <a:xfrm>
            <a:off x="4650105" y="35128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流程图: 联系 28"/>
          <p:cNvSpPr/>
          <p:nvPr/>
        </p:nvSpPr>
        <p:spPr bwMode="auto">
          <a:xfrm>
            <a:off x="4802505" y="36652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流程图: 联系 29"/>
          <p:cNvSpPr/>
          <p:nvPr/>
        </p:nvSpPr>
        <p:spPr bwMode="auto">
          <a:xfrm>
            <a:off x="4954905" y="38176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流程图: 联系 30"/>
          <p:cNvSpPr/>
          <p:nvPr/>
        </p:nvSpPr>
        <p:spPr bwMode="auto">
          <a:xfrm>
            <a:off x="5023485" y="40081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流程图: 联系 31"/>
          <p:cNvSpPr/>
          <p:nvPr/>
        </p:nvSpPr>
        <p:spPr bwMode="auto">
          <a:xfrm>
            <a:off x="4497705" y="3713797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流程图: 联系 32"/>
          <p:cNvSpPr/>
          <p:nvPr/>
        </p:nvSpPr>
        <p:spPr bwMode="auto">
          <a:xfrm>
            <a:off x="4657407" y="390525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流程图: 联系 35"/>
          <p:cNvSpPr/>
          <p:nvPr/>
        </p:nvSpPr>
        <p:spPr bwMode="auto">
          <a:xfrm>
            <a:off x="4646295" y="3237864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流程图: 联系 36"/>
          <p:cNvSpPr/>
          <p:nvPr/>
        </p:nvSpPr>
        <p:spPr bwMode="auto">
          <a:xfrm>
            <a:off x="4650105" y="35128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流程图: 联系 37"/>
          <p:cNvSpPr/>
          <p:nvPr/>
        </p:nvSpPr>
        <p:spPr bwMode="auto">
          <a:xfrm>
            <a:off x="5053965" y="3503295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流程图: 联系 38"/>
          <p:cNvSpPr/>
          <p:nvPr/>
        </p:nvSpPr>
        <p:spPr bwMode="auto">
          <a:xfrm>
            <a:off x="2629139" y="3749040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流程图: 联系 39"/>
          <p:cNvSpPr/>
          <p:nvPr/>
        </p:nvSpPr>
        <p:spPr bwMode="auto">
          <a:xfrm>
            <a:off x="1810544" y="431355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流程图: 联系 40"/>
          <p:cNvSpPr/>
          <p:nvPr/>
        </p:nvSpPr>
        <p:spPr bwMode="auto">
          <a:xfrm>
            <a:off x="2062004" y="46488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流程图: 联系 41"/>
          <p:cNvSpPr/>
          <p:nvPr/>
        </p:nvSpPr>
        <p:spPr bwMode="auto">
          <a:xfrm>
            <a:off x="2136299" y="3949382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流程图: 联系 42"/>
          <p:cNvSpPr/>
          <p:nvPr/>
        </p:nvSpPr>
        <p:spPr bwMode="auto">
          <a:xfrm>
            <a:off x="2362994" y="40773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流程图: 联系 43"/>
          <p:cNvSpPr/>
          <p:nvPr/>
        </p:nvSpPr>
        <p:spPr bwMode="auto">
          <a:xfrm>
            <a:off x="2515394" y="42297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流程图: 联系 44"/>
          <p:cNvSpPr/>
          <p:nvPr/>
        </p:nvSpPr>
        <p:spPr bwMode="auto">
          <a:xfrm>
            <a:off x="2667794" y="43821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流程图: 联系 45"/>
          <p:cNvSpPr/>
          <p:nvPr/>
        </p:nvSpPr>
        <p:spPr bwMode="auto">
          <a:xfrm>
            <a:off x="2736374" y="45726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流程图: 联系 46"/>
          <p:cNvSpPr/>
          <p:nvPr/>
        </p:nvSpPr>
        <p:spPr bwMode="auto">
          <a:xfrm>
            <a:off x="2210594" y="4278312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流程图: 联系 47"/>
          <p:cNvSpPr/>
          <p:nvPr/>
        </p:nvSpPr>
        <p:spPr bwMode="auto">
          <a:xfrm>
            <a:off x="2370296" y="446976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流程图: 联系 48"/>
          <p:cNvSpPr/>
          <p:nvPr/>
        </p:nvSpPr>
        <p:spPr bwMode="auto">
          <a:xfrm>
            <a:off x="2359184" y="3802379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流程图: 联系 49"/>
          <p:cNvSpPr/>
          <p:nvPr/>
        </p:nvSpPr>
        <p:spPr bwMode="auto">
          <a:xfrm>
            <a:off x="2362994" y="40773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流程图: 联系 50"/>
          <p:cNvSpPr/>
          <p:nvPr/>
        </p:nvSpPr>
        <p:spPr bwMode="auto">
          <a:xfrm>
            <a:off x="2766854" y="4067810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流程图: 联系 51"/>
          <p:cNvSpPr/>
          <p:nvPr/>
        </p:nvSpPr>
        <p:spPr bwMode="auto">
          <a:xfrm>
            <a:off x="3682682" y="512174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流程图: 联系 52"/>
          <p:cNvSpPr/>
          <p:nvPr/>
        </p:nvSpPr>
        <p:spPr bwMode="auto">
          <a:xfrm>
            <a:off x="3449637" y="534876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流程图: 联系 53"/>
          <p:cNvSpPr/>
          <p:nvPr/>
        </p:nvSpPr>
        <p:spPr bwMode="auto">
          <a:xfrm>
            <a:off x="3701097" y="56840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流程图: 联系 54"/>
          <p:cNvSpPr/>
          <p:nvPr/>
        </p:nvSpPr>
        <p:spPr bwMode="auto">
          <a:xfrm>
            <a:off x="3775392" y="498458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流程图: 联系 55"/>
          <p:cNvSpPr/>
          <p:nvPr/>
        </p:nvSpPr>
        <p:spPr bwMode="auto">
          <a:xfrm>
            <a:off x="4002087" y="51125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流程图: 联系 56"/>
          <p:cNvSpPr/>
          <p:nvPr/>
        </p:nvSpPr>
        <p:spPr bwMode="auto">
          <a:xfrm>
            <a:off x="4154487" y="52649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流程图: 联系 57"/>
          <p:cNvSpPr/>
          <p:nvPr/>
        </p:nvSpPr>
        <p:spPr bwMode="auto">
          <a:xfrm>
            <a:off x="4306887" y="54173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流程图: 联系 58"/>
          <p:cNvSpPr/>
          <p:nvPr/>
        </p:nvSpPr>
        <p:spPr bwMode="auto">
          <a:xfrm>
            <a:off x="4375467" y="56078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流程图: 联系 59"/>
          <p:cNvSpPr/>
          <p:nvPr/>
        </p:nvSpPr>
        <p:spPr bwMode="auto">
          <a:xfrm>
            <a:off x="3849687" y="531351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流程图: 联系 60"/>
          <p:cNvSpPr/>
          <p:nvPr/>
        </p:nvSpPr>
        <p:spPr bwMode="auto">
          <a:xfrm>
            <a:off x="4009389" y="550497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流程图: 联系 61"/>
          <p:cNvSpPr/>
          <p:nvPr/>
        </p:nvSpPr>
        <p:spPr bwMode="auto">
          <a:xfrm>
            <a:off x="3998277" y="4837586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流程图: 联系 62"/>
          <p:cNvSpPr/>
          <p:nvPr/>
        </p:nvSpPr>
        <p:spPr bwMode="auto">
          <a:xfrm>
            <a:off x="4002087" y="51125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流程图: 联系 63"/>
          <p:cNvSpPr/>
          <p:nvPr/>
        </p:nvSpPr>
        <p:spPr bwMode="auto">
          <a:xfrm>
            <a:off x="4405947" y="5103017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6" name="直接连接符 65"/>
          <p:cNvCxnSpPr/>
          <p:nvPr/>
        </p:nvCxnSpPr>
        <p:spPr bwMode="auto">
          <a:xfrm flipH="1">
            <a:off x="2915444" y="2846070"/>
            <a:ext cx="972000" cy="3043555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3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225" y="230188"/>
            <a:ext cx="6563632" cy="6000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Multi-Classifier Training Using SVM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One-versus-rest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    训练时，依次</a:t>
            </a:r>
            <a:r>
              <a:rPr lang="zh-CN" altLang="en-US" sz="1800" dirty="0"/>
              <a:t>把某个类别</a:t>
            </a:r>
            <a:r>
              <a:rPr lang="zh-CN" altLang="en-US" sz="1800" dirty="0" smtClean="0"/>
              <a:t>的训练样本</a:t>
            </a:r>
            <a:r>
              <a:rPr lang="zh-CN" altLang="en-US" sz="1800" dirty="0"/>
              <a:t>归为一类</a:t>
            </a:r>
            <a:r>
              <a:rPr lang="en-US" altLang="zh-CN" sz="1800" dirty="0"/>
              <a:t>,</a:t>
            </a:r>
            <a:r>
              <a:rPr lang="zh-CN" altLang="en-US" sz="1800" dirty="0" smtClean="0"/>
              <a:t>其他所有类别的训练样本</a:t>
            </a:r>
            <a:r>
              <a:rPr lang="zh-CN" altLang="en-US" sz="1800" dirty="0"/>
              <a:t>归为另</a:t>
            </a:r>
            <a:r>
              <a:rPr lang="zh-CN" altLang="en-US" sz="1800" dirty="0" smtClean="0"/>
              <a:t>一类，这样</a:t>
            </a:r>
            <a:r>
              <a:rPr lang="en-US" altLang="zh-CN" sz="1800" dirty="0"/>
              <a:t>k</a:t>
            </a:r>
            <a:r>
              <a:rPr lang="zh-CN" altLang="en-US" sz="1800" dirty="0"/>
              <a:t>个类别的样本就构造出了</a:t>
            </a:r>
            <a:r>
              <a:rPr lang="en-US" altLang="zh-CN" sz="1800" dirty="0"/>
              <a:t>k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SVM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14</a:t>
            </a:fld>
            <a:endParaRPr lang="de-DE" altLang="zh-CN" sz="1400" b="1"/>
          </a:p>
        </p:txBody>
      </p:sp>
      <p:sp>
        <p:nvSpPr>
          <p:cNvPr id="11" name="流程图: 联系 10"/>
          <p:cNvSpPr/>
          <p:nvPr/>
        </p:nvSpPr>
        <p:spPr bwMode="auto">
          <a:xfrm>
            <a:off x="4777105" y="4131309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流程图: 联系 11"/>
          <p:cNvSpPr/>
          <p:nvPr/>
        </p:nvSpPr>
        <p:spPr bwMode="auto">
          <a:xfrm>
            <a:off x="4097655" y="374904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流程图: 联系 13"/>
          <p:cNvSpPr/>
          <p:nvPr/>
        </p:nvSpPr>
        <p:spPr bwMode="auto">
          <a:xfrm>
            <a:off x="4349115" y="40843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流程图: 联系 26"/>
          <p:cNvSpPr/>
          <p:nvPr/>
        </p:nvSpPr>
        <p:spPr bwMode="auto">
          <a:xfrm>
            <a:off x="4423410" y="3384867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图: 联系 27"/>
          <p:cNvSpPr/>
          <p:nvPr/>
        </p:nvSpPr>
        <p:spPr bwMode="auto">
          <a:xfrm>
            <a:off x="4650105" y="35128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流程图: 联系 28"/>
          <p:cNvSpPr/>
          <p:nvPr/>
        </p:nvSpPr>
        <p:spPr bwMode="auto">
          <a:xfrm>
            <a:off x="4802505" y="36652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流程图: 联系 29"/>
          <p:cNvSpPr/>
          <p:nvPr/>
        </p:nvSpPr>
        <p:spPr bwMode="auto">
          <a:xfrm>
            <a:off x="4954905" y="38176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流程图: 联系 30"/>
          <p:cNvSpPr/>
          <p:nvPr/>
        </p:nvSpPr>
        <p:spPr bwMode="auto">
          <a:xfrm>
            <a:off x="5023485" y="40081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流程图: 联系 31"/>
          <p:cNvSpPr/>
          <p:nvPr/>
        </p:nvSpPr>
        <p:spPr bwMode="auto">
          <a:xfrm>
            <a:off x="4497705" y="3713797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流程图: 联系 32"/>
          <p:cNvSpPr/>
          <p:nvPr/>
        </p:nvSpPr>
        <p:spPr bwMode="auto">
          <a:xfrm>
            <a:off x="4657407" y="390525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流程图: 联系 35"/>
          <p:cNvSpPr/>
          <p:nvPr/>
        </p:nvSpPr>
        <p:spPr bwMode="auto">
          <a:xfrm>
            <a:off x="4646295" y="3237864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流程图: 联系 36"/>
          <p:cNvSpPr/>
          <p:nvPr/>
        </p:nvSpPr>
        <p:spPr bwMode="auto">
          <a:xfrm>
            <a:off x="4650105" y="35128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流程图: 联系 37"/>
          <p:cNvSpPr/>
          <p:nvPr/>
        </p:nvSpPr>
        <p:spPr bwMode="auto">
          <a:xfrm>
            <a:off x="5053965" y="3503295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流程图: 联系 38"/>
          <p:cNvSpPr/>
          <p:nvPr/>
        </p:nvSpPr>
        <p:spPr bwMode="auto">
          <a:xfrm>
            <a:off x="2629139" y="3749040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流程图: 联系 39"/>
          <p:cNvSpPr/>
          <p:nvPr/>
        </p:nvSpPr>
        <p:spPr bwMode="auto">
          <a:xfrm>
            <a:off x="1810544" y="431355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流程图: 联系 40"/>
          <p:cNvSpPr/>
          <p:nvPr/>
        </p:nvSpPr>
        <p:spPr bwMode="auto">
          <a:xfrm>
            <a:off x="2062004" y="46488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流程图: 联系 41"/>
          <p:cNvSpPr/>
          <p:nvPr/>
        </p:nvSpPr>
        <p:spPr bwMode="auto">
          <a:xfrm>
            <a:off x="2136299" y="3949382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流程图: 联系 42"/>
          <p:cNvSpPr/>
          <p:nvPr/>
        </p:nvSpPr>
        <p:spPr bwMode="auto">
          <a:xfrm>
            <a:off x="2362994" y="40773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流程图: 联系 43"/>
          <p:cNvSpPr/>
          <p:nvPr/>
        </p:nvSpPr>
        <p:spPr bwMode="auto">
          <a:xfrm>
            <a:off x="2515394" y="42297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流程图: 联系 44"/>
          <p:cNvSpPr/>
          <p:nvPr/>
        </p:nvSpPr>
        <p:spPr bwMode="auto">
          <a:xfrm>
            <a:off x="2667794" y="43821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流程图: 联系 45"/>
          <p:cNvSpPr/>
          <p:nvPr/>
        </p:nvSpPr>
        <p:spPr bwMode="auto">
          <a:xfrm>
            <a:off x="2736374" y="45726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流程图: 联系 46"/>
          <p:cNvSpPr/>
          <p:nvPr/>
        </p:nvSpPr>
        <p:spPr bwMode="auto">
          <a:xfrm>
            <a:off x="2210594" y="4278312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流程图: 联系 47"/>
          <p:cNvSpPr/>
          <p:nvPr/>
        </p:nvSpPr>
        <p:spPr bwMode="auto">
          <a:xfrm>
            <a:off x="2370296" y="446976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流程图: 联系 48"/>
          <p:cNvSpPr/>
          <p:nvPr/>
        </p:nvSpPr>
        <p:spPr bwMode="auto">
          <a:xfrm>
            <a:off x="2359184" y="3802379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流程图: 联系 49"/>
          <p:cNvSpPr/>
          <p:nvPr/>
        </p:nvSpPr>
        <p:spPr bwMode="auto">
          <a:xfrm>
            <a:off x="2362994" y="40773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流程图: 联系 50"/>
          <p:cNvSpPr/>
          <p:nvPr/>
        </p:nvSpPr>
        <p:spPr bwMode="auto">
          <a:xfrm>
            <a:off x="2766854" y="4067810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流程图: 联系 51"/>
          <p:cNvSpPr/>
          <p:nvPr/>
        </p:nvSpPr>
        <p:spPr bwMode="auto">
          <a:xfrm>
            <a:off x="3682682" y="512174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流程图: 联系 52"/>
          <p:cNvSpPr/>
          <p:nvPr/>
        </p:nvSpPr>
        <p:spPr bwMode="auto">
          <a:xfrm>
            <a:off x="3449637" y="534876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流程图: 联系 53"/>
          <p:cNvSpPr/>
          <p:nvPr/>
        </p:nvSpPr>
        <p:spPr bwMode="auto">
          <a:xfrm>
            <a:off x="3701097" y="56840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流程图: 联系 54"/>
          <p:cNvSpPr/>
          <p:nvPr/>
        </p:nvSpPr>
        <p:spPr bwMode="auto">
          <a:xfrm>
            <a:off x="3775392" y="498458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流程图: 联系 55"/>
          <p:cNvSpPr/>
          <p:nvPr/>
        </p:nvSpPr>
        <p:spPr bwMode="auto">
          <a:xfrm>
            <a:off x="4002087" y="51125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流程图: 联系 56"/>
          <p:cNvSpPr/>
          <p:nvPr/>
        </p:nvSpPr>
        <p:spPr bwMode="auto">
          <a:xfrm>
            <a:off x="4154487" y="52649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流程图: 联系 57"/>
          <p:cNvSpPr/>
          <p:nvPr/>
        </p:nvSpPr>
        <p:spPr bwMode="auto">
          <a:xfrm>
            <a:off x="4306887" y="54173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流程图: 联系 58"/>
          <p:cNvSpPr/>
          <p:nvPr/>
        </p:nvSpPr>
        <p:spPr bwMode="auto">
          <a:xfrm>
            <a:off x="4375467" y="56078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流程图: 联系 59"/>
          <p:cNvSpPr/>
          <p:nvPr/>
        </p:nvSpPr>
        <p:spPr bwMode="auto">
          <a:xfrm>
            <a:off x="3849687" y="531351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流程图: 联系 60"/>
          <p:cNvSpPr/>
          <p:nvPr/>
        </p:nvSpPr>
        <p:spPr bwMode="auto">
          <a:xfrm>
            <a:off x="4009389" y="550497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流程图: 联系 61"/>
          <p:cNvSpPr/>
          <p:nvPr/>
        </p:nvSpPr>
        <p:spPr bwMode="auto">
          <a:xfrm>
            <a:off x="3998277" y="4837586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流程图: 联系 62"/>
          <p:cNvSpPr/>
          <p:nvPr/>
        </p:nvSpPr>
        <p:spPr bwMode="auto">
          <a:xfrm>
            <a:off x="4002087" y="51125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流程图: 联系 63"/>
          <p:cNvSpPr/>
          <p:nvPr/>
        </p:nvSpPr>
        <p:spPr bwMode="auto">
          <a:xfrm>
            <a:off x="4405947" y="5103017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370296" y="3063240"/>
            <a:ext cx="3470434" cy="25446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64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225" y="230188"/>
            <a:ext cx="6563632" cy="6000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Multi-Classifier Training Using SVM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One-versus-rest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    训练时，依次</a:t>
            </a:r>
            <a:r>
              <a:rPr lang="zh-CN" altLang="en-US" sz="1800" dirty="0"/>
              <a:t>把某个类别</a:t>
            </a:r>
            <a:r>
              <a:rPr lang="zh-CN" altLang="en-US" sz="1800" dirty="0" smtClean="0"/>
              <a:t>的训练样本</a:t>
            </a:r>
            <a:r>
              <a:rPr lang="zh-CN" altLang="en-US" sz="1800" dirty="0"/>
              <a:t>归为一类</a:t>
            </a:r>
            <a:r>
              <a:rPr lang="en-US" altLang="zh-CN" sz="1800" dirty="0"/>
              <a:t>,</a:t>
            </a:r>
            <a:r>
              <a:rPr lang="zh-CN" altLang="en-US" sz="1800" dirty="0" smtClean="0"/>
              <a:t>其他所有类别的训练样本</a:t>
            </a:r>
            <a:r>
              <a:rPr lang="zh-CN" altLang="en-US" sz="1800" dirty="0"/>
              <a:t>归为另</a:t>
            </a:r>
            <a:r>
              <a:rPr lang="zh-CN" altLang="en-US" sz="1800" dirty="0" smtClean="0"/>
              <a:t>一类，这样</a:t>
            </a:r>
            <a:r>
              <a:rPr lang="en-US" altLang="zh-CN" sz="1800" dirty="0"/>
              <a:t>k</a:t>
            </a:r>
            <a:r>
              <a:rPr lang="zh-CN" altLang="en-US" sz="1800" dirty="0"/>
              <a:t>个类别的样本就构造出了</a:t>
            </a:r>
            <a:r>
              <a:rPr lang="en-US" altLang="zh-CN" sz="1800" dirty="0"/>
              <a:t>k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SVM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15</a:t>
            </a:fld>
            <a:endParaRPr lang="de-DE" altLang="zh-CN" sz="1400" b="1"/>
          </a:p>
        </p:txBody>
      </p:sp>
      <p:sp>
        <p:nvSpPr>
          <p:cNvPr id="11" name="流程图: 联系 10"/>
          <p:cNvSpPr/>
          <p:nvPr/>
        </p:nvSpPr>
        <p:spPr bwMode="auto">
          <a:xfrm>
            <a:off x="4777105" y="4131309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流程图: 联系 11"/>
          <p:cNvSpPr/>
          <p:nvPr/>
        </p:nvSpPr>
        <p:spPr bwMode="auto">
          <a:xfrm>
            <a:off x="4097655" y="374904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流程图: 联系 13"/>
          <p:cNvSpPr/>
          <p:nvPr/>
        </p:nvSpPr>
        <p:spPr bwMode="auto">
          <a:xfrm>
            <a:off x="4349115" y="40843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流程图: 联系 26"/>
          <p:cNvSpPr/>
          <p:nvPr/>
        </p:nvSpPr>
        <p:spPr bwMode="auto">
          <a:xfrm>
            <a:off x="4423410" y="3384867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图: 联系 27"/>
          <p:cNvSpPr/>
          <p:nvPr/>
        </p:nvSpPr>
        <p:spPr bwMode="auto">
          <a:xfrm>
            <a:off x="4650105" y="35128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流程图: 联系 28"/>
          <p:cNvSpPr/>
          <p:nvPr/>
        </p:nvSpPr>
        <p:spPr bwMode="auto">
          <a:xfrm>
            <a:off x="4802505" y="36652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流程图: 联系 29"/>
          <p:cNvSpPr/>
          <p:nvPr/>
        </p:nvSpPr>
        <p:spPr bwMode="auto">
          <a:xfrm>
            <a:off x="4954905" y="38176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流程图: 联系 30"/>
          <p:cNvSpPr/>
          <p:nvPr/>
        </p:nvSpPr>
        <p:spPr bwMode="auto">
          <a:xfrm>
            <a:off x="5023485" y="40081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流程图: 联系 31"/>
          <p:cNvSpPr/>
          <p:nvPr/>
        </p:nvSpPr>
        <p:spPr bwMode="auto">
          <a:xfrm>
            <a:off x="4497705" y="3713797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流程图: 联系 32"/>
          <p:cNvSpPr/>
          <p:nvPr/>
        </p:nvSpPr>
        <p:spPr bwMode="auto">
          <a:xfrm>
            <a:off x="4657407" y="390525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流程图: 联系 35"/>
          <p:cNvSpPr/>
          <p:nvPr/>
        </p:nvSpPr>
        <p:spPr bwMode="auto">
          <a:xfrm>
            <a:off x="4646295" y="3237864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流程图: 联系 36"/>
          <p:cNvSpPr/>
          <p:nvPr/>
        </p:nvSpPr>
        <p:spPr bwMode="auto">
          <a:xfrm>
            <a:off x="4650105" y="35128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流程图: 联系 37"/>
          <p:cNvSpPr/>
          <p:nvPr/>
        </p:nvSpPr>
        <p:spPr bwMode="auto">
          <a:xfrm>
            <a:off x="5053965" y="3503295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流程图: 联系 38"/>
          <p:cNvSpPr/>
          <p:nvPr/>
        </p:nvSpPr>
        <p:spPr bwMode="auto">
          <a:xfrm>
            <a:off x="2629139" y="3749040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流程图: 联系 39"/>
          <p:cNvSpPr/>
          <p:nvPr/>
        </p:nvSpPr>
        <p:spPr bwMode="auto">
          <a:xfrm>
            <a:off x="1810544" y="431355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流程图: 联系 40"/>
          <p:cNvSpPr/>
          <p:nvPr/>
        </p:nvSpPr>
        <p:spPr bwMode="auto">
          <a:xfrm>
            <a:off x="2062004" y="46488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流程图: 联系 41"/>
          <p:cNvSpPr/>
          <p:nvPr/>
        </p:nvSpPr>
        <p:spPr bwMode="auto">
          <a:xfrm>
            <a:off x="2136299" y="3949382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流程图: 联系 42"/>
          <p:cNvSpPr/>
          <p:nvPr/>
        </p:nvSpPr>
        <p:spPr bwMode="auto">
          <a:xfrm>
            <a:off x="2362994" y="40773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流程图: 联系 43"/>
          <p:cNvSpPr/>
          <p:nvPr/>
        </p:nvSpPr>
        <p:spPr bwMode="auto">
          <a:xfrm>
            <a:off x="2515394" y="42297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流程图: 联系 44"/>
          <p:cNvSpPr/>
          <p:nvPr/>
        </p:nvSpPr>
        <p:spPr bwMode="auto">
          <a:xfrm>
            <a:off x="2667794" y="43821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流程图: 联系 45"/>
          <p:cNvSpPr/>
          <p:nvPr/>
        </p:nvSpPr>
        <p:spPr bwMode="auto">
          <a:xfrm>
            <a:off x="2736374" y="45726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流程图: 联系 46"/>
          <p:cNvSpPr/>
          <p:nvPr/>
        </p:nvSpPr>
        <p:spPr bwMode="auto">
          <a:xfrm>
            <a:off x="2210594" y="4278312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流程图: 联系 47"/>
          <p:cNvSpPr/>
          <p:nvPr/>
        </p:nvSpPr>
        <p:spPr bwMode="auto">
          <a:xfrm>
            <a:off x="2370296" y="446976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流程图: 联系 48"/>
          <p:cNvSpPr/>
          <p:nvPr/>
        </p:nvSpPr>
        <p:spPr bwMode="auto">
          <a:xfrm>
            <a:off x="2359184" y="3802379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流程图: 联系 49"/>
          <p:cNvSpPr/>
          <p:nvPr/>
        </p:nvSpPr>
        <p:spPr bwMode="auto">
          <a:xfrm>
            <a:off x="2362994" y="40773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流程图: 联系 50"/>
          <p:cNvSpPr/>
          <p:nvPr/>
        </p:nvSpPr>
        <p:spPr bwMode="auto">
          <a:xfrm>
            <a:off x="2766854" y="4067810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流程图: 联系 51"/>
          <p:cNvSpPr/>
          <p:nvPr/>
        </p:nvSpPr>
        <p:spPr bwMode="auto">
          <a:xfrm>
            <a:off x="3682682" y="512174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流程图: 联系 52"/>
          <p:cNvSpPr/>
          <p:nvPr/>
        </p:nvSpPr>
        <p:spPr bwMode="auto">
          <a:xfrm>
            <a:off x="3449637" y="534876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流程图: 联系 53"/>
          <p:cNvSpPr/>
          <p:nvPr/>
        </p:nvSpPr>
        <p:spPr bwMode="auto">
          <a:xfrm>
            <a:off x="3701097" y="56840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流程图: 联系 54"/>
          <p:cNvSpPr/>
          <p:nvPr/>
        </p:nvSpPr>
        <p:spPr bwMode="auto">
          <a:xfrm>
            <a:off x="3775392" y="498458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流程图: 联系 55"/>
          <p:cNvSpPr/>
          <p:nvPr/>
        </p:nvSpPr>
        <p:spPr bwMode="auto">
          <a:xfrm>
            <a:off x="4002087" y="51125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流程图: 联系 56"/>
          <p:cNvSpPr/>
          <p:nvPr/>
        </p:nvSpPr>
        <p:spPr bwMode="auto">
          <a:xfrm>
            <a:off x="4154487" y="52649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流程图: 联系 57"/>
          <p:cNvSpPr/>
          <p:nvPr/>
        </p:nvSpPr>
        <p:spPr bwMode="auto">
          <a:xfrm>
            <a:off x="4306887" y="54173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流程图: 联系 58"/>
          <p:cNvSpPr/>
          <p:nvPr/>
        </p:nvSpPr>
        <p:spPr bwMode="auto">
          <a:xfrm>
            <a:off x="4375467" y="56078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流程图: 联系 59"/>
          <p:cNvSpPr/>
          <p:nvPr/>
        </p:nvSpPr>
        <p:spPr bwMode="auto">
          <a:xfrm>
            <a:off x="3849687" y="531351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流程图: 联系 60"/>
          <p:cNvSpPr/>
          <p:nvPr/>
        </p:nvSpPr>
        <p:spPr bwMode="auto">
          <a:xfrm>
            <a:off x="4009389" y="550497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流程图: 联系 61"/>
          <p:cNvSpPr/>
          <p:nvPr/>
        </p:nvSpPr>
        <p:spPr bwMode="auto">
          <a:xfrm>
            <a:off x="3998277" y="4837586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流程图: 联系 62"/>
          <p:cNvSpPr/>
          <p:nvPr/>
        </p:nvSpPr>
        <p:spPr bwMode="auto">
          <a:xfrm>
            <a:off x="4002087" y="51125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流程图: 联系 63"/>
          <p:cNvSpPr/>
          <p:nvPr/>
        </p:nvSpPr>
        <p:spPr bwMode="auto">
          <a:xfrm>
            <a:off x="4405947" y="5103017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611630" y="4313555"/>
            <a:ext cx="4457700" cy="80819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38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225" y="230188"/>
            <a:ext cx="6563632" cy="6000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Multi-Classifier Training Using SVM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One-versus-rest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    训练时，依次</a:t>
            </a:r>
            <a:r>
              <a:rPr lang="zh-CN" altLang="en-US" sz="1800" dirty="0"/>
              <a:t>把某个类别</a:t>
            </a:r>
            <a:r>
              <a:rPr lang="zh-CN" altLang="en-US" sz="1800" dirty="0" smtClean="0"/>
              <a:t>的训练样本</a:t>
            </a:r>
            <a:r>
              <a:rPr lang="zh-CN" altLang="en-US" sz="1800" dirty="0"/>
              <a:t>归为一类</a:t>
            </a:r>
            <a:r>
              <a:rPr lang="en-US" altLang="zh-CN" sz="1800" dirty="0"/>
              <a:t>,</a:t>
            </a:r>
            <a:r>
              <a:rPr lang="zh-CN" altLang="en-US" sz="1800" dirty="0" smtClean="0"/>
              <a:t>其他所有类别的训练样本</a:t>
            </a:r>
            <a:r>
              <a:rPr lang="zh-CN" altLang="en-US" sz="1800" dirty="0"/>
              <a:t>归为另</a:t>
            </a:r>
            <a:r>
              <a:rPr lang="zh-CN" altLang="en-US" sz="1800" dirty="0" smtClean="0"/>
              <a:t>一类，这样</a:t>
            </a:r>
            <a:r>
              <a:rPr lang="en-US" altLang="zh-CN" sz="1800" dirty="0"/>
              <a:t>k</a:t>
            </a:r>
            <a:r>
              <a:rPr lang="zh-CN" altLang="en-US" sz="1800" dirty="0"/>
              <a:t>个类别的样本就构造出了</a:t>
            </a:r>
            <a:r>
              <a:rPr lang="en-US" altLang="zh-CN" sz="1800" dirty="0"/>
              <a:t>k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SVM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16</a:t>
            </a:fld>
            <a:endParaRPr lang="de-DE" altLang="zh-CN" sz="1400" b="1"/>
          </a:p>
        </p:txBody>
      </p:sp>
      <p:sp>
        <p:nvSpPr>
          <p:cNvPr id="11" name="流程图: 联系 10"/>
          <p:cNvSpPr/>
          <p:nvPr/>
        </p:nvSpPr>
        <p:spPr bwMode="auto">
          <a:xfrm>
            <a:off x="4777105" y="4131309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流程图: 联系 11"/>
          <p:cNvSpPr/>
          <p:nvPr/>
        </p:nvSpPr>
        <p:spPr bwMode="auto">
          <a:xfrm>
            <a:off x="4097655" y="374904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流程图: 联系 13"/>
          <p:cNvSpPr/>
          <p:nvPr/>
        </p:nvSpPr>
        <p:spPr bwMode="auto">
          <a:xfrm>
            <a:off x="4349115" y="40843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流程图: 联系 26"/>
          <p:cNvSpPr/>
          <p:nvPr/>
        </p:nvSpPr>
        <p:spPr bwMode="auto">
          <a:xfrm>
            <a:off x="4423410" y="3384867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图: 联系 27"/>
          <p:cNvSpPr/>
          <p:nvPr/>
        </p:nvSpPr>
        <p:spPr bwMode="auto">
          <a:xfrm>
            <a:off x="4650105" y="35128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流程图: 联系 28"/>
          <p:cNvSpPr/>
          <p:nvPr/>
        </p:nvSpPr>
        <p:spPr bwMode="auto">
          <a:xfrm>
            <a:off x="4802505" y="36652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流程图: 联系 29"/>
          <p:cNvSpPr/>
          <p:nvPr/>
        </p:nvSpPr>
        <p:spPr bwMode="auto">
          <a:xfrm>
            <a:off x="4954905" y="38176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流程图: 联系 30"/>
          <p:cNvSpPr/>
          <p:nvPr/>
        </p:nvSpPr>
        <p:spPr bwMode="auto">
          <a:xfrm>
            <a:off x="5023485" y="40081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流程图: 联系 31"/>
          <p:cNvSpPr/>
          <p:nvPr/>
        </p:nvSpPr>
        <p:spPr bwMode="auto">
          <a:xfrm>
            <a:off x="4497705" y="3713797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流程图: 联系 32"/>
          <p:cNvSpPr/>
          <p:nvPr/>
        </p:nvSpPr>
        <p:spPr bwMode="auto">
          <a:xfrm>
            <a:off x="4657407" y="390525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流程图: 联系 35"/>
          <p:cNvSpPr/>
          <p:nvPr/>
        </p:nvSpPr>
        <p:spPr bwMode="auto">
          <a:xfrm>
            <a:off x="4646295" y="3237864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流程图: 联系 36"/>
          <p:cNvSpPr/>
          <p:nvPr/>
        </p:nvSpPr>
        <p:spPr bwMode="auto">
          <a:xfrm>
            <a:off x="4650105" y="3512820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流程图: 联系 37"/>
          <p:cNvSpPr/>
          <p:nvPr/>
        </p:nvSpPr>
        <p:spPr bwMode="auto">
          <a:xfrm>
            <a:off x="5053965" y="3503295"/>
            <a:ext cx="148590" cy="1371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流程图: 联系 38"/>
          <p:cNvSpPr/>
          <p:nvPr/>
        </p:nvSpPr>
        <p:spPr bwMode="auto">
          <a:xfrm>
            <a:off x="2629139" y="3749040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流程图: 联系 39"/>
          <p:cNvSpPr/>
          <p:nvPr/>
        </p:nvSpPr>
        <p:spPr bwMode="auto">
          <a:xfrm>
            <a:off x="1810544" y="431355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流程图: 联系 40"/>
          <p:cNvSpPr/>
          <p:nvPr/>
        </p:nvSpPr>
        <p:spPr bwMode="auto">
          <a:xfrm>
            <a:off x="2062004" y="46488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流程图: 联系 41"/>
          <p:cNvSpPr/>
          <p:nvPr/>
        </p:nvSpPr>
        <p:spPr bwMode="auto">
          <a:xfrm>
            <a:off x="2136299" y="3949382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流程图: 联系 42"/>
          <p:cNvSpPr/>
          <p:nvPr/>
        </p:nvSpPr>
        <p:spPr bwMode="auto">
          <a:xfrm>
            <a:off x="2362994" y="40773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流程图: 联系 43"/>
          <p:cNvSpPr/>
          <p:nvPr/>
        </p:nvSpPr>
        <p:spPr bwMode="auto">
          <a:xfrm>
            <a:off x="2515394" y="42297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流程图: 联系 44"/>
          <p:cNvSpPr/>
          <p:nvPr/>
        </p:nvSpPr>
        <p:spPr bwMode="auto">
          <a:xfrm>
            <a:off x="2667794" y="43821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流程图: 联系 45"/>
          <p:cNvSpPr/>
          <p:nvPr/>
        </p:nvSpPr>
        <p:spPr bwMode="auto">
          <a:xfrm>
            <a:off x="2736374" y="45726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流程图: 联系 46"/>
          <p:cNvSpPr/>
          <p:nvPr/>
        </p:nvSpPr>
        <p:spPr bwMode="auto">
          <a:xfrm>
            <a:off x="2210594" y="4278312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流程图: 联系 47"/>
          <p:cNvSpPr/>
          <p:nvPr/>
        </p:nvSpPr>
        <p:spPr bwMode="auto">
          <a:xfrm>
            <a:off x="2370296" y="446976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流程图: 联系 48"/>
          <p:cNvSpPr/>
          <p:nvPr/>
        </p:nvSpPr>
        <p:spPr bwMode="auto">
          <a:xfrm>
            <a:off x="2359184" y="3802379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流程图: 联系 49"/>
          <p:cNvSpPr/>
          <p:nvPr/>
        </p:nvSpPr>
        <p:spPr bwMode="auto">
          <a:xfrm>
            <a:off x="2362994" y="4077335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流程图: 联系 50"/>
          <p:cNvSpPr/>
          <p:nvPr/>
        </p:nvSpPr>
        <p:spPr bwMode="auto">
          <a:xfrm>
            <a:off x="2766854" y="4067810"/>
            <a:ext cx="148590" cy="137160"/>
          </a:xfrm>
          <a:prstGeom prst="flowChartConnector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流程图: 联系 51"/>
          <p:cNvSpPr/>
          <p:nvPr/>
        </p:nvSpPr>
        <p:spPr bwMode="auto">
          <a:xfrm>
            <a:off x="3682682" y="512174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流程图: 联系 52"/>
          <p:cNvSpPr/>
          <p:nvPr/>
        </p:nvSpPr>
        <p:spPr bwMode="auto">
          <a:xfrm>
            <a:off x="3449637" y="534876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流程图: 联系 53"/>
          <p:cNvSpPr/>
          <p:nvPr/>
        </p:nvSpPr>
        <p:spPr bwMode="auto">
          <a:xfrm>
            <a:off x="3701097" y="56840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流程图: 联系 54"/>
          <p:cNvSpPr/>
          <p:nvPr/>
        </p:nvSpPr>
        <p:spPr bwMode="auto">
          <a:xfrm>
            <a:off x="3775392" y="498458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流程图: 联系 55"/>
          <p:cNvSpPr/>
          <p:nvPr/>
        </p:nvSpPr>
        <p:spPr bwMode="auto">
          <a:xfrm>
            <a:off x="4002087" y="51125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流程图: 联系 56"/>
          <p:cNvSpPr/>
          <p:nvPr/>
        </p:nvSpPr>
        <p:spPr bwMode="auto">
          <a:xfrm>
            <a:off x="4154487" y="52649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流程图: 联系 57"/>
          <p:cNvSpPr/>
          <p:nvPr/>
        </p:nvSpPr>
        <p:spPr bwMode="auto">
          <a:xfrm>
            <a:off x="4306887" y="54173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流程图: 联系 58"/>
          <p:cNvSpPr/>
          <p:nvPr/>
        </p:nvSpPr>
        <p:spPr bwMode="auto">
          <a:xfrm>
            <a:off x="4375467" y="56078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流程图: 联系 59"/>
          <p:cNvSpPr/>
          <p:nvPr/>
        </p:nvSpPr>
        <p:spPr bwMode="auto">
          <a:xfrm>
            <a:off x="3849687" y="5313519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流程图: 联系 60"/>
          <p:cNvSpPr/>
          <p:nvPr/>
        </p:nvSpPr>
        <p:spPr bwMode="auto">
          <a:xfrm>
            <a:off x="4009389" y="550497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流程图: 联系 61"/>
          <p:cNvSpPr/>
          <p:nvPr/>
        </p:nvSpPr>
        <p:spPr bwMode="auto">
          <a:xfrm>
            <a:off x="3998277" y="4837586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流程图: 联系 62"/>
          <p:cNvSpPr/>
          <p:nvPr/>
        </p:nvSpPr>
        <p:spPr bwMode="auto">
          <a:xfrm>
            <a:off x="4002087" y="5112542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流程图: 联系 63"/>
          <p:cNvSpPr/>
          <p:nvPr/>
        </p:nvSpPr>
        <p:spPr bwMode="auto">
          <a:xfrm>
            <a:off x="4405947" y="5103017"/>
            <a:ext cx="148590" cy="137160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6" name="直接连接符 65"/>
          <p:cNvCxnSpPr/>
          <p:nvPr/>
        </p:nvCxnSpPr>
        <p:spPr bwMode="auto">
          <a:xfrm flipH="1">
            <a:off x="2915444" y="2846070"/>
            <a:ext cx="972000" cy="3043555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 bwMode="auto">
          <a:xfrm>
            <a:off x="2370296" y="3063240"/>
            <a:ext cx="3470434" cy="25446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 bwMode="auto">
          <a:xfrm flipV="1">
            <a:off x="1611630" y="4313555"/>
            <a:ext cx="4457700" cy="80819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01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System Outline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Image Set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ollection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Bag of Words Model in Spatial Pyramid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Multi-Classifier Training Using SVM </a:t>
            </a:r>
          </a:p>
          <a:p>
            <a:pPr>
              <a:lnSpc>
                <a:spcPct val="200000"/>
              </a:lnSpc>
            </a:pPr>
            <a:r>
              <a:rPr lang="en-US" altLang="zh-CN" b="1" dirty="0"/>
              <a:t>Multi-Classifier Classifier Prediction Using SVM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17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1962420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Multi-Classifier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Prediction Using </a:t>
            </a:r>
            <a:r>
              <a:rPr lang="en-US" altLang="zh-CN" sz="2400" dirty="0"/>
              <a:t>SVM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One-versus-rest </a:t>
            </a:r>
            <a:r>
              <a:rPr lang="en-US" altLang="zh-CN" sz="2800" dirty="0"/>
              <a:t>Method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分类时，</a:t>
            </a:r>
            <a:r>
              <a:rPr lang="zh-CN" altLang="en-US" dirty="0"/>
              <a:t>将</a:t>
            </a:r>
            <a:r>
              <a:rPr lang="zh-CN" altLang="en-US" dirty="0" smtClean="0"/>
              <a:t>测试图像的</a:t>
            </a:r>
            <a:r>
              <a:rPr lang="en-US" altLang="zh-CN" dirty="0" smtClean="0"/>
              <a:t>BOW</a:t>
            </a:r>
            <a:r>
              <a:rPr lang="zh-CN" altLang="en-US" dirty="0" smtClean="0"/>
              <a:t>特征输入上面训练好的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个分类器（</a:t>
            </a:r>
            <a:r>
              <a:rPr lang="en-US" altLang="zh-CN" dirty="0" smtClean="0"/>
              <a:t>multi-classifier</a:t>
            </a:r>
            <a:r>
              <a:rPr lang="zh-CN" altLang="en-US" dirty="0" smtClean="0"/>
              <a:t>），每个分类器都会输出一个属于该类别的概率（通常用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来表示），选择概率最大的对应类别作为测试图像的类别。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18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273006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Experience Result</a:t>
            </a:r>
            <a:endParaRPr lang="zh-CN" altLang="en-US" sz="2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83" y="1219204"/>
            <a:ext cx="5092284" cy="4811939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19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428959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224" y="230188"/>
            <a:ext cx="8104672" cy="600075"/>
          </a:xfrm>
        </p:spPr>
        <p:txBody>
          <a:bodyPr/>
          <a:lstStyle/>
          <a:p>
            <a:r>
              <a:rPr lang="en-US" altLang="zh-CN" sz="2800" dirty="0" smtClean="0"/>
              <a:t>Image Classification Based on BOW and SVM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Implement the image classification system based on bag of words(BOW) and support vector machine(SVM).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Related </a:t>
            </a:r>
            <a:r>
              <a:rPr lang="en-US" altLang="zh-CN" dirty="0"/>
              <a:t>Algorithms and source codes (in </a:t>
            </a:r>
            <a:r>
              <a:rPr lang="en-US" altLang="zh-CN" dirty="0" err="1"/>
              <a:t>Matlab</a:t>
            </a:r>
            <a:r>
              <a:rPr lang="en-US" altLang="zh-CN" dirty="0"/>
              <a:t>) can be found </a:t>
            </a:r>
            <a:r>
              <a:rPr lang="en-US" altLang="zh-CN" dirty="0" smtClean="0"/>
              <a:t>at: </a:t>
            </a: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www.zhizhihu.com/html/y2011/3536.html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Libsvm</a:t>
            </a:r>
            <a:r>
              <a:rPr lang="en-US" altLang="zh-CN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ownload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://www.csie.ntu.edu.tw/~cjlin/libsvm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Matlab2014a </a:t>
            </a:r>
            <a:r>
              <a:rPr lang="en-US" altLang="zh-CN" dirty="0" smtClean="0"/>
              <a:t>Install 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ibsvm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blog.csdn.net/loadstar_kun/article/details/7712308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2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96800842"/>
      </p:ext>
    </p:extLst>
  </p:cSld>
  <p:clrMapOvr>
    <a:masterClrMapping/>
  </p:clrMapOvr>
  <p:transition advTm="217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Reference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S. </a:t>
            </a:r>
            <a:r>
              <a:rPr lang="en-US" altLang="zh-CN" dirty="0" err="1"/>
              <a:t>Lazebnik</a:t>
            </a:r>
            <a:r>
              <a:rPr lang="en-US" altLang="zh-CN" dirty="0"/>
              <a:t>, C. </a:t>
            </a:r>
            <a:r>
              <a:rPr lang="en-US" altLang="zh-CN" dirty="0" err="1"/>
              <a:t>Schmid</a:t>
            </a:r>
            <a:r>
              <a:rPr lang="en-US" altLang="zh-CN" dirty="0"/>
              <a:t>, and J. Ponce, "Beyond Bags of Features: Spatial </a:t>
            </a:r>
            <a:r>
              <a:rPr lang="en-US" altLang="zh-CN" dirty="0" smtClean="0"/>
              <a:t>Pyramid </a:t>
            </a:r>
            <a:r>
              <a:rPr lang="en-US" altLang="zh-CN" dirty="0"/>
              <a:t>Matching for Recognizing Natural Scene Categories," CVPR 2006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err="1"/>
              <a:t>Chih</a:t>
            </a:r>
            <a:r>
              <a:rPr lang="en-US" altLang="zh-CN" dirty="0"/>
              <a:t>-Chung Chang and </a:t>
            </a:r>
            <a:r>
              <a:rPr lang="en-US" altLang="zh-CN" dirty="0" err="1"/>
              <a:t>Chih</a:t>
            </a:r>
            <a:r>
              <a:rPr lang="en-US" altLang="zh-CN" dirty="0"/>
              <a:t>-Jen Lin, LIBSVM : a library for </a:t>
            </a:r>
            <a:r>
              <a:rPr lang="en-US" altLang="zh-CN" dirty="0" smtClean="0"/>
              <a:t>support vector </a:t>
            </a:r>
            <a:r>
              <a:rPr lang="en-US" altLang="zh-CN" dirty="0"/>
              <a:t>machines. ACM Transactions on Intelligent Systems </a:t>
            </a:r>
            <a:r>
              <a:rPr lang="en-US" altLang="zh-CN" dirty="0" smtClean="0"/>
              <a:t>and Technology</a:t>
            </a:r>
            <a:r>
              <a:rPr lang="en-US" altLang="zh-CN" dirty="0"/>
              <a:t>, 2:27:1--27:27, 2011. Software available </a:t>
            </a:r>
            <a:r>
              <a:rPr lang="en-US" altLang="zh-CN" dirty="0" smtClean="0"/>
              <a:t>at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://www.csie.ntu.edu.tw/~</a:t>
            </a:r>
            <a:r>
              <a:rPr lang="en-US" altLang="zh-CN" dirty="0" smtClean="0">
                <a:hlinkClick r:id="rId2"/>
              </a:rPr>
              <a:t>cjlin/libsvm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altLang="zh-CN" dirty="0">
                <a:solidFill>
                  <a:srgbClr val="FF0000"/>
                </a:solidFill>
                <a:hlinkClick r:id="rId3"/>
              </a:rPr>
              <a:t>://blog.csdn.net/v_JULY_v/article/details/7624837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http://blog.163.com/mageng11@126/blog/static/14080837420101120153285/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20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282925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21</a:t>
            </a:fld>
            <a:endParaRPr lang="de-DE" altLang="zh-CN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1293779" y="2208179"/>
            <a:ext cx="6965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FFC000"/>
                </a:solidFill>
              </a:rPr>
              <a:t>Thank You!</a:t>
            </a:r>
            <a:endParaRPr lang="zh-CN" altLang="en-US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538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Requirements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Team project: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L</a:t>
            </a:r>
            <a:r>
              <a:rPr lang="en-US" altLang="zh-CN" dirty="0" smtClean="0"/>
              <a:t>ess </a:t>
            </a:r>
            <a:r>
              <a:rPr lang="en-US" altLang="zh-CN" dirty="0"/>
              <a:t>than or equal to four people per team.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Implement the source codes.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Collect images to build the train and test data 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Optional</a:t>
            </a:r>
            <a:r>
              <a:rPr lang="en-US" altLang="zh-CN" b="1" dirty="0"/>
              <a:t>: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Re-implement </a:t>
            </a:r>
            <a:r>
              <a:rPr lang="en-US" altLang="zh-CN" dirty="0"/>
              <a:t>in C</a:t>
            </a:r>
            <a:r>
              <a:rPr lang="en-US" altLang="zh-CN" dirty="0" smtClean="0"/>
              <a:t>++ </a:t>
            </a:r>
            <a:r>
              <a:rPr lang="en-US" altLang="zh-CN" dirty="0"/>
              <a:t>(</a:t>
            </a:r>
            <a:r>
              <a:rPr lang="en-US" altLang="zh-CN" dirty="0" err="1" smtClean="0"/>
              <a:t>opencv</a:t>
            </a:r>
            <a:r>
              <a:rPr lang="en-US" altLang="zh-CN" dirty="0"/>
              <a:t>)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Contact </a:t>
            </a:r>
            <a:r>
              <a:rPr lang="en-US" altLang="zh-CN" dirty="0"/>
              <a:t>TA for submission.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3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1611574479"/>
      </p:ext>
    </p:extLst>
  </p:cSld>
  <p:clrMapOvr>
    <a:masterClrMapping/>
  </p:clrMapOvr>
  <p:transition advTm="4899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Report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 </a:t>
            </a:r>
            <a:r>
              <a:rPr lang="zh-CN" altLang="en-US" sz="1600" b="1" dirty="0" smtClean="0"/>
              <a:t> </a:t>
            </a:r>
            <a:r>
              <a:rPr lang="zh-CN" altLang="en-US" sz="1600" b="1" dirty="0"/>
              <a:t> 实验报告内容</a:t>
            </a:r>
            <a:endParaRPr lang="en-US" altLang="zh-CN" sz="1600" b="1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 组员信息及其贡献</a:t>
            </a:r>
          </a:p>
          <a:p>
            <a:pPr>
              <a:lnSpc>
                <a:spcPct val="130000"/>
              </a:lnSpc>
            </a:pPr>
            <a:r>
              <a:rPr lang="zh-CN" altLang="en-US" sz="1600" dirty="0"/>
              <a:t> 问题分析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/>
              <a:t> </a:t>
            </a:r>
            <a:r>
              <a:rPr lang="zh-CN" altLang="en-US" sz="1600" dirty="0"/>
              <a:t>源码里面的</a:t>
            </a:r>
            <a:r>
              <a:rPr lang="en-US" altLang="zh-CN" sz="1600" dirty="0"/>
              <a:t>BOW</a:t>
            </a:r>
            <a:r>
              <a:rPr lang="zh-CN" altLang="en-US" sz="1600" dirty="0"/>
              <a:t>特征提取详细阐述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 </a:t>
            </a:r>
            <a:r>
              <a:rPr lang="en-US" altLang="zh-CN" sz="1600" dirty="0"/>
              <a:t>SVM</a:t>
            </a:r>
            <a:r>
              <a:rPr lang="zh-CN" altLang="en-US" sz="1600" dirty="0"/>
              <a:t>详细推导过程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 </a:t>
            </a:r>
            <a:r>
              <a:rPr lang="zh-CN" altLang="en-US" sz="1600" dirty="0"/>
              <a:t>实验结果及其分析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 修改源码的：需要在实验报告中说明修改了哪里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/>
              <a:t> C++</a:t>
            </a:r>
            <a:r>
              <a:rPr lang="zh-CN" altLang="en-US" sz="1600" dirty="0"/>
              <a:t>重现的：代码放在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文件夹，结果放在</a:t>
            </a:r>
            <a:r>
              <a:rPr lang="en-US" altLang="zh-CN" sz="1600" dirty="0"/>
              <a:t>result</a:t>
            </a:r>
            <a:r>
              <a:rPr lang="zh-CN" altLang="en-US" sz="1600" dirty="0"/>
              <a:t>文件夹</a:t>
            </a:r>
            <a:endParaRPr lang="en-US" altLang="zh-CN" sz="16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  提交</a:t>
            </a:r>
          </a:p>
          <a:p>
            <a:pPr>
              <a:lnSpc>
                <a:spcPct val="130000"/>
              </a:lnSpc>
            </a:pPr>
            <a:r>
              <a:rPr lang="zh-CN" altLang="en-US" sz="1600" dirty="0"/>
              <a:t> 以’组长姓名</a:t>
            </a:r>
            <a:r>
              <a:rPr lang="en-US" altLang="zh-CN" sz="1600" dirty="0"/>
              <a:t>+</a:t>
            </a:r>
            <a:r>
              <a:rPr lang="zh-CN" altLang="en-US" sz="1600" dirty="0"/>
              <a:t>学号</a:t>
            </a:r>
            <a:r>
              <a:rPr lang="en-US" altLang="zh-CN" sz="1600" dirty="0"/>
              <a:t>.pdf‘</a:t>
            </a:r>
            <a:r>
              <a:rPr lang="zh-CN" altLang="en-US" sz="1600" dirty="0"/>
              <a:t>方式提交，若有更新，则以’组长姓名</a:t>
            </a:r>
            <a:r>
              <a:rPr lang="en-US" altLang="zh-CN" sz="1600" dirty="0"/>
              <a:t>+</a:t>
            </a:r>
            <a:r>
              <a:rPr lang="zh-CN" altLang="en-US" sz="1600" dirty="0"/>
              <a:t>学号</a:t>
            </a:r>
            <a:r>
              <a:rPr lang="en-US" altLang="zh-CN" sz="1600" dirty="0"/>
              <a:t>1.pdf‘</a:t>
            </a:r>
            <a:r>
              <a:rPr lang="zh-CN" altLang="en-US" sz="1600" dirty="0"/>
              <a:t>， ’组长姓名</a:t>
            </a:r>
            <a:r>
              <a:rPr lang="en-US" altLang="zh-CN" sz="1600" dirty="0"/>
              <a:t>+</a:t>
            </a:r>
            <a:r>
              <a:rPr lang="zh-CN" altLang="en-US" sz="1600" dirty="0"/>
              <a:t>学号   </a:t>
            </a:r>
            <a:r>
              <a:rPr lang="en-US" altLang="zh-CN" sz="1600" dirty="0"/>
              <a:t>2.pdf‘</a:t>
            </a:r>
            <a:r>
              <a:rPr lang="zh-CN" altLang="en-US" sz="1600" dirty="0"/>
              <a:t>等方式提交，最后以版本号最大的为准</a:t>
            </a:r>
          </a:p>
          <a:p>
            <a:pPr>
              <a:lnSpc>
                <a:spcPct val="130000"/>
              </a:lnSpc>
            </a:pPr>
            <a:r>
              <a:rPr lang="zh-CN" altLang="en-US" sz="1600" dirty="0"/>
              <a:t> </a:t>
            </a:r>
            <a:r>
              <a:rPr lang="en-US" altLang="zh-CN" sz="1600" dirty="0"/>
              <a:t>ftp</a:t>
            </a:r>
            <a:r>
              <a:rPr lang="zh-CN" altLang="en-US" sz="1600" dirty="0"/>
              <a:t>地址：</a:t>
            </a:r>
            <a:r>
              <a:rPr lang="en-US" altLang="zh-CN" sz="1600" dirty="0"/>
              <a:t>ftp:/172.18.183.108 </a:t>
            </a:r>
            <a:r>
              <a:rPr lang="zh-CN" altLang="en-US" sz="1600" dirty="0"/>
              <a:t>用户名：</a:t>
            </a:r>
            <a:r>
              <a:rPr lang="en-US" altLang="zh-CN" sz="1600" dirty="0"/>
              <a:t>cvpr2014   </a:t>
            </a:r>
            <a:r>
              <a:rPr lang="zh-CN" altLang="en-US" sz="1600" dirty="0"/>
              <a:t>密码：</a:t>
            </a:r>
            <a:r>
              <a:rPr lang="en-US" altLang="zh-CN" sz="1600" dirty="0"/>
              <a:t>a207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 Submit a report before 06/20</a:t>
            </a:r>
            <a:r>
              <a:rPr lang="en-US" altLang="zh-CN" sz="1600" dirty="0"/>
              <a:t>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4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41616100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8" y="2359837"/>
            <a:ext cx="958342" cy="958342"/>
          </a:xfrm>
          <a:prstGeom prst="rect">
            <a:avLst/>
          </a:prstGeom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Image Classification System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84838" y="1023026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Training Labels</a:t>
            </a:r>
          </a:p>
        </p:txBody>
      </p:sp>
      <p:grpSp>
        <p:nvGrpSpPr>
          <p:cNvPr id="8196" name="Group 12"/>
          <p:cNvGrpSpPr>
            <a:grpSpLocks/>
          </p:cNvGrpSpPr>
          <p:nvPr/>
        </p:nvGrpSpPr>
        <p:grpSpPr bwMode="auto">
          <a:xfrm>
            <a:off x="76200" y="1602464"/>
            <a:ext cx="2438400" cy="2849562"/>
            <a:chOff x="228600" y="1417320"/>
            <a:chExt cx="2438400" cy="2849880"/>
          </a:xfrm>
        </p:grpSpPr>
        <p:sp>
          <p:nvSpPr>
            <p:cNvPr id="8221" name="TextBox 7"/>
            <p:cNvSpPr txBox="1">
              <a:spLocks noChangeArrowheads="1"/>
            </p:cNvSpPr>
            <p:nvPr/>
          </p:nvSpPr>
          <p:spPr bwMode="auto">
            <a:xfrm>
              <a:off x="457200" y="1417320"/>
              <a:ext cx="18288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</a:rPr>
                <a:t>Training Images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7485"/>
              <a:ext cx="2438400" cy="2819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638800" y="2470826"/>
            <a:ext cx="1600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Classifier Training</a:t>
            </a:r>
          </a:p>
        </p:txBody>
      </p:sp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3632200" y="1023026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470826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Image Features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90800" y="27756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29200" y="27756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6248400" y="201362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94560" y="4933543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Image Features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084960" y="523834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206" name="TextBox 20"/>
          <p:cNvSpPr txBox="1">
            <a:spLocks noChangeArrowheads="1"/>
          </p:cNvSpPr>
          <p:nvPr/>
        </p:nvSpPr>
        <p:spPr bwMode="auto">
          <a:xfrm>
            <a:off x="3810000" y="4161817"/>
            <a:ext cx="132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8207" name="TextBox 21"/>
          <p:cNvSpPr txBox="1">
            <a:spLocks noChangeArrowheads="1"/>
          </p:cNvSpPr>
          <p:nvPr/>
        </p:nvSpPr>
        <p:spPr bwMode="auto">
          <a:xfrm>
            <a:off x="408560" y="5889218"/>
            <a:ext cx="168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Test Image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7315200" y="27756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95616" y="2547026"/>
            <a:ext cx="12192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Trained Classifier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32960" y="4933543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Trained Classifier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523360" y="523834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961760" y="523834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571360" y="5420906"/>
            <a:ext cx="1412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Phoning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539610" y="4887506"/>
            <a:ext cx="1555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587235" y="4750981"/>
            <a:ext cx="14478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71" y="2371928"/>
            <a:ext cx="946251" cy="9462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45" y="3385226"/>
            <a:ext cx="990598" cy="990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7" y="3425992"/>
            <a:ext cx="1103738" cy="735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" y="4611314"/>
            <a:ext cx="1254057" cy="12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33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System Outline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b="1" dirty="0"/>
              <a:t>Image Set Collection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Bag of Words Model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 Spatial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Pyramid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Multi-Classifier Training Using SVM 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Multi-Classifier Classifier Prediction Using SVM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6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331763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Image Set </a:t>
            </a:r>
            <a:r>
              <a:rPr lang="en-US" altLang="zh-CN" sz="2800" dirty="0" smtClean="0"/>
              <a:t>Collection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7</a:t>
            </a:fld>
            <a:endParaRPr lang="de-DE" altLang="zh-CN" sz="1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92" y="2374375"/>
            <a:ext cx="4410075" cy="15906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58" y="4075271"/>
            <a:ext cx="4229100" cy="22193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4" y="4084796"/>
            <a:ext cx="4248150" cy="2209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481" y="1147864"/>
            <a:ext cx="785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源码里面的数据集有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类图像，</a:t>
            </a:r>
            <a:r>
              <a:rPr lang="zh-CN" altLang="en-US" dirty="0"/>
              <a:t>每</a:t>
            </a:r>
            <a:r>
              <a:rPr lang="zh-CN" altLang="en-US" dirty="0" smtClean="0"/>
              <a:t>一类图像有</a:t>
            </a:r>
            <a:r>
              <a:rPr lang="en-US" altLang="zh-CN" dirty="0" smtClean="0"/>
              <a:t>60</a:t>
            </a:r>
            <a:r>
              <a:rPr lang="zh-CN" altLang="en-US" dirty="0" smtClean="0"/>
              <a:t>张</a:t>
            </a:r>
            <a:r>
              <a:rPr lang="zh-CN" altLang="en-US" dirty="0"/>
              <a:t>（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40</a:t>
            </a:r>
            <a:r>
              <a:rPr lang="zh-CN" altLang="en-US" dirty="0" smtClean="0"/>
              <a:t>张训练图像和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张测试图像），且每类图像的大小一致）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6528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Image Set Collection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Fifteen Scene Categories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hlinkClick r:id="rId2"/>
              </a:rPr>
              <a:t>http://www-cvr.ai.uiuc.edu/ponce_grp/data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Stanford 40 Actions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vision.stanford.edu/Datasets/40actions.html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Caltech-101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hlinkClick r:id="rId4"/>
              </a:rPr>
              <a:t>http://www.vision.caltech.edu/Image_Datasets/Caltech101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Graz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hlinkClick r:id="rId5"/>
              </a:rPr>
              <a:t>http://lear.inrialpes.fr/people/marszalek/data/ig02/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8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1421740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System Outline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Image Set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ollection</a:t>
            </a:r>
          </a:p>
          <a:p>
            <a:pPr>
              <a:lnSpc>
                <a:spcPct val="200000"/>
              </a:lnSpc>
            </a:pPr>
            <a:r>
              <a:rPr lang="en-US" altLang="zh-CN" b="1" dirty="0"/>
              <a:t>Bag of Words Model </a:t>
            </a:r>
            <a:r>
              <a:rPr lang="en-US" altLang="zh-CN" b="1" dirty="0" smtClean="0"/>
              <a:t>in Spatial  </a:t>
            </a:r>
            <a:r>
              <a:rPr lang="en-US" altLang="zh-CN" b="1" dirty="0"/>
              <a:t>Pyramid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Multi-Classifier Training Using SVM 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Multi-Classifier Classifier Prediction Using SVM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smtClean="0"/>
              <a:t>Page </a:t>
            </a:r>
            <a:fld id="{471A32AD-792E-41EC-A158-B653754907BA}" type="slidenum">
              <a:rPr lang="de-DE" altLang="zh-CN" sz="1400" b="1" smtClean="0"/>
              <a:pPr/>
              <a:t>9</a:t>
            </a:fld>
            <a:endParaRPr lang="de-DE" altLang="zh-CN" sz="1400" b="1"/>
          </a:p>
        </p:txBody>
      </p:sp>
    </p:spTree>
    <p:extLst>
      <p:ext uri="{BB962C8B-B14F-4D97-AF65-F5344CB8AC3E}">
        <p14:creationId xmlns:p14="http://schemas.microsoft.com/office/powerpoint/2010/main" val="595124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494949"/>
      </a:dk2>
      <a:lt2>
        <a:srgbClr val="3E7EA6"/>
      </a:lt2>
      <a:accent1>
        <a:srgbClr val="6E6E6E"/>
      </a:accent1>
      <a:accent2>
        <a:srgbClr val="9B9B9B"/>
      </a:accent2>
      <a:accent3>
        <a:srgbClr val="FFFFFF"/>
      </a:accent3>
      <a:accent4>
        <a:srgbClr val="000000"/>
      </a:accent4>
      <a:accent5>
        <a:srgbClr val="BABABA"/>
      </a:accent5>
      <a:accent6>
        <a:srgbClr val="8C8C8C"/>
      </a:accent6>
      <a:hlink>
        <a:srgbClr val="C1C1C1"/>
      </a:hlink>
      <a:folHlink>
        <a:srgbClr val="E6E6E6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494949"/>
      </a:dk2>
      <a:lt2>
        <a:srgbClr val="3E7EA6"/>
      </a:lt2>
      <a:accent1>
        <a:srgbClr val="6E6E6E"/>
      </a:accent1>
      <a:accent2>
        <a:srgbClr val="9B9B9B"/>
      </a:accent2>
      <a:accent3>
        <a:srgbClr val="FFFFFF"/>
      </a:accent3>
      <a:accent4>
        <a:srgbClr val="000000"/>
      </a:accent4>
      <a:accent5>
        <a:srgbClr val="BABABA"/>
      </a:accent5>
      <a:accent6>
        <a:srgbClr val="8C8C8C"/>
      </a:accent6>
      <a:hlink>
        <a:srgbClr val="C1C1C1"/>
      </a:hlink>
      <a:folHlink>
        <a:srgbClr val="E6E6E6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864</Words>
  <Application>Microsoft Office PowerPoint</Application>
  <PresentationFormat>全屏显示(4:3)</PresentationFormat>
  <Paragraphs>137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Wingdings</vt:lpstr>
      <vt:lpstr>1_Standarddesign</vt:lpstr>
      <vt:lpstr>自定义设计方案</vt:lpstr>
      <vt:lpstr>2_Standarddesign</vt:lpstr>
      <vt:lpstr>Image Classification Based on BOW and SVM</vt:lpstr>
      <vt:lpstr>Image Classification Based on BOW and SVM</vt:lpstr>
      <vt:lpstr>Requirements</vt:lpstr>
      <vt:lpstr>Report</vt:lpstr>
      <vt:lpstr>Image Classification System</vt:lpstr>
      <vt:lpstr>System Outline</vt:lpstr>
      <vt:lpstr>Image Set Collection</vt:lpstr>
      <vt:lpstr>Image Set Collection</vt:lpstr>
      <vt:lpstr>System Outline</vt:lpstr>
      <vt:lpstr>Bag of Words Model in Spatial  Pyramid</vt:lpstr>
      <vt:lpstr>Bag of Words Model in Spatial Pyramid</vt:lpstr>
      <vt:lpstr>System Outline</vt:lpstr>
      <vt:lpstr>Multi-Classifier Training Using SVM </vt:lpstr>
      <vt:lpstr>Multi-Classifier Training Using SVM </vt:lpstr>
      <vt:lpstr>Multi-Classifier Training Using SVM </vt:lpstr>
      <vt:lpstr>Multi-Classifier Training Using SVM </vt:lpstr>
      <vt:lpstr>System Outline</vt:lpstr>
      <vt:lpstr>Multi-Classifier Prediction Using SVM </vt:lpstr>
      <vt:lpstr>Experience Result</vt:lpstr>
      <vt:lpstr>Reference</vt:lpstr>
      <vt:lpstr>PowerPoint 演示文稿</vt:lpstr>
    </vt:vector>
  </TitlesOfParts>
  <Company>PresentationPoint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 Silver</dc:title>
  <dc:creator>PresentationPoint</dc:creator>
  <cp:lastModifiedBy>sysu-ddk</cp:lastModifiedBy>
  <cp:revision>1078</cp:revision>
  <cp:lastPrinted>2005-03-15T07:48:11Z</cp:lastPrinted>
  <dcterms:created xsi:type="dcterms:W3CDTF">2004-11-16T16:03:16Z</dcterms:created>
  <dcterms:modified xsi:type="dcterms:W3CDTF">2014-05-16T05:59:25Z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</Properties>
</file>