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9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08001-E371-4188-8222-676A8C79CF6E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B633-39D7-47C6-BA52-7A6426E7CC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CB27-FB4C-4604-971A-DC414CF8D78D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DB10-659F-4B0C-BB64-E8A4EECBB5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782C6-A597-460A-A997-B5507293E336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3F2C0-A239-4FE5-B25E-248BB6C28D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08001-E371-4188-8222-676A8C79CF6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B633-39D7-47C6-BA52-7A6426E7CC0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8C5A7-07C0-4153-B1E5-792ACB24A2B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F000-5A07-445A-A272-DFFB529962A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35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611A-069D-4425-B87D-F4A0440EE4B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7E72F-277A-4CBE-A2A9-A930DD5359F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8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0C0AD-6B09-402B-BAB6-A2C6A839406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8B40A-A56B-4838-8EAA-B89412E77F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48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F137D-DF69-4EA5-B750-A0E9CDB969B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0C79-9A4B-4CC3-AF61-9F55034C7CE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39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8AA8B-6522-410D-81B2-693A2A84795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2D643-7D72-49AA-89AE-95E97F26E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86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441A8-C655-4589-95A0-47D949CCF0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AC8F-4ABB-4CEF-A599-C151898D4E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84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0F086-C3B5-4FCA-AEA7-2B48B9BA27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C93E1-8687-4437-9B12-29A1A44F29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8C5A7-07C0-4153-B1E5-792ACB24A2BA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F000-5A07-445A-A272-DFFB52996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A0DBC-BF64-4703-BC94-6FC6D13D459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EFDAB-6CDC-45C0-BAF2-13BFAE704B5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56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CB27-FB4C-4604-971A-DC414CF8D7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DB10-659F-4B0C-BB64-E8A4EECBB57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9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782C6-A597-460A-A997-B5507293E33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3F2C0-A239-4FE5-B25E-248BB6C28D2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03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08001-E371-4188-8222-676A8C79CF6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B633-39D7-47C6-BA52-7A6426E7CC0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04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8C5A7-07C0-4153-B1E5-792ACB24A2B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F000-5A07-445A-A272-DFFB529962A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97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611A-069D-4425-B87D-F4A0440EE4B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7E72F-277A-4CBE-A2A9-A930DD5359F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16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0C0AD-6B09-402B-BAB6-A2C6A839406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8B40A-A56B-4838-8EAA-B89412E77F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36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F137D-DF69-4EA5-B750-A0E9CDB969B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0C79-9A4B-4CC3-AF61-9F55034C7CE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26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8AA8B-6522-410D-81B2-693A2A84795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2D643-7D72-49AA-89AE-95E97F26E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89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441A8-C655-4589-95A0-47D949CCF0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AC8F-4ABB-4CEF-A599-C151898D4E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611A-069D-4425-B87D-F4A0440EE4BA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7E72F-277A-4CBE-A2A9-A930DD535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0F086-C3B5-4FCA-AEA7-2B48B9BA27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C93E1-8687-4437-9B12-29A1A44F29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53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A0DBC-BF64-4703-BC94-6FC6D13D459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EFDAB-6CDC-45C0-BAF2-13BFAE704B5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491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CB27-FB4C-4604-971A-DC414CF8D7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DB10-659F-4B0C-BB64-E8A4EECBB57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032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782C6-A597-460A-A997-B5507293E33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3F2C0-A239-4FE5-B25E-248BB6C28D2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81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08001-E371-4188-8222-676A8C79CF6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B633-39D7-47C6-BA52-7A6426E7CC0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763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8C5A7-07C0-4153-B1E5-792ACB24A2B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EF000-5A07-445A-A272-DFFB529962A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90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611A-069D-4425-B87D-F4A0440EE4B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7E72F-277A-4CBE-A2A9-A930DD5359F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74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0C0AD-6B09-402B-BAB6-A2C6A839406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8B40A-A56B-4838-8EAA-B89412E77F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748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F137D-DF69-4EA5-B750-A0E9CDB969B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0C79-9A4B-4CC3-AF61-9F55034C7CE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090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8AA8B-6522-410D-81B2-693A2A84795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2D643-7D72-49AA-89AE-95E97F26E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1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0C0AD-6B09-402B-BAB6-A2C6A8394066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8B40A-A56B-4838-8EAA-B89412E77F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441A8-C655-4589-95A0-47D949CCF0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AC8F-4ABB-4CEF-A599-C151898D4E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00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0F086-C3B5-4FCA-AEA7-2B48B9BA27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C93E1-8687-4437-9B12-29A1A44F29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917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A0DBC-BF64-4703-BC94-6FC6D13D459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EFDAB-6CDC-45C0-BAF2-13BFAE704B5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73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CB27-FB4C-4604-971A-DC414CF8D7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DB10-659F-4B0C-BB64-E8A4EECBB57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91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782C6-A597-460A-A997-B5507293E33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3F2C0-A239-4FE5-B25E-248BB6C28D2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6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F137D-DF69-4EA5-B750-A0E9CDB969BE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0C79-9A4B-4CC3-AF61-9F55034C7C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8AA8B-6522-410D-81B2-693A2A847952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2D643-7D72-49AA-89AE-95E97F26E9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441A8-C655-4589-95A0-47D949CCF002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AC8F-4ABB-4CEF-A599-C151898D4E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0F086-C3B5-4FCA-AEA7-2B48B9BA27C1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C93E1-8687-4437-9B12-29A1A44F29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A0DBC-BF64-4703-BC94-6FC6D13D4596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EFDAB-6CDC-45C0-BAF2-13BFAE704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46FB64-FDFD-48E3-AAF3-B359BE1DD310}" type="datetimeFigureOut">
              <a:rPr lang="zh-CN" altLang="en-US"/>
              <a:pPr>
                <a:defRPr/>
              </a:pPr>
              <a:t>2014/12/5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E2D5BA-B6A7-483A-87C7-A30FEFEEF9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46FB64-FDFD-48E3-AAF3-B359BE1DD3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E2D5BA-B6A7-483A-87C7-A30FEFEEF9A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1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46FB64-FDFD-48E3-AAF3-B359BE1DD3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E2D5BA-B6A7-483A-87C7-A30FEFEEF9A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5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46FB64-FDFD-48E3-AAF3-B359BE1DD3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2014/12/5 Friday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E2D5BA-B6A7-483A-87C7-A30FEFEEF9A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4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835696" y="2786063"/>
            <a:ext cx="63081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alibri" pitchFamily="34" charset="0"/>
              </a:rPr>
              <a:t>JavaScript</a:t>
            </a:r>
            <a:r>
              <a:rPr lang="zh-CN" altLang="en-US" sz="2800" dirty="0" smtClean="0">
                <a:latin typeface="Calibri" pitchFamily="34" charset="0"/>
              </a:rPr>
              <a:t>进阶之运行机制解析</a:t>
            </a:r>
            <a:endParaRPr lang="zh-CN" altLang="en-US" sz="2800" dirty="0">
              <a:latin typeface="Calibri" pitchFamily="34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4325678" y="3692525"/>
            <a:ext cx="2364854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Made by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袁梓民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JavaScript</a:t>
            </a:r>
            <a:r>
              <a:rPr lang="zh-CN" altLang="en-US" sz="3200" dirty="0" smtClean="0"/>
              <a:t>简史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为什么叫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9439" y="2132856"/>
            <a:ext cx="7056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当时就职于</a:t>
            </a:r>
            <a:r>
              <a:rPr lang="en-US" altLang="zh-CN" sz="1400" dirty="0" smtClean="0"/>
              <a:t>Netscape</a:t>
            </a:r>
            <a:r>
              <a:rPr lang="zh-CN" altLang="en-US" sz="1400" dirty="0" smtClean="0"/>
              <a:t>公司的</a:t>
            </a:r>
            <a:r>
              <a:rPr lang="en-US" altLang="zh-CN" sz="1400" dirty="0" smtClean="0"/>
              <a:t>Brendan </a:t>
            </a:r>
            <a:r>
              <a:rPr lang="en-US" altLang="zh-CN" sz="1400" dirty="0" err="1" smtClean="0"/>
              <a:t>Eich</a:t>
            </a:r>
            <a:r>
              <a:rPr lang="zh-CN" altLang="en-US" sz="1400" dirty="0" smtClean="0"/>
              <a:t>，开始着手为计划于</a:t>
            </a:r>
            <a:r>
              <a:rPr lang="en-US" altLang="zh-CN" sz="1400" dirty="0" smtClean="0"/>
              <a:t>1995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月份发布的</a:t>
            </a:r>
            <a:r>
              <a:rPr lang="en-US" altLang="zh-CN" sz="1400" dirty="0" smtClean="0"/>
              <a:t>Netscape Navigator 2</a:t>
            </a:r>
            <a:r>
              <a:rPr lang="zh-CN" altLang="en-US" sz="1400" dirty="0" smtClean="0"/>
              <a:t>开发一种名为</a:t>
            </a:r>
            <a:r>
              <a:rPr lang="en-US" altLang="zh-CN" sz="1400" dirty="0" err="1" smtClean="0"/>
              <a:t>LiveScript</a:t>
            </a:r>
            <a:r>
              <a:rPr lang="zh-CN" altLang="en-US" sz="1400" dirty="0" smtClean="0"/>
              <a:t>的脚本语言。语言将同时在客户端和服务器中使用，在服务器端叫做</a:t>
            </a:r>
            <a:r>
              <a:rPr lang="en-US" altLang="zh-CN" sz="1400" dirty="0" err="1" smtClean="0"/>
              <a:t>LiveWare</a:t>
            </a:r>
            <a:r>
              <a:rPr lang="zh-CN" altLang="en-US" sz="1400" dirty="0" smtClean="0"/>
              <a:t>。为了赶在发布日期之前完成</a:t>
            </a:r>
            <a:r>
              <a:rPr lang="en-US" altLang="zh-CN" sz="1400" dirty="0" err="1" smtClean="0"/>
              <a:t>LiveScript</a:t>
            </a:r>
            <a:r>
              <a:rPr lang="zh-CN" altLang="en-US" sz="1400" dirty="0" smtClean="0"/>
              <a:t>的开发，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Netscape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Sun</a:t>
            </a:r>
            <a:r>
              <a:rPr lang="zh-CN" altLang="en-US" sz="1400" dirty="0" smtClean="0"/>
              <a:t>公司建立了一个开发联盟。在</a:t>
            </a:r>
            <a:r>
              <a:rPr lang="en-US" altLang="zh-CN" sz="1400" dirty="0"/>
              <a:t>Netscape Navigator 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正式发布前夕，</a:t>
            </a:r>
            <a:r>
              <a:rPr lang="en-US" altLang="zh-CN" sz="1400" dirty="0"/>
              <a:t> Netscape </a:t>
            </a:r>
            <a:r>
              <a:rPr lang="zh-CN" altLang="en-US" sz="1400" dirty="0" smtClean="0"/>
              <a:t>为了搭上媒体热炒的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的顺风车，临时把名字改成了</a:t>
            </a:r>
            <a:r>
              <a:rPr lang="en-US" altLang="zh-CN" sz="1400" dirty="0" smtClean="0"/>
              <a:t>JavaScript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75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JavaScript &amp; ECMAScript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9439" y="14847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JavaScript </a:t>
            </a:r>
            <a:r>
              <a:rPr lang="en-US" altLang="zh-CN" dirty="0" smtClean="0">
                <a:solidFill>
                  <a:prstClr val="black"/>
                </a:solidFill>
              </a:rPr>
              <a:t>=== ECMAScript ?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439" y="2132856"/>
            <a:ext cx="7056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</a:rPr>
              <a:t>1997</a:t>
            </a:r>
            <a:r>
              <a:rPr lang="zh-CN" altLang="en-US" sz="1400" dirty="0" smtClean="0">
                <a:solidFill>
                  <a:prstClr val="black"/>
                </a:solidFill>
              </a:rPr>
              <a:t>年，以</a:t>
            </a:r>
            <a:r>
              <a:rPr lang="en-US" altLang="zh-CN" sz="1400" dirty="0" smtClean="0">
                <a:solidFill>
                  <a:prstClr val="black"/>
                </a:solidFill>
              </a:rPr>
              <a:t>JavaScript1.1</a:t>
            </a:r>
            <a:r>
              <a:rPr lang="zh-CN" altLang="en-US" sz="1400" dirty="0" smtClean="0">
                <a:solidFill>
                  <a:prstClr val="black"/>
                </a:solidFill>
              </a:rPr>
              <a:t>版本为蓝本的建议被提交给了欧洲计算机制造商协会</a:t>
            </a:r>
            <a:r>
              <a:rPr lang="en-US" altLang="zh-CN" sz="1400" dirty="0" smtClean="0">
                <a:solidFill>
                  <a:prstClr val="black"/>
                </a:solidFill>
              </a:rPr>
              <a:t>(ECMA)</a:t>
            </a:r>
            <a:r>
              <a:rPr lang="zh-CN" altLang="en-US" sz="1400" dirty="0" smtClean="0">
                <a:solidFill>
                  <a:prstClr val="black"/>
                </a:solidFill>
              </a:rPr>
              <a:t>。该协会指定</a:t>
            </a:r>
            <a:r>
              <a:rPr lang="en-US" altLang="zh-CN" sz="1400" dirty="0" smtClean="0">
                <a:solidFill>
                  <a:prstClr val="black"/>
                </a:solidFill>
              </a:rPr>
              <a:t>39</a:t>
            </a:r>
            <a:r>
              <a:rPr lang="zh-CN" altLang="en-US" sz="1400" dirty="0" smtClean="0">
                <a:solidFill>
                  <a:prstClr val="black"/>
                </a:solidFill>
              </a:rPr>
              <a:t>号技术委员会</a:t>
            </a:r>
            <a:r>
              <a:rPr lang="en-US" altLang="zh-CN" sz="1400" dirty="0" smtClean="0">
                <a:solidFill>
                  <a:prstClr val="black"/>
                </a:solidFill>
              </a:rPr>
              <a:t>(</a:t>
            </a:r>
            <a:r>
              <a:rPr lang="zh-CN" altLang="en-US" sz="1400" dirty="0" smtClean="0">
                <a:solidFill>
                  <a:prstClr val="black"/>
                </a:solidFill>
              </a:rPr>
              <a:t>负责“标准化一种通用、跨平台、供应商中立的脚本语言的语法和定义”</a:t>
            </a:r>
            <a:r>
              <a:rPr lang="en-US" altLang="zh-CN" sz="1400" dirty="0" smtClean="0">
                <a:solidFill>
                  <a:prstClr val="black"/>
                </a:solidFill>
              </a:rPr>
              <a:t>)</a:t>
            </a:r>
            <a:r>
              <a:rPr lang="zh-CN" altLang="en-US" sz="1400" dirty="0" smtClean="0">
                <a:solidFill>
                  <a:prstClr val="black"/>
                </a:solidFill>
              </a:rPr>
              <a:t>他们进过数月努力完成了</a:t>
            </a:r>
            <a:r>
              <a:rPr lang="en-US" altLang="zh-CN" sz="1400" dirty="0" smtClean="0">
                <a:solidFill>
                  <a:prstClr val="black"/>
                </a:solidFill>
              </a:rPr>
              <a:t>ECMA-262-</a:t>
            </a:r>
            <a:r>
              <a:rPr lang="zh-CN" altLang="en-US" sz="1400" dirty="0" smtClean="0">
                <a:solidFill>
                  <a:prstClr val="black"/>
                </a:solidFill>
              </a:rPr>
              <a:t>定义一种名为</a:t>
            </a:r>
            <a:r>
              <a:rPr lang="en-US" altLang="zh-CN" sz="1400" dirty="0" smtClean="0">
                <a:solidFill>
                  <a:prstClr val="black"/>
                </a:solidFill>
              </a:rPr>
              <a:t>ECMAScript</a:t>
            </a:r>
            <a:r>
              <a:rPr lang="zh-CN" altLang="en-US" sz="1400" dirty="0" smtClean="0">
                <a:solidFill>
                  <a:prstClr val="black"/>
                </a:solidFill>
              </a:rPr>
              <a:t>的新脚本语言标准。虽然</a:t>
            </a:r>
            <a:r>
              <a:rPr lang="en-US" altLang="zh-CN" sz="1400" dirty="0" smtClean="0">
                <a:solidFill>
                  <a:prstClr val="black"/>
                </a:solidFill>
              </a:rPr>
              <a:t>JavaScript</a:t>
            </a:r>
            <a:r>
              <a:rPr lang="zh-CN" altLang="en-US" sz="1400" dirty="0" smtClean="0">
                <a:solidFill>
                  <a:prstClr val="black"/>
                </a:solidFill>
              </a:rPr>
              <a:t>和</a:t>
            </a:r>
            <a:r>
              <a:rPr lang="en-US" altLang="zh-CN" sz="1400" dirty="0" smtClean="0">
                <a:solidFill>
                  <a:prstClr val="black"/>
                </a:solidFill>
              </a:rPr>
              <a:t>ECMAScript</a:t>
            </a:r>
            <a:r>
              <a:rPr lang="zh-CN" altLang="en-US" sz="1400" dirty="0" smtClean="0">
                <a:solidFill>
                  <a:prstClr val="black"/>
                </a:solidFill>
              </a:rPr>
              <a:t>通常被人们用来表达相同的含义，但是</a:t>
            </a:r>
            <a:r>
              <a:rPr lang="en-US" altLang="zh-CN" sz="1400" dirty="0" smtClean="0">
                <a:solidFill>
                  <a:prstClr val="black"/>
                </a:solidFill>
              </a:rPr>
              <a:t>JavaScript</a:t>
            </a:r>
            <a:r>
              <a:rPr lang="zh-CN" altLang="en-US" sz="1400" dirty="0" smtClean="0">
                <a:solidFill>
                  <a:prstClr val="black"/>
                </a:solidFill>
              </a:rPr>
              <a:t>的含义比</a:t>
            </a:r>
            <a:r>
              <a:rPr lang="en-US" altLang="zh-CN" sz="1400" dirty="0" smtClean="0">
                <a:solidFill>
                  <a:prstClr val="black"/>
                </a:solidFill>
              </a:rPr>
              <a:t>ECMA-262</a:t>
            </a:r>
            <a:r>
              <a:rPr lang="zh-CN" altLang="en-US" sz="1400" dirty="0" smtClean="0">
                <a:solidFill>
                  <a:prstClr val="black"/>
                </a:solidFill>
              </a:rPr>
              <a:t>中规定的多得多。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JavaScript</a:t>
            </a:r>
            <a:r>
              <a:rPr lang="zh-CN" altLang="en-US" sz="3200" dirty="0" smtClean="0">
                <a:solidFill>
                  <a:prstClr val="black"/>
                </a:solidFill>
              </a:rPr>
              <a:t>简史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JavaScript</a:t>
            </a:r>
            <a:r>
              <a:rPr lang="zh-CN" altLang="en-US" dirty="0" smtClean="0">
                <a:solidFill>
                  <a:prstClr val="black"/>
                </a:solidFill>
              </a:rPr>
              <a:t>的组成部分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439" y="2132856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prstClr val="black"/>
                </a:solidFill>
              </a:rPr>
              <a:t>核心</a:t>
            </a:r>
            <a:r>
              <a:rPr lang="en-US" altLang="zh-CN" sz="2400" dirty="0" smtClean="0">
                <a:solidFill>
                  <a:prstClr val="black"/>
                </a:solidFill>
              </a:rPr>
              <a:t>(ECMAScript)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prstClr val="black"/>
                </a:solidFill>
              </a:rPr>
              <a:t>文档对象模型</a:t>
            </a:r>
            <a:r>
              <a:rPr lang="en-US" altLang="zh-CN" sz="2400" dirty="0" smtClean="0">
                <a:solidFill>
                  <a:prstClr val="black"/>
                </a:solidFill>
              </a:rPr>
              <a:t>(DOM)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prstClr val="black"/>
                </a:solidFill>
              </a:rPr>
              <a:t>浏览器对象模型</a:t>
            </a:r>
            <a:r>
              <a:rPr lang="en-US" altLang="zh-CN" sz="2400" dirty="0" smtClean="0">
                <a:solidFill>
                  <a:prstClr val="black"/>
                </a:solidFill>
              </a:rPr>
              <a:t>(BOM)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JavaScript</a:t>
            </a:r>
            <a:r>
              <a:rPr lang="zh-CN" altLang="en-US" sz="3200" dirty="0" smtClean="0">
                <a:solidFill>
                  <a:prstClr val="black"/>
                </a:solidFill>
              </a:rPr>
              <a:t>运行环境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什么是运行环境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439" y="2132856"/>
            <a:ext cx="7056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语言和环境是两个不同的概念，提及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，你可能会想到浏览器。没错，浏览器是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语言的摇篮，也是它的栖息地之一。脱离了环境，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代码是不能够运行的，学习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语言也失去了应用的价值。这与其他系统级的语言有着很大的不同。例如，</a:t>
            </a:r>
            <a:r>
              <a:rPr lang="en-US" altLang="zh-CN" sz="1400" dirty="0"/>
              <a:t>C</a:t>
            </a:r>
            <a:r>
              <a:rPr lang="zh-CN" altLang="en-US" sz="1400" dirty="0"/>
              <a:t>语言可以开发系统，制造环境，而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只能够寄生在某个具体的环境中才能够工作。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JavaScript</a:t>
            </a:r>
            <a:r>
              <a:rPr lang="zh-CN" altLang="en-US" sz="3200" dirty="0" smtClean="0">
                <a:solidFill>
                  <a:prstClr val="black"/>
                </a:solidFill>
              </a:rPr>
              <a:t>运行</a:t>
            </a:r>
            <a:r>
              <a:rPr lang="zh-CN" altLang="en-US" sz="3200" dirty="0" smtClean="0">
                <a:solidFill>
                  <a:prstClr val="black"/>
                </a:solidFill>
              </a:rPr>
              <a:t>环境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JavaScript</a:t>
            </a:r>
            <a:r>
              <a:rPr lang="zh-CN" altLang="en-US" dirty="0" smtClean="0">
                <a:solidFill>
                  <a:prstClr val="black"/>
                </a:solidFill>
              </a:rPr>
              <a:t>的运行环境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439" y="2132856"/>
            <a:ext cx="7056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 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运行环境一般都由宿主环境和执行期环境共同构成。其中宿主环境是由外壳程序生成的，如</a:t>
            </a:r>
            <a:r>
              <a:rPr lang="en-US" altLang="zh-CN" sz="1400" dirty="0"/>
              <a:t>Web</a:t>
            </a:r>
            <a:r>
              <a:rPr lang="zh-CN" altLang="en-US" sz="1400" dirty="0"/>
              <a:t>浏览器就是一个外壳程序，它提供了一个可控制浏览器窗口的宿主环境。执行期环境则由嵌入到外壳程序中的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引擎（或称为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解释器）生成，在这个环境中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能够生成内置静态对象，初始化执行环境等（如图</a:t>
            </a:r>
            <a:r>
              <a:rPr lang="en-US" altLang="zh-CN" sz="1400" dirty="0"/>
              <a:t>1-2</a:t>
            </a:r>
            <a:r>
              <a:rPr lang="zh-CN" altLang="en-US" sz="1400" dirty="0"/>
              <a:t>所示）。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6682"/>
            <a:ext cx="51625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1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JavaScript</a:t>
            </a:r>
            <a:r>
              <a:rPr lang="zh-CN" altLang="en-US" sz="3200" dirty="0" smtClean="0">
                <a:solidFill>
                  <a:prstClr val="black"/>
                </a:solidFill>
              </a:rPr>
              <a:t>运行</a:t>
            </a:r>
            <a:r>
              <a:rPr lang="zh-CN" altLang="en-US" sz="3200" dirty="0" smtClean="0">
                <a:solidFill>
                  <a:prstClr val="black"/>
                </a:solidFill>
              </a:rPr>
              <a:t>环境</a:t>
            </a:r>
            <a:r>
              <a:rPr lang="en-US" altLang="zh-CN" sz="3200" dirty="0" smtClean="0">
                <a:solidFill>
                  <a:prstClr val="black"/>
                </a:solidFill>
              </a:rPr>
              <a:t>--</a:t>
            </a:r>
            <a:r>
              <a:rPr lang="zh-CN" altLang="en-US" sz="3200" dirty="0">
                <a:solidFill>
                  <a:prstClr val="black"/>
                </a:solidFill>
              </a:rPr>
              <a:t>宿主</a:t>
            </a:r>
            <a:r>
              <a:rPr lang="zh-CN" altLang="en-US" sz="3200" dirty="0" smtClean="0">
                <a:solidFill>
                  <a:prstClr val="black"/>
                </a:solidFill>
              </a:rPr>
              <a:t>环境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412776"/>
            <a:ext cx="7056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宿主环境一般由外壳程序创建和维护，它不仅仅为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语言提供服务，往往一个宿主环境中可能运行很多种脚本语言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宿主环境一般会创建一套公共对象系统，这套对象系统对所有脚本语言开放，并允许它们自由访问。同时，宿主环境还会提供公共接口，用来装载不同的脚本语言引擎。这样我们可以在同一个宿主环境中装载不同的脚本引擎，并允许它们共享宿主对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脚本语言与独立的语言是有区分的，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是一种脚本语言，它本身不提供</a:t>
            </a:r>
            <a:r>
              <a:rPr lang="en-US" altLang="zh-CN" sz="1400" dirty="0"/>
              <a:t>IO</a:t>
            </a:r>
            <a:r>
              <a:rPr lang="zh-CN" altLang="en-US" sz="1400" dirty="0"/>
              <a:t>（输入和输出）接口，也没有与系统和外界通信的能力，更不能够完成外围设备、管理内存、修改注册表等更低级的行为，这些功能全部交给了宿主环境来完成。例如，在客户端浏览器（外壳程序）的宿主环境中，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通过</a:t>
            </a:r>
            <a:r>
              <a:rPr lang="en-US" altLang="zh-CN" sz="1400" dirty="0"/>
              <a:t>window</a:t>
            </a:r>
            <a:r>
              <a:rPr lang="zh-CN" altLang="en-US" sz="1400" dirty="0"/>
              <a:t>对象的</a:t>
            </a:r>
            <a:r>
              <a:rPr lang="en-US" altLang="zh-CN" sz="1400" dirty="0"/>
              <a:t>alert()</a:t>
            </a:r>
            <a:r>
              <a:rPr lang="zh-CN" altLang="en-US" sz="1400" dirty="0"/>
              <a:t>方法和</a:t>
            </a:r>
            <a:r>
              <a:rPr lang="en-US" altLang="zh-CN" sz="1400" dirty="0"/>
              <a:t>document</a:t>
            </a:r>
            <a:r>
              <a:rPr lang="zh-CN" altLang="en-US" sz="1400" dirty="0"/>
              <a:t>对象的</a:t>
            </a:r>
            <a:r>
              <a:rPr lang="en-US" altLang="zh-CN" sz="1400" dirty="0"/>
              <a:t>write()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writeln</a:t>
            </a:r>
            <a:r>
              <a:rPr lang="en-US" altLang="zh-CN" sz="1400" dirty="0"/>
              <a:t>()</a:t>
            </a:r>
            <a:r>
              <a:rPr lang="zh-CN" altLang="en-US" sz="1400" dirty="0"/>
              <a:t>输出信息，而借助</a:t>
            </a:r>
            <a:r>
              <a:rPr lang="en-US" altLang="zh-CN" sz="1400" dirty="0"/>
              <a:t>window</a:t>
            </a:r>
            <a:r>
              <a:rPr lang="zh-CN" altLang="en-US" sz="1400" dirty="0"/>
              <a:t>对象的</a:t>
            </a:r>
            <a:r>
              <a:rPr lang="en-US" altLang="zh-CN" sz="1400" dirty="0"/>
              <a:t>prompt()</a:t>
            </a:r>
            <a:r>
              <a:rPr lang="zh-CN" altLang="en-US" sz="1400" dirty="0"/>
              <a:t>方法接收信息。当然，在其他宿主环境中可能会使用不同的宿主对象来完成，例如，在</a:t>
            </a:r>
            <a:r>
              <a:rPr lang="en-US" altLang="zh-CN" sz="1400" dirty="0"/>
              <a:t>Windows</a:t>
            </a:r>
            <a:r>
              <a:rPr lang="zh-CN" altLang="en-US" sz="1400" dirty="0"/>
              <a:t>环境中，微软开发的</a:t>
            </a:r>
            <a:r>
              <a:rPr lang="en-US" altLang="zh-CN" sz="1400" dirty="0"/>
              <a:t>WSH</a:t>
            </a:r>
            <a:r>
              <a:rPr lang="zh-CN" altLang="en-US" sz="1400" dirty="0"/>
              <a:t>（</a:t>
            </a:r>
            <a:r>
              <a:rPr lang="en-US" altLang="zh-CN" sz="1400" dirty="0"/>
              <a:t>Windows Script Host</a:t>
            </a:r>
            <a:r>
              <a:rPr lang="zh-CN" altLang="en-US" sz="1400" dirty="0"/>
              <a:t>）就是一种脚本语言的宿主环境，它就定义了</a:t>
            </a:r>
            <a:r>
              <a:rPr lang="en-US" altLang="zh-CN" sz="1400" dirty="0" err="1"/>
              <a:t>wscript</a:t>
            </a:r>
            <a:r>
              <a:rPr lang="zh-CN" altLang="en-US" sz="1400" dirty="0"/>
              <a:t>对象（类似</a:t>
            </a:r>
            <a:r>
              <a:rPr lang="en-US" altLang="zh-CN" sz="1400" dirty="0"/>
              <a:t>window</a:t>
            </a:r>
            <a:r>
              <a:rPr lang="zh-CN" altLang="en-US" sz="1400" dirty="0"/>
              <a:t>对象）以表示全局</a:t>
            </a:r>
            <a:r>
              <a:rPr lang="zh-CN" altLang="en-US" sz="1400" dirty="0" smtClean="0"/>
              <a:t>对象。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外壳程序不仅仅是</a:t>
            </a:r>
            <a:r>
              <a:rPr lang="en-US" altLang="zh-CN" sz="1400" dirty="0"/>
              <a:t>Web</a:t>
            </a:r>
            <a:r>
              <a:rPr lang="zh-CN" altLang="en-US" sz="1400" dirty="0"/>
              <a:t>浏览器，只要能够提供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引擎执行的环境都可以算做外壳程序。很多服务器、桌面应用系统也都提供能够允许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引擎执行的运行环境，这些运行环境也是宿主环境。同时，大部分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引擎自身也带有一个用于代码调试的程序，这个简单的程序被运行时，也会创建一个宿主环境。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</a:rPr>
              <a:t>JavaScript</a:t>
            </a:r>
            <a:r>
              <a:rPr lang="zh-CN" altLang="en-US" sz="3200" dirty="0" smtClean="0">
                <a:solidFill>
                  <a:prstClr val="black"/>
                </a:solidFill>
              </a:rPr>
              <a:t>运行</a:t>
            </a:r>
            <a:r>
              <a:rPr lang="zh-CN" altLang="en-US" sz="3200" dirty="0" smtClean="0">
                <a:solidFill>
                  <a:prstClr val="black"/>
                </a:solidFill>
              </a:rPr>
              <a:t>环境</a:t>
            </a:r>
            <a:r>
              <a:rPr lang="en-US" altLang="zh-CN" sz="3200" dirty="0" smtClean="0">
                <a:solidFill>
                  <a:prstClr val="black"/>
                </a:solidFill>
              </a:rPr>
              <a:t>—</a:t>
            </a:r>
            <a:r>
              <a:rPr lang="zh-CN" altLang="en-US" sz="3200" dirty="0" smtClean="0">
                <a:solidFill>
                  <a:prstClr val="black"/>
                </a:solidFill>
              </a:rPr>
              <a:t>执行期环境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412776"/>
            <a:ext cx="7056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定义：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执行</a:t>
            </a:r>
            <a:r>
              <a:rPr lang="zh-CN" altLang="en-US" sz="1400" dirty="0"/>
              <a:t>期环境是由宿主环境通过脚本引擎创建的，实际上就是由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引擎创建的一个代码解析初始化环境。初始化内容</a:t>
            </a:r>
            <a:r>
              <a:rPr lang="zh-CN" altLang="en-US" sz="1400" dirty="0" smtClean="0"/>
              <a:t>主</a:t>
            </a:r>
            <a:endParaRPr lang="en-US" altLang="zh-CN" sz="1400" dirty="0" smtClean="0"/>
          </a:p>
          <a:p>
            <a:endParaRPr lang="en-US" altLang="zh-CN" sz="1400" dirty="0">
              <a:solidFill>
                <a:prstClr val="black"/>
              </a:solidFill>
            </a:endParaRPr>
          </a:p>
          <a:p>
            <a:endParaRPr lang="zh-CN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738</Words>
  <Application>Microsoft Office PowerPoint</Application>
  <PresentationFormat>全屏显示(4:3)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Office 主题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117</cp:revision>
  <dcterms:created xsi:type="dcterms:W3CDTF">2013-10-30T09:04:50Z</dcterms:created>
  <dcterms:modified xsi:type="dcterms:W3CDTF">2014-12-05T13:09:53Z</dcterms:modified>
</cp:coreProperties>
</file>