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sldIdLst>
    <p:sldId id="256" r:id="rId8"/>
    <p:sldId id="260" r:id="rId9"/>
    <p:sldId id="261" r:id="rId10"/>
    <p:sldId id="262" r:id="rId11"/>
    <p:sldId id="263" r:id="rId12"/>
    <p:sldId id="271" r:id="rId13"/>
    <p:sldId id="264" r:id="rId14"/>
    <p:sldId id="265" r:id="rId15"/>
    <p:sldId id="266" r:id="rId16"/>
    <p:sldId id="267" r:id="rId17"/>
    <p:sldId id="268" r:id="rId18"/>
    <p:sldId id="269" r:id="rId19"/>
    <p:sldId id="270" r:id="rId20"/>
    <p:sldId id="259"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6" d="100"/>
          <a:sy n="116" d="100"/>
        </p:scale>
        <p:origin x="-149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pPr>
                <a:defRPr/>
              </a:pPr>
              <a:t>2014/12/6 Saturday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pPr>
                <a:defRPr/>
              </a:pPr>
              <a:t>2014/12/6 Saturday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pPr>
                <a:defRPr/>
              </a:pPr>
              <a:t>2014/12/6 Saturday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87250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612235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974788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642048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28139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251386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113184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95972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pPr>
                <a:defRPr/>
              </a:pPr>
              <a:t>2014/12/6 Saturday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0147563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5629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542103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0884042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6554970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0284167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870361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432126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6591898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38943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pPr>
                <a:defRPr/>
              </a:pPr>
              <a:t>2014/12/6 Saturday</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149053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0386491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569032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6809815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1139763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509900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215741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3647748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2936090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14571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pPr>
                <a:defRPr/>
              </a:pPr>
              <a:t>2014/12/6 Saturday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756006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647917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5554731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3678917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9321601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4511558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119372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247991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8901174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609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pPr>
                <a:defRPr/>
              </a:pPr>
              <a:t>2014/12/6 Saturday</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9766136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414228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4761112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384567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494563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058469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8359490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4238735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0314420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6465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pPr>
                <a:defRPr/>
              </a:pPr>
              <a:t>2014/12/6 Saturday</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pPr>
                <a:defRPr/>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318780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5760183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311080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1168247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1438981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4569036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5123422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2908001-E371-4188-8222-676A8C79CF6E}"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92B633-39D7-47C6-BA52-7A6426E7CC0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505483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AE8C5A7-07C0-4153-B1E5-792ACB24A2BA}"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BAEF000-5A07-445A-A272-DFFB529962A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7400030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B50611A-069D-4425-B87D-F4A0440EE4BA}"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127E72F-277A-4CBE-A2A9-A930DD5359F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17715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pPr>
                <a:defRPr/>
              </a:pPr>
              <a:t>2014/12/6 Saturday</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pPr>
                <a:defRPr/>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70C0AD-6B09-402B-BAB6-A2C6A839406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4A8B40A-A56B-4838-8EAA-B89412E77F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217525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94F137D-DF69-4EA5-B750-A0E9CDB969BE}"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B2C0C79-9A4B-4CC3-AF61-9F55034C7CE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402774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288AA8B-6522-410D-81B2-693A2A847952}"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0DC2D643-7D72-49AA-89AE-95E97F26E9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0178841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6441A8-C655-4589-95A0-47D949CCF002}"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129AC8F-4ABB-4CEF-A599-C151898D4E7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8809569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8988321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095371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4BCB27-FB4C-4604-971A-DC414CF8D78D}"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8DADB10-659F-4B0C-BB64-E8A4EECBB57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204683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7782C6-A597-460A-A997-B5507293E336}"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573F2C0-A239-4FE5-B25E-248BB6C28D2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5066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EE0F086-C3B5-4FCA-AEA7-2B48B9BA27C1}" type="datetimeFigureOut">
              <a:rPr lang="zh-CN" altLang="en-US"/>
              <a:pPr>
                <a:defRPr/>
              </a:pPr>
              <a:t>2014/12/6 Saturday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83C93E1-8687-4437-9B12-29A1A44F29D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4A0DBC-BF64-4703-BC94-6FC6D13D4596}" type="datetimeFigureOut">
              <a:rPr lang="zh-CN" altLang="en-US"/>
              <a:pPr>
                <a:defRPr/>
              </a:pPr>
              <a:t>2014/12/6 Saturday</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7CEFDAB-6CDC-45C0-BAF2-13BFAE704B53}"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pPr>
                <a:defRPr/>
              </a:pPr>
              <a:t>2014/12/6 Saturday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046613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5298563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049432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9235674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034588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46FB64-FDFD-48E3-AAF3-B359BE1DD310}" type="datetimeFigureOut">
              <a:rPr lang="zh-CN" altLang="en-US">
                <a:solidFill>
                  <a:prstClr val="black">
                    <a:tint val="75000"/>
                  </a:prstClr>
                </a:solidFill>
              </a:rPr>
              <a:pPr>
                <a:defRPr/>
              </a:pPr>
              <a:t>2014/12/6 Saturday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AE2D5BA-B6A7-483A-87C7-A30FEFEEF9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7530486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baike.baidu.com/view/285288.htm" TargetMode="External"/><Relationship Id="rId2" Type="http://schemas.openxmlformats.org/officeDocument/2006/relationships/image" Target="../media/image1.jpeg"/><Relationship Id="rId1" Type="http://schemas.openxmlformats.org/officeDocument/2006/relationships/slideLayout" Target="../slideLayouts/slideLayout67.xml"/><Relationship Id="rId4" Type="http://schemas.openxmlformats.org/officeDocument/2006/relationships/hyperlink" Target="http://baike.baidu.com/view/1203779.ht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extBox 3"/>
          <p:cNvSpPr txBox="1">
            <a:spLocks noChangeArrowheads="1"/>
          </p:cNvSpPr>
          <p:nvPr/>
        </p:nvSpPr>
        <p:spPr bwMode="auto">
          <a:xfrm>
            <a:off x="1835696" y="2786063"/>
            <a:ext cx="6308179" cy="523220"/>
          </a:xfrm>
          <a:prstGeom prst="rect">
            <a:avLst/>
          </a:prstGeom>
          <a:noFill/>
          <a:ln w="9525">
            <a:noFill/>
            <a:miter lim="800000"/>
            <a:headEnd/>
            <a:tailEnd/>
          </a:ln>
        </p:spPr>
        <p:txBody>
          <a:bodyPr wrap="square">
            <a:spAutoFit/>
          </a:bodyPr>
          <a:lstStyle/>
          <a:p>
            <a:r>
              <a:rPr lang="en-US" altLang="zh-CN" sz="2800" dirty="0" smtClean="0">
                <a:latin typeface="Calibri" pitchFamily="34" charset="0"/>
              </a:rPr>
              <a:t>JavaScript</a:t>
            </a:r>
            <a:r>
              <a:rPr lang="zh-CN" altLang="en-US" sz="2800" dirty="0" smtClean="0">
                <a:latin typeface="Calibri" pitchFamily="34" charset="0"/>
              </a:rPr>
              <a:t>进阶之运行机制解析</a:t>
            </a:r>
            <a:endParaRPr lang="zh-CN" altLang="en-US" sz="2800" dirty="0">
              <a:latin typeface="Calibri" pitchFamily="34" charset="0"/>
            </a:endParaRPr>
          </a:p>
        </p:txBody>
      </p:sp>
      <p:sp>
        <p:nvSpPr>
          <p:cNvPr id="2051" name="TextBox 4"/>
          <p:cNvSpPr txBox="1">
            <a:spLocks noChangeArrowheads="1"/>
          </p:cNvSpPr>
          <p:nvPr/>
        </p:nvSpPr>
        <p:spPr bwMode="auto">
          <a:xfrm>
            <a:off x="4325678" y="3692525"/>
            <a:ext cx="2364854" cy="307975"/>
          </a:xfrm>
          <a:prstGeom prst="rect">
            <a:avLst/>
          </a:prstGeom>
          <a:noFill/>
          <a:ln w="9525">
            <a:noFill/>
            <a:miter lim="800000"/>
            <a:headEnd/>
            <a:tailEnd/>
          </a:ln>
        </p:spPr>
        <p:txBody>
          <a:bodyPr wrap="square">
            <a:spAutoFit/>
          </a:bodyPr>
          <a:lstStyle/>
          <a:p>
            <a:r>
              <a:rPr lang="en-US" altLang="zh-CN" sz="1400" dirty="0" smtClean="0">
                <a:latin typeface="微软雅黑" pitchFamily="34" charset="-122"/>
                <a:ea typeface="微软雅黑" pitchFamily="34" charset="-122"/>
              </a:rPr>
              <a:t>Made by </a:t>
            </a:r>
            <a:r>
              <a:rPr lang="zh-CN" altLang="en-US" sz="1400" dirty="0" smtClean="0">
                <a:latin typeface="微软雅黑" pitchFamily="34" charset="-122"/>
                <a:ea typeface="微软雅黑" pitchFamily="34" charset="-122"/>
              </a:rPr>
              <a:t>袁梓民</a:t>
            </a: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解析机制</a:t>
            </a:r>
            <a:endParaRPr lang="zh-CN" altLang="en-US" sz="3200" dirty="0">
              <a:solidFill>
                <a:prstClr val="black"/>
              </a:solidFill>
            </a:endParaRPr>
          </a:p>
        </p:txBody>
      </p:sp>
      <p:sp>
        <p:nvSpPr>
          <p:cNvPr id="5" name="TextBox 4"/>
          <p:cNvSpPr txBox="1"/>
          <p:nvPr/>
        </p:nvSpPr>
        <p:spPr>
          <a:xfrm>
            <a:off x="971600" y="1412776"/>
            <a:ext cx="7056784" cy="954107"/>
          </a:xfrm>
          <a:prstGeom prst="rect">
            <a:avLst/>
          </a:prstGeom>
          <a:noFill/>
        </p:spPr>
        <p:txBody>
          <a:bodyPr wrap="square" rtlCol="0">
            <a:spAutoFit/>
          </a:bodyPr>
          <a:lstStyle/>
          <a:p>
            <a:r>
              <a:rPr lang="en-US" altLang="zh-CN" sz="1400" dirty="0" smtClean="0"/>
              <a:t>        JavaScript</a:t>
            </a:r>
            <a:r>
              <a:rPr lang="zh-CN" altLang="en-US" sz="1400" dirty="0"/>
              <a:t>解析过程可以分为编译和执行两个阶段。编译也就是我们常说的</a:t>
            </a:r>
            <a:r>
              <a:rPr lang="en-US" altLang="zh-CN" sz="1400" dirty="0"/>
              <a:t>JavaScript</a:t>
            </a:r>
            <a:r>
              <a:rPr lang="zh-CN" altLang="en-US" sz="1400" dirty="0"/>
              <a:t>预处理（即预编译）。在预编译期，</a:t>
            </a:r>
            <a:r>
              <a:rPr lang="en-US" altLang="zh-CN" sz="1400" dirty="0"/>
              <a:t>JavaScript</a:t>
            </a:r>
            <a:r>
              <a:rPr lang="zh-CN" altLang="en-US" sz="1400" dirty="0"/>
              <a:t>解释器将完成对</a:t>
            </a:r>
            <a:r>
              <a:rPr lang="en-US" altLang="zh-CN" sz="1400" dirty="0"/>
              <a:t>JavaScript</a:t>
            </a:r>
            <a:r>
              <a:rPr lang="zh-CN" altLang="en-US" sz="1400" dirty="0"/>
              <a:t>代码的预处理，也就是说把</a:t>
            </a:r>
            <a:r>
              <a:rPr lang="en-US" altLang="zh-CN" sz="1400" dirty="0"/>
              <a:t>JavaScript</a:t>
            </a:r>
            <a:r>
              <a:rPr lang="zh-CN" altLang="en-US" sz="1400" dirty="0"/>
              <a:t>脚本代码转换成字节码。在执行期，</a:t>
            </a:r>
            <a:r>
              <a:rPr lang="en-US" altLang="zh-CN" sz="1400" dirty="0"/>
              <a:t>JavaScript</a:t>
            </a:r>
            <a:r>
              <a:rPr lang="zh-CN" altLang="en-US" sz="1400" dirty="0"/>
              <a:t>解释器借助执行期环境把字节码生成机械码，并按顺序执行，完成程序设计的任务</a:t>
            </a:r>
            <a:endParaRPr lang="zh-CN" altLang="en-US" sz="1400" dirty="0">
              <a:solidFill>
                <a:prstClr val="black"/>
              </a:solidFill>
            </a:endParaRPr>
          </a:p>
        </p:txBody>
      </p:sp>
    </p:spTree>
    <p:extLst>
      <p:ext uri="{BB962C8B-B14F-4D97-AF65-F5344CB8AC3E}">
        <p14:creationId xmlns:p14="http://schemas.microsoft.com/office/powerpoint/2010/main" val="933075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解析</a:t>
            </a:r>
            <a:r>
              <a:rPr lang="zh-CN" altLang="en-US" sz="3200" dirty="0" smtClean="0">
                <a:solidFill>
                  <a:prstClr val="black"/>
                </a:solidFill>
              </a:rPr>
              <a:t>机制</a:t>
            </a:r>
            <a:r>
              <a:rPr lang="en-US" altLang="zh-CN" sz="3200" dirty="0" smtClean="0">
                <a:solidFill>
                  <a:prstClr val="black"/>
                </a:solidFill>
              </a:rPr>
              <a:t>—</a:t>
            </a:r>
            <a:r>
              <a:rPr lang="zh-CN" altLang="en-US" sz="3200" dirty="0" smtClean="0">
                <a:solidFill>
                  <a:prstClr val="black"/>
                </a:solidFill>
              </a:rPr>
              <a:t>预编译</a:t>
            </a:r>
            <a:endParaRPr lang="zh-CN" altLang="en-US" sz="3200" dirty="0">
              <a:solidFill>
                <a:prstClr val="black"/>
              </a:solidFill>
            </a:endParaRPr>
          </a:p>
        </p:txBody>
      </p:sp>
      <p:sp>
        <p:nvSpPr>
          <p:cNvPr id="5" name="TextBox 4"/>
          <p:cNvSpPr txBox="1"/>
          <p:nvPr/>
        </p:nvSpPr>
        <p:spPr>
          <a:xfrm>
            <a:off x="971600" y="1412776"/>
            <a:ext cx="7056784" cy="1169551"/>
          </a:xfrm>
          <a:prstGeom prst="rect">
            <a:avLst/>
          </a:prstGeom>
          <a:noFill/>
        </p:spPr>
        <p:txBody>
          <a:bodyPr wrap="square" rtlCol="0">
            <a:spAutoFit/>
          </a:bodyPr>
          <a:lstStyle/>
          <a:p>
            <a:r>
              <a:rPr lang="en-US" altLang="zh-CN" sz="1400" dirty="0" smtClean="0">
                <a:solidFill>
                  <a:prstClr val="black"/>
                </a:solidFill>
              </a:rPr>
              <a:t>        </a:t>
            </a:r>
            <a:r>
              <a:rPr lang="en-US" altLang="zh-CN" sz="1400" dirty="0"/>
              <a:t>JavaScript</a:t>
            </a:r>
            <a:r>
              <a:rPr lang="zh-CN" altLang="en-US" sz="1400" dirty="0"/>
              <a:t>是一种解释型语言，而不是编译型语言。所谓解释型语言，就是代码在执行时才被解释器一行行动态编译和执行，而不是在执行之前就完成编译。简单说，解释型语言就是边编译边执行，而编译型语言是先编译后执行，两者的操作过程</a:t>
            </a:r>
            <a:r>
              <a:rPr lang="zh-CN" altLang="en-US" sz="1400" dirty="0" smtClean="0"/>
              <a:t>不同。</a:t>
            </a:r>
            <a:endParaRPr lang="en-US" altLang="zh-CN" sz="1400" dirty="0" smtClean="0"/>
          </a:p>
          <a:p>
            <a:endParaRPr lang="en-US" altLang="zh-CN" sz="1400" dirty="0">
              <a:solidFill>
                <a:prstClr val="black"/>
              </a:solidFill>
            </a:endParaRPr>
          </a:p>
          <a:p>
            <a:endParaRPr lang="zh-CN" altLang="en-US" sz="1400" dirty="0">
              <a:solidFill>
                <a:prstClr val="black"/>
              </a:solidFill>
            </a:endParaRPr>
          </a:p>
        </p:txBody>
      </p:sp>
    </p:spTree>
    <p:extLst>
      <p:ext uri="{BB962C8B-B14F-4D97-AF65-F5344CB8AC3E}">
        <p14:creationId xmlns:p14="http://schemas.microsoft.com/office/powerpoint/2010/main" val="652786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解析机制</a:t>
            </a:r>
            <a:r>
              <a:rPr lang="en-US" altLang="zh-CN" sz="3200" dirty="0" smtClean="0">
                <a:solidFill>
                  <a:prstClr val="black"/>
                </a:solidFill>
              </a:rPr>
              <a:t>—</a:t>
            </a:r>
            <a:r>
              <a:rPr lang="zh-CN" altLang="en-US" sz="3200" dirty="0" smtClean="0">
                <a:solidFill>
                  <a:prstClr val="black"/>
                </a:solidFill>
              </a:rPr>
              <a:t>执行期</a:t>
            </a:r>
            <a:endParaRPr lang="zh-CN" altLang="en-US" sz="3200" dirty="0">
              <a:solidFill>
                <a:prstClr val="black"/>
              </a:solidFill>
            </a:endParaRPr>
          </a:p>
        </p:txBody>
      </p:sp>
      <p:sp>
        <p:nvSpPr>
          <p:cNvPr id="5" name="TextBox 4"/>
          <p:cNvSpPr txBox="1"/>
          <p:nvPr/>
        </p:nvSpPr>
        <p:spPr>
          <a:xfrm>
            <a:off x="971600" y="1412776"/>
            <a:ext cx="7056784" cy="2462213"/>
          </a:xfrm>
          <a:prstGeom prst="rect">
            <a:avLst/>
          </a:prstGeom>
          <a:noFill/>
        </p:spPr>
        <p:txBody>
          <a:bodyPr wrap="square" rtlCol="0">
            <a:spAutoFit/>
          </a:bodyPr>
          <a:lstStyle/>
          <a:p>
            <a:r>
              <a:rPr lang="zh-CN" altLang="en-US" sz="1400" dirty="0" smtClean="0"/>
              <a:t>        经过</a:t>
            </a:r>
            <a:r>
              <a:rPr lang="zh-CN" altLang="en-US" sz="1400" dirty="0"/>
              <a:t>编译阶段的准备，</a:t>
            </a:r>
            <a:r>
              <a:rPr lang="en-US" altLang="zh-CN" sz="1400" dirty="0"/>
              <a:t>JavaScript</a:t>
            </a:r>
            <a:r>
              <a:rPr lang="zh-CN" altLang="en-US" sz="1400" dirty="0"/>
              <a:t>代码在内存中已经被构建为语法树，然后</a:t>
            </a:r>
            <a:r>
              <a:rPr lang="en-US" altLang="zh-CN" sz="1400" dirty="0"/>
              <a:t>JavaScript</a:t>
            </a:r>
            <a:r>
              <a:rPr lang="zh-CN" altLang="en-US" sz="1400" dirty="0"/>
              <a:t>引擎就会根据这个语法树结构边解释边执行了</a:t>
            </a:r>
            <a:r>
              <a:rPr lang="zh-CN" altLang="en-US" sz="1400" dirty="0" smtClean="0"/>
              <a:t>。</a:t>
            </a:r>
            <a:endParaRPr lang="en-US" altLang="zh-CN" sz="1400" dirty="0" smtClean="0"/>
          </a:p>
          <a:p>
            <a:endParaRPr lang="en-US" altLang="zh-CN" sz="1400" dirty="0">
              <a:solidFill>
                <a:prstClr val="black"/>
              </a:solidFill>
            </a:endParaRPr>
          </a:p>
          <a:p>
            <a:r>
              <a:rPr lang="zh-CN" altLang="en-US" sz="1400" dirty="0" smtClean="0"/>
              <a:t>        当</a:t>
            </a:r>
            <a:r>
              <a:rPr lang="en-US" altLang="zh-CN" sz="1400" dirty="0"/>
              <a:t>JavaScript</a:t>
            </a:r>
            <a:r>
              <a:rPr lang="zh-CN" altLang="en-US" sz="1400" dirty="0"/>
              <a:t>解释器执行每个函数时，先创建一个执行环境，在这个虚拟环境中创建一个调用对象，在这个对象内存储着当前域中所有局部变量、参数、嵌套函数、外部引用和父级引用列表</a:t>
            </a:r>
            <a:r>
              <a:rPr lang="en-US" altLang="zh-CN" sz="1400" dirty="0" err="1"/>
              <a:t>upvalue</a:t>
            </a:r>
            <a:r>
              <a:rPr lang="zh-CN" altLang="en-US" sz="1400" dirty="0"/>
              <a:t>等语法分析结构</a:t>
            </a:r>
            <a:r>
              <a:rPr lang="zh-CN" altLang="en-US" sz="1400" dirty="0" smtClean="0"/>
              <a:t>。</a:t>
            </a:r>
            <a:endParaRPr lang="en-US" altLang="zh-CN" sz="1400" dirty="0" smtClean="0"/>
          </a:p>
          <a:p>
            <a:endParaRPr lang="en-US" altLang="zh-CN" sz="1400" dirty="0">
              <a:solidFill>
                <a:prstClr val="black"/>
              </a:solidFill>
            </a:endParaRPr>
          </a:p>
          <a:p>
            <a:r>
              <a:rPr lang="zh-CN" altLang="en-US" sz="1400" dirty="0" smtClean="0"/>
              <a:t>         实际上</a:t>
            </a:r>
            <a:r>
              <a:rPr lang="zh-CN" altLang="en-US" sz="1400" dirty="0"/>
              <a:t>，通过声明语句定义的变量和函数在预编译期的语法分析中就已经存储到符号表中了，然后把它们与调用对象中的同名属性进行映射即可。调用对象的生命周期与函数的生命周期是一致的，当函数调用完毕且没有外部引用的情况下，会自动被</a:t>
            </a:r>
            <a:r>
              <a:rPr lang="en-US" altLang="zh-CN" sz="1400" dirty="0"/>
              <a:t>JavaScript</a:t>
            </a:r>
            <a:r>
              <a:rPr lang="zh-CN" altLang="en-US" sz="1400" dirty="0"/>
              <a:t>引擎当做垃圾进行回收</a:t>
            </a:r>
            <a:r>
              <a:rPr lang="zh-CN" altLang="en-US" sz="1400" dirty="0" smtClean="0"/>
              <a:t>。</a:t>
            </a:r>
            <a:endParaRPr lang="en-US" altLang="zh-CN" sz="1400" dirty="0" smtClean="0"/>
          </a:p>
        </p:txBody>
      </p:sp>
    </p:spTree>
    <p:extLst>
      <p:ext uri="{BB962C8B-B14F-4D97-AF65-F5344CB8AC3E}">
        <p14:creationId xmlns:p14="http://schemas.microsoft.com/office/powerpoint/2010/main" val="3131699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解析机制</a:t>
            </a:r>
            <a:r>
              <a:rPr lang="en-US" altLang="zh-CN" sz="3200" dirty="0" smtClean="0">
                <a:solidFill>
                  <a:prstClr val="black"/>
                </a:solidFill>
              </a:rPr>
              <a:t>—</a:t>
            </a:r>
            <a:r>
              <a:rPr lang="zh-CN" altLang="en-US" sz="3200" dirty="0" smtClean="0">
                <a:solidFill>
                  <a:prstClr val="black"/>
                </a:solidFill>
              </a:rPr>
              <a:t>执行期</a:t>
            </a:r>
            <a:endParaRPr lang="zh-CN" altLang="en-US" sz="3200" dirty="0">
              <a:solidFill>
                <a:prstClr val="black"/>
              </a:solidFill>
            </a:endParaRPr>
          </a:p>
        </p:txBody>
      </p:sp>
      <p:sp>
        <p:nvSpPr>
          <p:cNvPr id="5" name="TextBox 4"/>
          <p:cNvSpPr txBox="1"/>
          <p:nvPr/>
        </p:nvSpPr>
        <p:spPr>
          <a:xfrm>
            <a:off x="971600" y="1412776"/>
            <a:ext cx="7056784" cy="2677656"/>
          </a:xfrm>
          <a:prstGeom prst="rect">
            <a:avLst/>
          </a:prstGeom>
          <a:noFill/>
        </p:spPr>
        <p:txBody>
          <a:bodyPr wrap="square" rtlCol="0">
            <a:spAutoFit/>
          </a:bodyPr>
          <a:lstStyle/>
          <a:p>
            <a:r>
              <a:rPr lang="zh-CN" altLang="en-US" sz="1400" dirty="0" smtClean="0">
                <a:solidFill>
                  <a:prstClr val="black"/>
                </a:solidFill>
              </a:rPr>
              <a:t>        </a:t>
            </a:r>
            <a:r>
              <a:rPr lang="zh-CN" altLang="en-US" sz="1400" dirty="0" smtClean="0">
                <a:solidFill>
                  <a:prstClr val="black"/>
                </a:solidFill>
              </a:rPr>
              <a:t>另外</a:t>
            </a:r>
            <a:r>
              <a:rPr lang="zh-CN" altLang="en-US" sz="1400" dirty="0">
                <a:solidFill>
                  <a:prstClr val="black"/>
                </a:solidFill>
              </a:rPr>
              <a:t>，</a:t>
            </a:r>
            <a:r>
              <a:rPr lang="en-US" altLang="zh-CN" sz="1400" dirty="0">
                <a:solidFill>
                  <a:prstClr val="black"/>
                </a:solidFill>
              </a:rPr>
              <a:t>JavaScript</a:t>
            </a:r>
            <a:r>
              <a:rPr lang="zh-CN" altLang="en-US" sz="1400" dirty="0">
                <a:solidFill>
                  <a:prstClr val="black"/>
                </a:solidFill>
              </a:rPr>
              <a:t>解释器通过作用域链把多个嵌套的作用域串连在一起，并借助这个链条帮助</a:t>
            </a:r>
            <a:r>
              <a:rPr lang="en-US" altLang="zh-CN" sz="1400" dirty="0">
                <a:solidFill>
                  <a:prstClr val="black"/>
                </a:solidFill>
              </a:rPr>
              <a:t>JavaScript</a:t>
            </a:r>
            <a:r>
              <a:rPr lang="zh-CN" altLang="en-US" sz="1400" dirty="0">
                <a:solidFill>
                  <a:prstClr val="black"/>
                </a:solidFill>
              </a:rPr>
              <a:t>解释器检索变量的值。这个作用域链相当于一个索引表，并通过编号来存储它们的嵌套关系。当</a:t>
            </a:r>
            <a:r>
              <a:rPr lang="en-US" altLang="zh-CN" sz="1400" dirty="0">
                <a:solidFill>
                  <a:prstClr val="black"/>
                </a:solidFill>
              </a:rPr>
              <a:t>JavaScript</a:t>
            </a:r>
            <a:r>
              <a:rPr lang="zh-CN" altLang="en-US" sz="1400" dirty="0">
                <a:solidFill>
                  <a:prstClr val="black"/>
                </a:solidFill>
              </a:rPr>
              <a:t>解释器检索变量的值，会按着这个索引编号进行快速查找，直到找到全局对象为止，如果没有找到值，则传递一个特殊的</a:t>
            </a:r>
            <a:r>
              <a:rPr lang="en-US" altLang="zh-CN" sz="1400" dirty="0">
                <a:solidFill>
                  <a:prstClr val="black"/>
                </a:solidFill>
              </a:rPr>
              <a:t>undefined</a:t>
            </a:r>
            <a:r>
              <a:rPr lang="zh-CN" altLang="en-US" sz="1400" dirty="0" smtClean="0">
                <a:solidFill>
                  <a:prstClr val="black"/>
                </a:solidFill>
              </a:rPr>
              <a:t>值</a:t>
            </a:r>
            <a:endParaRPr lang="en-US" altLang="zh-CN" sz="1400" dirty="0" smtClean="0">
              <a:solidFill>
                <a:prstClr val="black"/>
              </a:solidFill>
            </a:endParaRPr>
          </a:p>
          <a:p>
            <a:endParaRPr lang="en-US" altLang="zh-CN" sz="1400" dirty="0">
              <a:solidFill>
                <a:prstClr val="black"/>
              </a:solidFill>
            </a:endParaRPr>
          </a:p>
          <a:p>
            <a:r>
              <a:rPr lang="zh-CN" altLang="en-US" sz="1400" dirty="0" smtClean="0">
                <a:solidFill>
                  <a:prstClr val="black"/>
                </a:solidFill>
              </a:rPr>
              <a:t>        如果</a:t>
            </a:r>
            <a:r>
              <a:rPr lang="zh-CN" altLang="en-US" sz="1400" dirty="0">
                <a:solidFill>
                  <a:prstClr val="black"/>
                </a:solidFill>
              </a:rPr>
              <a:t>函数引用了外部变量的值，则</a:t>
            </a:r>
            <a:r>
              <a:rPr lang="en-US" altLang="zh-CN" sz="1400" dirty="0">
                <a:solidFill>
                  <a:prstClr val="black"/>
                </a:solidFill>
              </a:rPr>
              <a:t>JavaScript</a:t>
            </a:r>
            <a:r>
              <a:rPr lang="zh-CN" altLang="en-US" sz="1400" dirty="0">
                <a:solidFill>
                  <a:prstClr val="black"/>
                </a:solidFill>
              </a:rPr>
              <a:t>解释器会为该函数创建一个闭包体，闭包体是一个完全封闭和独立的作用域，它不会在函数调用完毕后就被</a:t>
            </a:r>
            <a:r>
              <a:rPr lang="en-US" altLang="zh-CN" sz="1400" dirty="0">
                <a:solidFill>
                  <a:prstClr val="black"/>
                </a:solidFill>
              </a:rPr>
              <a:t>JavaScript</a:t>
            </a:r>
            <a:r>
              <a:rPr lang="zh-CN" altLang="en-US" sz="1400" dirty="0">
                <a:solidFill>
                  <a:prstClr val="black"/>
                </a:solidFill>
              </a:rPr>
              <a:t>引擎当做垃圾进行回收。闭包体可以长期存在，因此开发人员常把闭包体当做内存中的蓄水池，专门用来长期保存变量的值</a:t>
            </a:r>
            <a:r>
              <a:rPr lang="zh-CN" altLang="en-US" sz="1400" dirty="0" smtClean="0">
                <a:solidFill>
                  <a:prstClr val="black"/>
                </a:solidFill>
              </a:rPr>
              <a:t>。</a:t>
            </a:r>
            <a:endParaRPr lang="en-US" altLang="zh-CN" sz="1400" dirty="0" smtClean="0">
              <a:solidFill>
                <a:prstClr val="black"/>
              </a:solidFill>
            </a:endParaRPr>
          </a:p>
          <a:p>
            <a:endParaRPr lang="en-US" altLang="zh-CN" sz="1400" dirty="0">
              <a:solidFill>
                <a:prstClr val="black"/>
              </a:solidFill>
            </a:endParaRPr>
          </a:p>
          <a:p>
            <a:r>
              <a:rPr lang="zh-CN" altLang="en-US" sz="1400" dirty="0" smtClean="0"/>
              <a:t>        只有</a:t>
            </a:r>
            <a:r>
              <a:rPr lang="zh-CN" altLang="en-US" sz="1400" dirty="0"/>
              <a:t>当闭包体的外部引用被全部设置为</a:t>
            </a:r>
            <a:r>
              <a:rPr lang="en-US" altLang="zh-CN" sz="1400" dirty="0"/>
              <a:t>null</a:t>
            </a:r>
            <a:r>
              <a:rPr lang="zh-CN" altLang="en-US" sz="1400" dirty="0"/>
              <a:t>值时，该闭包才会被回收。当然，也容易引发垃圾泛滥，甚至出现内存外溢的现象。</a:t>
            </a:r>
            <a:endParaRPr lang="zh-CN" altLang="en-US" sz="1400" dirty="0">
              <a:solidFill>
                <a:prstClr val="black"/>
              </a:solidFill>
            </a:endParaRPr>
          </a:p>
        </p:txBody>
      </p:sp>
    </p:spTree>
    <p:extLst>
      <p:ext uri="{BB962C8B-B14F-4D97-AF65-F5344CB8AC3E}">
        <p14:creationId xmlns:p14="http://schemas.microsoft.com/office/powerpoint/2010/main" val="4137078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4032448" cy="584775"/>
          </a:xfrm>
          <a:prstGeom prst="rect">
            <a:avLst/>
          </a:prstGeom>
          <a:noFill/>
        </p:spPr>
        <p:txBody>
          <a:bodyPr wrap="square" rtlCol="0">
            <a:spAutoFit/>
          </a:bodyPr>
          <a:lstStyle/>
          <a:p>
            <a:r>
              <a:rPr lang="en-US" altLang="zh-CN" sz="3200" dirty="0" smtClean="0"/>
              <a:t>JavaScript</a:t>
            </a:r>
            <a:r>
              <a:rPr lang="zh-CN" altLang="en-US" sz="3200" dirty="0" smtClean="0"/>
              <a:t>简史</a:t>
            </a:r>
            <a:endParaRPr lang="zh-CN" altLang="en-US" sz="3200" dirty="0"/>
          </a:p>
        </p:txBody>
      </p:sp>
      <p:sp>
        <p:nvSpPr>
          <p:cNvPr id="4" name="TextBox 3"/>
          <p:cNvSpPr txBox="1"/>
          <p:nvPr/>
        </p:nvSpPr>
        <p:spPr>
          <a:xfrm>
            <a:off x="971600" y="1484784"/>
            <a:ext cx="3528392" cy="369332"/>
          </a:xfrm>
          <a:prstGeom prst="rect">
            <a:avLst/>
          </a:prstGeom>
          <a:noFill/>
        </p:spPr>
        <p:txBody>
          <a:bodyPr wrap="square" rtlCol="0">
            <a:spAutoFit/>
          </a:bodyPr>
          <a:lstStyle/>
          <a:p>
            <a:r>
              <a:rPr lang="zh-CN" altLang="en-US" dirty="0" smtClean="0"/>
              <a:t>为什么叫</a:t>
            </a:r>
            <a:r>
              <a:rPr lang="en-US" altLang="zh-CN" dirty="0" smtClean="0"/>
              <a:t>JavaScript</a:t>
            </a:r>
            <a:endParaRPr lang="zh-CN" altLang="en-US" dirty="0"/>
          </a:p>
        </p:txBody>
      </p:sp>
      <p:sp>
        <p:nvSpPr>
          <p:cNvPr id="5" name="TextBox 4"/>
          <p:cNvSpPr txBox="1"/>
          <p:nvPr/>
        </p:nvSpPr>
        <p:spPr>
          <a:xfrm>
            <a:off x="939439" y="2132856"/>
            <a:ext cx="7056784" cy="1169551"/>
          </a:xfrm>
          <a:prstGeom prst="rect">
            <a:avLst/>
          </a:prstGeom>
          <a:noFill/>
        </p:spPr>
        <p:txBody>
          <a:bodyPr wrap="square" rtlCol="0">
            <a:spAutoFit/>
          </a:bodyPr>
          <a:lstStyle/>
          <a:p>
            <a:r>
              <a:rPr lang="zh-CN" altLang="en-US" sz="1400" dirty="0" smtClean="0"/>
              <a:t>        当时</a:t>
            </a:r>
            <a:r>
              <a:rPr lang="zh-CN" altLang="en-US" sz="1400" dirty="0" smtClean="0"/>
              <a:t>就职于</a:t>
            </a:r>
            <a:r>
              <a:rPr lang="en-US" altLang="zh-CN" sz="1400" dirty="0" smtClean="0"/>
              <a:t>Netscape</a:t>
            </a:r>
            <a:r>
              <a:rPr lang="zh-CN" altLang="en-US" sz="1400" dirty="0" smtClean="0"/>
              <a:t>公司的</a:t>
            </a:r>
            <a:r>
              <a:rPr lang="en-US" altLang="zh-CN" sz="1400" dirty="0" smtClean="0"/>
              <a:t>Brendan </a:t>
            </a:r>
            <a:r>
              <a:rPr lang="en-US" altLang="zh-CN" sz="1400" dirty="0" err="1" smtClean="0"/>
              <a:t>Eich</a:t>
            </a:r>
            <a:r>
              <a:rPr lang="zh-CN" altLang="en-US" sz="1400" dirty="0" smtClean="0"/>
              <a:t>，开始着手为计划于</a:t>
            </a:r>
            <a:r>
              <a:rPr lang="en-US" altLang="zh-CN" sz="1400" dirty="0" smtClean="0"/>
              <a:t>1995</a:t>
            </a:r>
            <a:r>
              <a:rPr lang="zh-CN" altLang="en-US" sz="1400" dirty="0" smtClean="0"/>
              <a:t>年</a:t>
            </a:r>
            <a:r>
              <a:rPr lang="en-US" altLang="zh-CN" sz="1400" dirty="0" smtClean="0"/>
              <a:t>2</a:t>
            </a:r>
            <a:r>
              <a:rPr lang="zh-CN" altLang="en-US" sz="1400" dirty="0" smtClean="0"/>
              <a:t>月份发布的</a:t>
            </a:r>
            <a:r>
              <a:rPr lang="en-US" altLang="zh-CN" sz="1400" dirty="0" smtClean="0"/>
              <a:t>Netscape Navigator 2</a:t>
            </a:r>
            <a:r>
              <a:rPr lang="zh-CN" altLang="en-US" sz="1400" dirty="0" smtClean="0"/>
              <a:t>开发一种名为</a:t>
            </a:r>
            <a:r>
              <a:rPr lang="en-US" altLang="zh-CN" sz="1400" dirty="0" err="1" smtClean="0"/>
              <a:t>LiveScript</a:t>
            </a:r>
            <a:r>
              <a:rPr lang="zh-CN" altLang="en-US" sz="1400" dirty="0" smtClean="0"/>
              <a:t>的脚本语言。语言将同时在客户端和服务器中使用，在服务器端叫做</a:t>
            </a:r>
            <a:r>
              <a:rPr lang="en-US" altLang="zh-CN" sz="1400" dirty="0" err="1" smtClean="0"/>
              <a:t>LiveWare</a:t>
            </a:r>
            <a:r>
              <a:rPr lang="zh-CN" altLang="en-US" sz="1400" dirty="0" smtClean="0"/>
              <a:t>。为了赶在发布日期之前完成</a:t>
            </a:r>
            <a:r>
              <a:rPr lang="en-US" altLang="zh-CN" sz="1400" dirty="0" err="1" smtClean="0"/>
              <a:t>LiveScript</a:t>
            </a:r>
            <a:r>
              <a:rPr lang="zh-CN" altLang="en-US" sz="1400" dirty="0" smtClean="0"/>
              <a:t>的开发，</a:t>
            </a:r>
            <a:r>
              <a:rPr lang="en-US" altLang="zh-CN" sz="1400" dirty="0"/>
              <a:t> </a:t>
            </a:r>
            <a:r>
              <a:rPr lang="en-US" altLang="zh-CN" sz="1400" dirty="0" smtClean="0"/>
              <a:t>Netscape</a:t>
            </a:r>
            <a:r>
              <a:rPr lang="zh-CN" altLang="en-US" sz="1400" dirty="0" smtClean="0"/>
              <a:t>和</a:t>
            </a:r>
            <a:r>
              <a:rPr lang="en-US" altLang="zh-CN" sz="1400" dirty="0" smtClean="0"/>
              <a:t>Sun</a:t>
            </a:r>
            <a:r>
              <a:rPr lang="zh-CN" altLang="en-US" sz="1400" dirty="0" smtClean="0"/>
              <a:t>公司建立了一个开发联盟。在</a:t>
            </a:r>
            <a:r>
              <a:rPr lang="en-US" altLang="zh-CN" sz="1400" dirty="0"/>
              <a:t>Netscape Navigator </a:t>
            </a:r>
            <a:r>
              <a:rPr lang="en-US" altLang="zh-CN" sz="1400" dirty="0" smtClean="0"/>
              <a:t>2</a:t>
            </a:r>
            <a:r>
              <a:rPr lang="zh-CN" altLang="en-US" sz="1400" dirty="0" smtClean="0"/>
              <a:t>正式发布前夕，</a:t>
            </a:r>
            <a:r>
              <a:rPr lang="en-US" altLang="zh-CN" sz="1400" dirty="0"/>
              <a:t> Netscape </a:t>
            </a:r>
            <a:r>
              <a:rPr lang="zh-CN" altLang="en-US" sz="1400" dirty="0" smtClean="0"/>
              <a:t>为了搭上媒体热炒的</a:t>
            </a:r>
            <a:r>
              <a:rPr lang="en-US" altLang="zh-CN" sz="1400" dirty="0" smtClean="0"/>
              <a:t>Java</a:t>
            </a:r>
            <a:r>
              <a:rPr lang="zh-CN" altLang="en-US" sz="1400" dirty="0" smtClean="0"/>
              <a:t>的顺风车，临时把名字改成了</a:t>
            </a:r>
            <a:r>
              <a:rPr lang="en-US" altLang="zh-CN" sz="1400" dirty="0" smtClean="0"/>
              <a:t>JavaScript</a:t>
            </a:r>
            <a:r>
              <a:rPr lang="zh-CN" altLang="en-US" sz="1400" dirty="0"/>
              <a:t>。</a:t>
            </a:r>
          </a:p>
        </p:txBody>
      </p:sp>
    </p:spTree>
    <p:extLst>
      <p:ext uri="{BB962C8B-B14F-4D97-AF65-F5344CB8AC3E}">
        <p14:creationId xmlns:p14="http://schemas.microsoft.com/office/powerpoint/2010/main" val="2497520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336704" cy="584775"/>
          </a:xfrm>
          <a:prstGeom prst="rect">
            <a:avLst/>
          </a:prstGeom>
          <a:noFill/>
        </p:spPr>
        <p:txBody>
          <a:bodyPr wrap="square" rtlCol="0">
            <a:spAutoFit/>
          </a:bodyPr>
          <a:lstStyle/>
          <a:p>
            <a:r>
              <a:rPr lang="en-US" altLang="zh-CN" sz="3200" dirty="0" smtClean="0">
                <a:solidFill>
                  <a:prstClr val="black"/>
                </a:solidFill>
              </a:rPr>
              <a:t>JavaScript &amp; ECMAScript</a:t>
            </a:r>
            <a:endParaRPr lang="zh-CN" altLang="en-US" sz="3200" dirty="0">
              <a:solidFill>
                <a:prstClr val="black"/>
              </a:solidFill>
            </a:endParaRPr>
          </a:p>
        </p:txBody>
      </p:sp>
      <p:sp>
        <p:nvSpPr>
          <p:cNvPr id="4" name="TextBox 3"/>
          <p:cNvSpPr txBox="1"/>
          <p:nvPr/>
        </p:nvSpPr>
        <p:spPr>
          <a:xfrm>
            <a:off x="939439" y="1484784"/>
            <a:ext cx="3528392" cy="369332"/>
          </a:xfrm>
          <a:prstGeom prst="rect">
            <a:avLst/>
          </a:prstGeom>
          <a:noFill/>
        </p:spPr>
        <p:txBody>
          <a:bodyPr wrap="square" rtlCol="0">
            <a:spAutoFit/>
          </a:bodyPr>
          <a:lstStyle/>
          <a:p>
            <a:r>
              <a:rPr lang="en-US" altLang="zh-CN" dirty="0">
                <a:solidFill>
                  <a:prstClr val="black"/>
                </a:solidFill>
              </a:rPr>
              <a:t>JavaScript </a:t>
            </a:r>
            <a:r>
              <a:rPr lang="en-US" altLang="zh-CN" dirty="0" smtClean="0">
                <a:solidFill>
                  <a:prstClr val="black"/>
                </a:solidFill>
              </a:rPr>
              <a:t>=== ECMAScript ?</a:t>
            </a:r>
            <a:endParaRPr lang="zh-CN" altLang="en-US" dirty="0">
              <a:solidFill>
                <a:prstClr val="black"/>
              </a:solidFill>
            </a:endParaRPr>
          </a:p>
        </p:txBody>
      </p:sp>
      <p:sp>
        <p:nvSpPr>
          <p:cNvPr id="5" name="TextBox 4"/>
          <p:cNvSpPr txBox="1"/>
          <p:nvPr/>
        </p:nvSpPr>
        <p:spPr>
          <a:xfrm>
            <a:off x="939439" y="2132856"/>
            <a:ext cx="7056784" cy="1169551"/>
          </a:xfrm>
          <a:prstGeom prst="rect">
            <a:avLst/>
          </a:prstGeom>
          <a:noFill/>
        </p:spPr>
        <p:txBody>
          <a:bodyPr wrap="square" rtlCol="0">
            <a:spAutoFit/>
          </a:bodyPr>
          <a:lstStyle/>
          <a:p>
            <a:r>
              <a:rPr lang="en-US" altLang="zh-CN" sz="1400" dirty="0" smtClean="0">
                <a:solidFill>
                  <a:prstClr val="black"/>
                </a:solidFill>
              </a:rPr>
              <a:t>        1997</a:t>
            </a:r>
            <a:r>
              <a:rPr lang="zh-CN" altLang="en-US" sz="1400" dirty="0" smtClean="0">
                <a:solidFill>
                  <a:prstClr val="black"/>
                </a:solidFill>
              </a:rPr>
              <a:t>年，以</a:t>
            </a:r>
            <a:r>
              <a:rPr lang="en-US" altLang="zh-CN" sz="1400" dirty="0" smtClean="0">
                <a:solidFill>
                  <a:prstClr val="black"/>
                </a:solidFill>
              </a:rPr>
              <a:t>JavaScript1.1</a:t>
            </a:r>
            <a:r>
              <a:rPr lang="zh-CN" altLang="en-US" sz="1400" dirty="0" smtClean="0">
                <a:solidFill>
                  <a:prstClr val="black"/>
                </a:solidFill>
              </a:rPr>
              <a:t>版本为蓝本的建议被提交给了欧洲计算机制造商协会</a:t>
            </a:r>
            <a:r>
              <a:rPr lang="en-US" altLang="zh-CN" sz="1400" dirty="0" smtClean="0">
                <a:solidFill>
                  <a:prstClr val="black"/>
                </a:solidFill>
              </a:rPr>
              <a:t>(ECMA)</a:t>
            </a:r>
            <a:r>
              <a:rPr lang="zh-CN" altLang="en-US" sz="1400" dirty="0" smtClean="0">
                <a:solidFill>
                  <a:prstClr val="black"/>
                </a:solidFill>
              </a:rPr>
              <a:t>。该协会指定</a:t>
            </a:r>
            <a:r>
              <a:rPr lang="en-US" altLang="zh-CN" sz="1400" dirty="0" smtClean="0">
                <a:solidFill>
                  <a:prstClr val="black"/>
                </a:solidFill>
              </a:rPr>
              <a:t>39</a:t>
            </a:r>
            <a:r>
              <a:rPr lang="zh-CN" altLang="en-US" sz="1400" dirty="0" smtClean="0">
                <a:solidFill>
                  <a:prstClr val="black"/>
                </a:solidFill>
              </a:rPr>
              <a:t>号技术委员会</a:t>
            </a:r>
            <a:r>
              <a:rPr lang="en-US" altLang="zh-CN" sz="1400" dirty="0" smtClean="0">
                <a:solidFill>
                  <a:prstClr val="black"/>
                </a:solidFill>
              </a:rPr>
              <a:t>(</a:t>
            </a:r>
            <a:r>
              <a:rPr lang="zh-CN" altLang="en-US" sz="1400" dirty="0" smtClean="0">
                <a:solidFill>
                  <a:prstClr val="black"/>
                </a:solidFill>
              </a:rPr>
              <a:t>负责“标准化一种通用、跨平台、供应商中立的脚本语言的语法和定义”</a:t>
            </a:r>
            <a:r>
              <a:rPr lang="en-US" altLang="zh-CN" sz="1400" dirty="0" smtClean="0">
                <a:solidFill>
                  <a:prstClr val="black"/>
                </a:solidFill>
              </a:rPr>
              <a:t>)</a:t>
            </a:r>
            <a:r>
              <a:rPr lang="zh-CN" altLang="en-US" sz="1400" dirty="0" smtClean="0">
                <a:solidFill>
                  <a:prstClr val="black"/>
                </a:solidFill>
              </a:rPr>
              <a:t>他们进过数月努力完成了</a:t>
            </a:r>
            <a:r>
              <a:rPr lang="en-US" altLang="zh-CN" sz="1400" dirty="0" smtClean="0">
                <a:solidFill>
                  <a:prstClr val="black"/>
                </a:solidFill>
              </a:rPr>
              <a:t>ECMA-262-</a:t>
            </a:r>
            <a:r>
              <a:rPr lang="zh-CN" altLang="en-US" sz="1400" dirty="0" smtClean="0">
                <a:solidFill>
                  <a:prstClr val="black"/>
                </a:solidFill>
              </a:rPr>
              <a:t>定义一种名为</a:t>
            </a:r>
            <a:r>
              <a:rPr lang="en-US" altLang="zh-CN" sz="1400" dirty="0" smtClean="0">
                <a:solidFill>
                  <a:prstClr val="black"/>
                </a:solidFill>
              </a:rPr>
              <a:t>ECMAScript</a:t>
            </a:r>
            <a:r>
              <a:rPr lang="zh-CN" altLang="en-US" sz="1400" dirty="0" smtClean="0">
                <a:solidFill>
                  <a:prstClr val="black"/>
                </a:solidFill>
              </a:rPr>
              <a:t>的新脚本语言标准。虽然</a:t>
            </a:r>
            <a:r>
              <a:rPr lang="en-US" altLang="zh-CN" sz="1400" dirty="0" smtClean="0">
                <a:solidFill>
                  <a:prstClr val="black"/>
                </a:solidFill>
              </a:rPr>
              <a:t>JavaScript</a:t>
            </a:r>
            <a:r>
              <a:rPr lang="zh-CN" altLang="en-US" sz="1400" dirty="0" smtClean="0">
                <a:solidFill>
                  <a:prstClr val="black"/>
                </a:solidFill>
              </a:rPr>
              <a:t>和</a:t>
            </a:r>
            <a:r>
              <a:rPr lang="en-US" altLang="zh-CN" sz="1400" dirty="0" smtClean="0">
                <a:solidFill>
                  <a:prstClr val="black"/>
                </a:solidFill>
              </a:rPr>
              <a:t>ECMAScript</a:t>
            </a:r>
            <a:r>
              <a:rPr lang="zh-CN" altLang="en-US" sz="1400" dirty="0" smtClean="0">
                <a:solidFill>
                  <a:prstClr val="black"/>
                </a:solidFill>
              </a:rPr>
              <a:t>通常被人们用来表达相同的含义，但是</a:t>
            </a:r>
            <a:r>
              <a:rPr lang="en-US" altLang="zh-CN" sz="1400" dirty="0" smtClean="0">
                <a:solidFill>
                  <a:prstClr val="black"/>
                </a:solidFill>
              </a:rPr>
              <a:t>JavaScript</a:t>
            </a:r>
            <a:r>
              <a:rPr lang="zh-CN" altLang="en-US" sz="1400" dirty="0" smtClean="0">
                <a:solidFill>
                  <a:prstClr val="black"/>
                </a:solidFill>
              </a:rPr>
              <a:t>的含义比</a:t>
            </a:r>
            <a:r>
              <a:rPr lang="en-US" altLang="zh-CN" sz="1400" dirty="0" smtClean="0">
                <a:solidFill>
                  <a:prstClr val="black"/>
                </a:solidFill>
              </a:rPr>
              <a:t>ECMA-262</a:t>
            </a:r>
            <a:r>
              <a:rPr lang="zh-CN" altLang="en-US" sz="1400" dirty="0" smtClean="0">
                <a:solidFill>
                  <a:prstClr val="black"/>
                </a:solidFill>
              </a:rPr>
              <a:t>中规定的多得多。</a:t>
            </a:r>
            <a:endParaRPr lang="zh-CN" altLang="en-US" sz="1400" dirty="0">
              <a:solidFill>
                <a:prstClr val="black"/>
              </a:solidFill>
            </a:endParaRPr>
          </a:p>
        </p:txBody>
      </p:sp>
    </p:spTree>
    <p:extLst>
      <p:ext uri="{BB962C8B-B14F-4D97-AF65-F5344CB8AC3E}">
        <p14:creationId xmlns:p14="http://schemas.microsoft.com/office/powerpoint/2010/main" val="3177595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4032448"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简史</a:t>
            </a:r>
            <a:endParaRPr lang="zh-CN" altLang="en-US" sz="3200" dirty="0">
              <a:solidFill>
                <a:prstClr val="black"/>
              </a:solidFill>
            </a:endParaRPr>
          </a:p>
        </p:txBody>
      </p:sp>
      <p:sp>
        <p:nvSpPr>
          <p:cNvPr id="4" name="TextBox 3"/>
          <p:cNvSpPr txBox="1"/>
          <p:nvPr/>
        </p:nvSpPr>
        <p:spPr>
          <a:xfrm>
            <a:off x="971600" y="1484784"/>
            <a:ext cx="3528392" cy="369332"/>
          </a:xfrm>
          <a:prstGeom prst="rect">
            <a:avLst/>
          </a:prstGeom>
          <a:noFill/>
        </p:spPr>
        <p:txBody>
          <a:bodyPr wrap="square" rtlCol="0">
            <a:spAutoFit/>
          </a:bodyPr>
          <a:lstStyle/>
          <a:p>
            <a:r>
              <a:rPr lang="en-US" altLang="zh-CN" dirty="0" smtClean="0">
                <a:solidFill>
                  <a:prstClr val="black"/>
                </a:solidFill>
              </a:rPr>
              <a:t>JavaScript</a:t>
            </a:r>
            <a:r>
              <a:rPr lang="zh-CN" altLang="en-US" dirty="0" smtClean="0">
                <a:solidFill>
                  <a:prstClr val="black"/>
                </a:solidFill>
              </a:rPr>
              <a:t>的组成部分</a:t>
            </a:r>
            <a:endParaRPr lang="zh-CN" altLang="en-US" dirty="0">
              <a:solidFill>
                <a:prstClr val="black"/>
              </a:solidFill>
            </a:endParaRPr>
          </a:p>
        </p:txBody>
      </p:sp>
      <p:sp>
        <p:nvSpPr>
          <p:cNvPr id="5" name="TextBox 4"/>
          <p:cNvSpPr txBox="1"/>
          <p:nvPr/>
        </p:nvSpPr>
        <p:spPr>
          <a:xfrm>
            <a:off x="939439" y="2132856"/>
            <a:ext cx="7056784" cy="1938992"/>
          </a:xfrm>
          <a:prstGeom prst="rect">
            <a:avLst/>
          </a:prstGeom>
          <a:noFill/>
        </p:spPr>
        <p:txBody>
          <a:bodyPr wrap="square" rtlCol="0">
            <a:spAutoFit/>
          </a:bodyPr>
          <a:lstStyle/>
          <a:p>
            <a:pPr marL="457200" indent="-457200">
              <a:buFont typeface="Wingdings" panose="05000000000000000000" pitchFamily="2" charset="2"/>
              <a:buChar char="u"/>
            </a:pPr>
            <a:r>
              <a:rPr lang="zh-CN" altLang="en-US" sz="2400" dirty="0" smtClean="0">
                <a:solidFill>
                  <a:prstClr val="black"/>
                </a:solidFill>
              </a:rPr>
              <a:t>核心</a:t>
            </a:r>
            <a:r>
              <a:rPr lang="en-US" altLang="zh-CN" sz="2400" dirty="0" smtClean="0">
                <a:solidFill>
                  <a:prstClr val="black"/>
                </a:solidFill>
              </a:rPr>
              <a:t>(ECMAScript)</a:t>
            </a:r>
          </a:p>
          <a:p>
            <a:pPr marL="457200" indent="-457200">
              <a:buFont typeface="Wingdings" panose="05000000000000000000" pitchFamily="2" charset="2"/>
              <a:buChar char="u"/>
            </a:pPr>
            <a:endParaRPr lang="en-US" altLang="zh-CN" sz="2400" dirty="0">
              <a:solidFill>
                <a:prstClr val="black"/>
              </a:solidFill>
            </a:endParaRPr>
          </a:p>
          <a:p>
            <a:pPr marL="457200" indent="-457200">
              <a:buFont typeface="Wingdings" panose="05000000000000000000" pitchFamily="2" charset="2"/>
              <a:buChar char="u"/>
            </a:pPr>
            <a:r>
              <a:rPr lang="zh-CN" altLang="en-US" sz="2400" dirty="0" smtClean="0">
                <a:solidFill>
                  <a:prstClr val="black"/>
                </a:solidFill>
              </a:rPr>
              <a:t>文档对象模型</a:t>
            </a:r>
            <a:r>
              <a:rPr lang="en-US" altLang="zh-CN" sz="2400" dirty="0" smtClean="0">
                <a:solidFill>
                  <a:prstClr val="black"/>
                </a:solidFill>
              </a:rPr>
              <a:t>(DOM)</a:t>
            </a:r>
          </a:p>
          <a:p>
            <a:pPr marL="457200" indent="-457200">
              <a:buFont typeface="Wingdings" panose="05000000000000000000" pitchFamily="2" charset="2"/>
              <a:buChar char="u"/>
            </a:pPr>
            <a:endParaRPr lang="en-US" altLang="zh-CN" sz="2400" dirty="0">
              <a:solidFill>
                <a:prstClr val="black"/>
              </a:solidFill>
            </a:endParaRPr>
          </a:p>
          <a:p>
            <a:pPr marL="457200" indent="-457200">
              <a:buFont typeface="Wingdings" panose="05000000000000000000" pitchFamily="2" charset="2"/>
              <a:buChar char="u"/>
            </a:pPr>
            <a:r>
              <a:rPr lang="zh-CN" altLang="en-US" sz="2400" dirty="0" smtClean="0">
                <a:solidFill>
                  <a:prstClr val="black"/>
                </a:solidFill>
              </a:rPr>
              <a:t>浏览器对象模型</a:t>
            </a:r>
            <a:r>
              <a:rPr lang="en-US" altLang="zh-CN" sz="2400" dirty="0" smtClean="0">
                <a:solidFill>
                  <a:prstClr val="black"/>
                </a:solidFill>
              </a:rPr>
              <a:t>(BOM)</a:t>
            </a:r>
            <a:endParaRPr lang="zh-CN" altLang="en-US" sz="2400" dirty="0">
              <a:solidFill>
                <a:prstClr val="black"/>
              </a:solidFill>
            </a:endParaRPr>
          </a:p>
        </p:txBody>
      </p:sp>
    </p:spTree>
    <p:extLst>
      <p:ext uri="{BB962C8B-B14F-4D97-AF65-F5344CB8AC3E}">
        <p14:creationId xmlns:p14="http://schemas.microsoft.com/office/powerpoint/2010/main" val="3177595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4032448" cy="584775"/>
          </a:xfrm>
          <a:prstGeom prst="rect">
            <a:avLst/>
          </a:prstGeom>
          <a:noFill/>
        </p:spPr>
        <p:txBody>
          <a:bodyPr wrap="square" rtlCol="0">
            <a:spAutoFit/>
          </a:bodyPr>
          <a:lstStyle/>
          <a:p>
            <a:r>
              <a:rPr lang="zh-CN" altLang="en-US" sz="3200" dirty="0" smtClean="0">
                <a:solidFill>
                  <a:prstClr val="black"/>
                </a:solidFill>
              </a:rPr>
              <a:t>运行</a:t>
            </a:r>
            <a:r>
              <a:rPr lang="zh-CN" altLang="en-US" sz="3200" dirty="0" smtClean="0">
                <a:solidFill>
                  <a:prstClr val="black"/>
                </a:solidFill>
              </a:rPr>
              <a:t>环境</a:t>
            </a:r>
            <a:endParaRPr lang="zh-CN" altLang="en-US" sz="3200" dirty="0">
              <a:solidFill>
                <a:prstClr val="black"/>
              </a:solidFill>
            </a:endParaRPr>
          </a:p>
        </p:txBody>
      </p:sp>
      <p:sp>
        <p:nvSpPr>
          <p:cNvPr id="4" name="TextBox 3"/>
          <p:cNvSpPr txBox="1"/>
          <p:nvPr/>
        </p:nvSpPr>
        <p:spPr>
          <a:xfrm>
            <a:off x="971600" y="1484784"/>
            <a:ext cx="3528392" cy="369332"/>
          </a:xfrm>
          <a:prstGeom prst="rect">
            <a:avLst/>
          </a:prstGeom>
          <a:noFill/>
        </p:spPr>
        <p:txBody>
          <a:bodyPr wrap="square" rtlCol="0">
            <a:spAutoFit/>
          </a:bodyPr>
          <a:lstStyle/>
          <a:p>
            <a:r>
              <a:rPr lang="zh-CN" altLang="en-US" dirty="0" smtClean="0">
                <a:solidFill>
                  <a:prstClr val="black"/>
                </a:solidFill>
              </a:rPr>
              <a:t>什么是运行环境</a:t>
            </a:r>
            <a:endParaRPr lang="zh-CN" altLang="en-US" dirty="0">
              <a:solidFill>
                <a:prstClr val="black"/>
              </a:solidFill>
            </a:endParaRPr>
          </a:p>
        </p:txBody>
      </p:sp>
      <p:sp>
        <p:nvSpPr>
          <p:cNvPr id="5" name="TextBox 4"/>
          <p:cNvSpPr txBox="1"/>
          <p:nvPr/>
        </p:nvSpPr>
        <p:spPr>
          <a:xfrm>
            <a:off x="939439" y="2132856"/>
            <a:ext cx="7056784" cy="1169551"/>
          </a:xfrm>
          <a:prstGeom prst="rect">
            <a:avLst/>
          </a:prstGeom>
          <a:noFill/>
        </p:spPr>
        <p:txBody>
          <a:bodyPr wrap="square" rtlCol="0">
            <a:spAutoFit/>
          </a:bodyPr>
          <a:lstStyle/>
          <a:p>
            <a:r>
              <a:rPr lang="zh-CN" altLang="en-US" sz="1400" dirty="0" smtClean="0"/>
              <a:t>        语言</a:t>
            </a:r>
            <a:r>
              <a:rPr lang="zh-CN" altLang="en-US" sz="1400" dirty="0"/>
              <a:t>和环境是两个不同的概念，提及</a:t>
            </a:r>
            <a:r>
              <a:rPr lang="en-US" altLang="zh-CN" sz="1400" dirty="0"/>
              <a:t>JavaScript</a:t>
            </a:r>
            <a:r>
              <a:rPr lang="zh-CN" altLang="en-US" sz="1400" dirty="0"/>
              <a:t>，你可能会想到浏览器。没错，浏览器是</a:t>
            </a:r>
            <a:r>
              <a:rPr lang="en-US" altLang="zh-CN" sz="1400" dirty="0"/>
              <a:t>JavaScript</a:t>
            </a:r>
            <a:r>
              <a:rPr lang="zh-CN" altLang="en-US" sz="1400" dirty="0"/>
              <a:t>语言的摇篮，也是它的栖息地之一。脱离了环境，</a:t>
            </a:r>
            <a:r>
              <a:rPr lang="en-US" altLang="zh-CN" sz="1400" dirty="0"/>
              <a:t>JavaScript</a:t>
            </a:r>
            <a:r>
              <a:rPr lang="zh-CN" altLang="en-US" sz="1400" dirty="0"/>
              <a:t>代码是不能够运行的，学习</a:t>
            </a:r>
            <a:r>
              <a:rPr lang="en-US" altLang="zh-CN" sz="1400" dirty="0"/>
              <a:t>JavaScript</a:t>
            </a:r>
            <a:r>
              <a:rPr lang="zh-CN" altLang="en-US" sz="1400" dirty="0"/>
              <a:t>语言也失去了应用的价值。这与其他系统级的语言有着很大的不同。例如，</a:t>
            </a:r>
            <a:r>
              <a:rPr lang="en-US" altLang="zh-CN" sz="1400" dirty="0"/>
              <a:t>C</a:t>
            </a:r>
            <a:r>
              <a:rPr lang="zh-CN" altLang="en-US" sz="1400" dirty="0"/>
              <a:t>语言可以开发系统，制造环境，而</a:t>
            </a:r>
            <a:r>
              <a:rPr lang="en-US" altLang="zh-CN" sz="1400" dirty="0"/>
              <a:t>JavaScript</a:t>
            </a:r>
            <a:r>
              <a:rPr lang="zh-CN" altLang="en-US" sz="1400" dirty="0"/>
              <a:t>只能够寄生在某个具体的环境中才能够工作。</a:t>
            </a:r>
            <a:endParaRPr lang="zh-CN" altLang="en-US" sz="1400" dirty="0">
              <a:solidFill>
                <a:prstClr val="black"/>
              </a:solidFill>
            </a:endParaRPr>
          </a:p>
        </p:txBody>
      </p:sp>
    </p:spTree>
    <p:extLst>
      <p:ext uri="{BB962C8B-B14F-4D97-AF65-F5344CB8AC3E}">
        <p14:creationId xmlns:p14="http://schemas.microsoft.com/office/powerpoint/2010/main" val="3177595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4032448" cy="584775"/>
          </a:xfrm>
          <a:prstGeom prst="rect">
            <a:avLst/>
          </a:prstGeom>
          <a:noFill/>
        </p:spPr>
        <p:txBody>
          <a:bodyPr wrap="square" rtlCol="0">
            <a:spAutoFit/>
          </a:bodyPr>
          <a:lstStyle/>
          <a:p>
            <a:r>
              <a:rPr lang="zh-CN" altLang="en-US" sz="3200" dirty="0" smtClean="0">
                <a:solidFill>
                  <a:prstClr val="black"/>
                </a:solidFill>
              </a:rPr>
              <a:t>宿主环境</a:t>
            </a:r>
            <a:endParaRPr lang="zh-CN" altLang="en-US" sz="3200" dirty="0">
              <a:solidFill>
                <a:prstClr val="black"/>
              </a:solidFill>
            </a:endParaRPr>
          </a:p>
        </p:txBody>
      </p:sp>
      <p:sp>
        <p:nvSpPr>
          <p:cNvPr id="5" name="TextBox 4"/>
          <p:cNvSpPr txBox="1"/>
          <p:nvPr/>
        </p:nvSpPr>
        <p:spPr>
          <a:xfrm>
            <a:off x="971600" y="1555574"/>
            <a:ext cx="7056784" cy="1384995"/>
          </a:xfrm>
          <a:prstGeom prst="rect">
            <a:avLst/>
          </a:prstGeom>
          <a:noFill/>
        </p:spPr>
        <p:txBody>
          <a:bodyPr wrap="square" rtlCol="0">
            <a:spAutoFit/>
          </a:bodyPr>
          <a:lstStyle/>
          <a:p>
            <a:r>
              <a:rPr lang="zh-CN" altLang="en-US" sz="1400" dirty="0" smtClean="0"/>
              <a:t>        在</a:t>
            </a:r>
            <a:r>
              <a:rPr lang="zh-CN" altLang="en-US" sz="1400" dirty="0"/>
              <a:t>计算机环境下，软件赖以生存的</a:t>
            </a:r>
            <a:r>
              <a:rPr lang="zh-CN" altLang="en-US" sz="1400" dirty="0">
                <a:hlinkClick r:id="rId3"/>
              </a:rPr>
              <a:t>软件环境</a:t>
            </a:r>
            <a:r>
              <a:rPr lang="zh-CN" altLang="en-US" sz="1400" dirty="0"/>
              <a:t>被称作是宿主环境</a:t>
            </a:r>
            <a:r>
              <a:rPr lang="en-US" altLang="zh-CN" sz="1400" dirty="0"/>
              <a:t>(host environment). CLR (Common Language Runtime),</a:t>
            </a:r>
            <a:r>
              <a:rPr lang="zh-CN" altLang="en-US" sz="1400" dirty="0"/>
              <a:t>环境就是称作宿主</a:t>
            </a:r>
            <a:r>
              <a:rPr lang="en-US" altLang="zh-CN" sz="1400" dirty="0"/>
              <a:t>(Host) </a:t>
            </a:r>
            <a:r>
              <a:rPr lang="zh-CN" altLang="en-US" sz="1400" dirty="0"/>
              <a:t>。宿主就是运行环境（即宿主程序），比如：</a:t>
            </a:r>
            <a:r>
              <a:rPr lang="en-US" altLang="zh-CN" sz="1400" dirty="0"/>
              <a:t>asp</a:t>
            </a:r>
            <a:r>
              <a:rPr lang="zh-CN" altLang="en-US" sz="1400" dirty="0"/>
              <a:t>需要运行在</a:t>
            </a:r>
            <a:r>
              <a:rPr lang="en-US" altLang="zh-CN" sz="1400" dirty="0"/>
              <a:t>IIS</a:t>
            </a:r>
            <a:r>
              <a:rPr lang="zh-CN" altLang="en-US" sz="1400" dirty="0"/>
              <a:t>里</a:t>
            </a:r>
            <a:r>
              <a:rPr lang="en-US" altLang="zh-CN" sz="1400" dirty="0"/>
              <a:t>,IIS</a:t>
            </a:r>
            <a:r>
              <a:rPr lang="zh-CN" altLang="en-US" sz="1400" dirty="0"/>
              <a:t>就是宿主程序。宿主环境</a:t>
            </a:r>
            <a:r>
              <a:rPr lang="en-US" altLang="zh-CN" sz="1400" dirty="0"/>
              <a:t>(</a:t>
            </a:r>
            <a:r>
              <a:rPr lang="zh-CN" altLang="en-US" sz="1400" dirty="0"/>
              <a:t>宿主程序</a:t>
            </a:r>
            <a:r>
              <a:rPr lang="en-US" altLang="zh-CN" sz="1400" dirty="0"/>
              <a:t>)</a:t>
            </a:r>
            <a:r>
              <a:rPr lang="zh-CN" altLang="en-US" sz="1400" dirty="0"/>
              <a:t>可以是操作系统</a:t>
            </a:r>
            <a:r>
              <a:rPr lang="en-US" altLang="zh-CN" sz="1400" dirty="0"/>
              <a:t>,</a:t>
            </a:r>
            <a:r>
              <a:rPr lang="zh-CN" altLang="en-US" sz="1400" dirty="0"/>
              <a:t>服务器程序</a:t>
            </a:r>
            <a:r>
              <a:rPr lang="en-US" altLang="zh-CN" sz="1400" dirty="0"/>
              <a:t>,</a:t>
            </a:r>
            <a:r>
              <a:rPr lang="zh-CN" altLang="en-US" sz="1400" dirty="0"/>
              <a:t>应用程序</a:t>
            </a:r>
            <a:r>
              <a:rPr lang="en-US" altLang="zh-CN" sz="1400" dirty="0"/>
              <a:t>,</a:t>
            </a:r>
            <a:r>
              <a:rPr lang="zh-CN" altLang="en-US" sz="1400" dirty="0"/>
              <a:t>而开发这些宿主环境的程序语言</a:t>
            </a:r>
            <a:r>
              <a:rPr lang="en-US" altLang="zh-CN" sz="1400" dirty="0"/>
              <a:t>(</a:t>
            </a:r>
            <a:r>
              <a:rPr lang="zh-CN" altLang="en-US" sz="1400" dirty="0"/>
              <a:t>如开发操作系统一般使用</a:t>
            </a:r>
            <a:r>
              <a:rPr lang="en-US" altLang="zh-CN" sz="1400" dirty="0"/>
              <a:t>c</a:t>
            </a:r>
            <a:r>
              <a:rPr lang="zh-CN" altLang="en-US" sz="1400" dirty="0"/>
              <a:t>语言</a:t>
            </a:r>
            <a:r>
              <a:rPr lang="en-US" altLang="zh-CN" sz="1400" dirty="0"/>
              <a:t>,</a:t>
            </a:r>
            <a:r>
              <a:rPr lang="zh-CN" altLang="en-US" sz="1400" dirty="0"/>
              <a:t>开发</a:t>
            </a:r>
            <a:r>
              <a:rPr lang="en-US" altLang="zh-CN" sz="1400" dirty="0" err="1"/>
              <a:t>WebServer</a:t>
            </a:r>
            <a:r>
              <a:rPr lang="zh-CN" altLang="en-US" sz="1400" dirty="0"/>
              <a:t>一般使用</a:t>
            </a:r>
            <a:r>
              <a:rPr lang="en-US" altLang="zh-CN" sz="1400" dirty="0"/>
              <a:t>c</a:t>
            </a:r>
            <a:r>
              <a:rPr lang="zh-CN" altLang="en-US" sz="1400" dirty="0"/>
              <a:t>或</a:t>
            </a:r>
            <a:r>
              <a:rPr lang="en-US" altLang="zh-CN" sz="1400" dirty="0"/>
              <a:t>java</a:t>
            </a:r>
            <a:r>
              <a:rPr lang="zh-CN" altLang="en-US" sz="1400" dirty="0"/>
              <a:t>语言</a:t>
            </a:r>
            <a:r>
              <a:rPr lang="en-US" altLang="zh-CN" sz="1400" dirty="0"/>
              <a:t>,</a:t>
            </a:r>
            <a:r>
              <a:rPr lang="zh-CN" altLang="en-US" sz="1400" dirty="0"/>
              <a:t>开发应用程序一般使用</a:t>
            </a:r>
            <a:r>
              <a:rPr lang="en-US" altLang="zh-CN" sz="1400" dirty="0"/>
              <a:t>C++/java/c#</a:t>
            </a:r>
            <a:r>
              <a:rPr lang="zh-CN" altLang="en-US" sz="1400" dirty="0"/>
              <a:t>语言</a:t>
            </a:r>
            <a:r>
              <a:rPr lang="en-US" altLang="zh-CN" sz="1400" dirty="0"/>
              <a:t>)</a:t>
            </a:r>
            <a:r>
              <a:rPr lang="zh-CN" altLang="en-US" sz="1400" dirty="0"/>
              <a:t>被称作系统开发语言</a:t>
            </a:r>
            <a:r>
              <a:rPr lang="en-US" altLang="zh-CN" sz="1400" dirty="0"/>
              <a:t>,</a:t>
            </a:r>
            <a:r>
              <a:rPr lang="zh-CN" altLang="en-US" sz="1400" dirty="0"/>
              <a:t>或用一个更贴切的说法是</a:t>
            </a:r>
            <a:r>
              <a:rPr lang="en-US" altLang="zh-CN" sz="1400" dirty="0"/>
              <a:t>---</a:t>
            </a:r>
            <a:r>
              <a:rPr lang="zh-CN" altLang="en-US" sz="1400" dirty="0">
                <a:hlinkClick r:id="rId4"/>
              </a:rPr>
              <a:t>宿主语言</a:t>
            </a:r>
            <a:endParaRPr lang="zh-CN" altLang="en-US" sz="1400" dirty="0">
              <a:solidFill>
                <a:prstClr val="black"/>
              </a:solidFill>
            </a:endParaRPr>
          </a:p>
        </p:txBody>
      </p:sp>
    </p:spTree>
    <p:extLst>
      <p:ext uri="{BB962C8B-B14F-4D97-AF65-F5344CB8AC3E}">
        <p14:creationId xmlns:p14="http://schemas.microsoft.com/office/powerpoint/2010/main" val="3549550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5832648"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运行环境</a:t>
            </a:r>
            <a:endParaRPr lang="zh-CN" altLang="en-US" sz="3200" dirty="0">
              <a:solidFill>
                <a:prstClr val="black"/>
              </a:solidFill>
            </a:endParaRPr>
          </a:p>
        </p:txBody>
      </p:sp>
      <p:sp>
        <p:nvSpPr>
          <p:cNvPr id="4" name="TextBox 3"/>
          <p:cNvSpPr txBox="1"/>
          <p:nvPr/>
        </p:nvSpPr>
        <p:spPr>
          <a:xfrm>
            <a:off x="971600" y="1484784"/>
            <a:ext cx="3528392" cy="369332"/>
          </a:xfrm>
          <a:prstGeom prst="rect">
            <a:avLst/>
          </a:prstGeom>
          <a:noFill/>
        </p:spPr>
        <p:txBody>
          <a:bodyPr wrap="square" rtlCol="0">
            <a:spAutoFit/>
          </a:bodyPr>
          <a:lstStyle/>
          <a:p>
            <a:r>
              <a:rPr lang="en-US" altLang="zh-CN" dirty="0" smtClean="0">
                <a:solidFill>
                  <a:prstClr val="black"/>
                </a:solidFill>
              </a:rPr>
              <a:t>JavaScript</a:t>
            </a:r>
            <a:r>
              <a:rPr lang="zh-CN" altLang="en-US" dirty="0" smtClean="0">
                <a:solidFill>
                  <a:prstClr val="black"/>
                </a:solidFill>
              </a:rPr>
              <a:t>的运行环境</a:t>
            </a:r>
            <a:endParaRPr lang="zh-CN" altLang="en-US" dirty="0">
              <a:solidFill>
                <a:prstClr val="black"/>
              </a:solidFill>
            </a:endParaRPr>
          </a:p>
        </p:txBody>
      </p:sp>
      <p:sp>
        <p:nvSpPr>
          <p:cNvPr id="5" name="TextBox 4"/>
          <p:cNvSpPr txBox="1"/>
          <p:nvPr/>
        </p:nvSpPr>
        <p:spPr>
          <a:xfrm>
            <a:off x="939439" y="2132856"/>
            <a:ext cx="7056784" cy="1169551"/>
          </a:xfrm>
          <a:prstGeom prst="rect">
            <a:avLst/>
          </a:prstGeom>
          <a:noFill/>
        </p:spPr>
        <p:txBody>
          <a:bodyPr wrap="square" rtlCol="0">
            <a:spAutoFit/>
          </a:bodyPr>
          <a:lstStyle/>
          <a:p>
            <a:r>
              <a:rPr lang="zh-CN" altLang="en-US" sz="1400" dirty="0"/>
              <a:t> </a:t>
            </a:r>
            <a:r>
              <a:rPr lang="en-US" altLang="zh-CN" sz="1400" dirty="0"/>
              <a:t>JavaScript</a:t>
            </a:r>
            <a:r>
              <a:rPr lang="zh-CN" altLang="en-US" sz="1400" dirty="0"/>
              <a:t>运行环境一般都由宿主环境和执行期环境共同构成。其中宿主环境是由外壳程序生成的，如</a:t>
            </a:r>
            <a:r>
              <a:rPr lang="en-US" altLang="zh-CN" sz="1400" dirty="0"/>
              <a:t>Web</a:t>
            </a:r>
            <a:r>
              <a:rPr lang="zh-CN" altLang="en-US" sz="1400" dirty="0"/>
              <a:t>浏览器就是一个外壳程序，它提供了一个可控制浏览器窗口的宿主环境。执行期环境则由嵌入到外壳程序中的</a:t>
            </a:r>
            <a:r>
              <a:rPr lang="en-US" altLang="zh-CN" sz="1400" dirty="0"/>
              <a:t>JavaScript</a:t>
            </a:r>
            <a:r>
              <a:rPr lang="zh-CN" altLang="en-US" sz="1400" dirty="0"/>
              <a:t>引擎（或称为</a:t>
            </a:r>
            <a:r>
              <a:rPr lang="en-US" altLang="zh-CN" sz="1400" dirty="0"/>
              <a:t>JavaScript</a:t>
            </a:r>
            <a:r>
              <a:rPr lang="zh-CN" altLang="en-US" sz="1400" dirty="0"/>
              <a:t>解释器）生成，在这个环境中</a:t>
            </a:r>
            <a:r>
              <a:rPr lang="en-US" altLang="zh-CN" sz="1400" dirty="0"/>
              <a:t>JavaScript</a:t>
            </a:r>
            <a:r>
              <a:rPr lang="zh-CN" altLang="en-US" sz="1400" dirty="0"/>
              <a:t>能够生成内置静态对象，初始化执行环境等（如图</a:t>
            </a:r>
            <a:r>
              <a:rPr lang="en-US" altLang="zh-CN" sz="1400" dirty="0"/>
              <a:t>1-2</a:t>
            </a:r>
            <a:r>
              <a:rPr lang="zh-CN" altLang="en-US" sz="1400" dirty="0"/>
              <a:t>所示）。</a:t>
            </a:r>
            <a:endParaRPr lang="zh-CN" altLang="en-US" sz="1400" dirty="0">
              <a:solidFill>
                <a:prstClr val="black"/>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26682"/>
            <a:ext cx="51625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8117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运行环境</a:t>
            </a:r>
            <a:r>
              <a:rPr lang="en-US" altLang="zh-CN" sz="3200" dirty="0" smtClean="0">
                <a:solidFill>
                  <a:prstClr val="black"/>
                </a:solidFill>
              </a:rPr>
              <a:t>--</a:t>
            </a:r>
            <a:r>
              <a:rPr lang="zh-CN" altLang="en-US" sz="3200" dirty="0">
                <a:solidFill>
                  <a:prstClr val="black"/>
                </a:solidFill>
              </a:rPr>
              <a:t>宿主</a:t>
            </a:r>
            <a:r>
              <a:rPr lang="zh-CN" altLang="en-US" sz="3200" dirty="0" smtClean="0">
                <a:solidFill>
                  <a:prstClr val="black"/>
                </a:solidFill>
              </a:rPr>
              <a:t>环境</a:t>
            </a:r>
            <a:endParaRPr lang="zh-CN" altLang="en-US" sz="3200" dirty="0">
              <a:solidFill>
                <a:prstClr val="black"/>
              </a:solidFill>
            </a:endParaRPr>
          </a:p>
        </p:txBody>
      </p:sp>
      <p:sp>
        <p:nvSpPr>
          <p:cNvPr id="5" name="TextBox 4"/>
          <p:cNvSpPr txBox="1"/>
          <p:nvPr/>
        </p:nvSpPr>
        <p:spPr>
          <a:xfrm>
            <a:off x="971600" y="1412776"/>
            <a:ext cx="7056784" cy="2462213"/>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t>宿主环境一般由外壳程序创建和维护，它不仅仅为</a:t>
            </a:r>
            <a:r>
              <a:rPr lang="en-US" altLang="zh-CN" sz="1400" dirty="0"/>
              <a:t>JavaScript</a:t>
            </a:r>
            <a:r>
              <a:rPr lang="zh-CN" altLang="en-US" sz="1400" dirty="0"/>
              <a:t>语言提供服务，往往一个宿主环境中可能运行很多种脚本语言</a:t>
            </a:r>
            <a:r>
              <a:rPr lang="zh-CN" altLang="en-US" sz="1400" dirty="0" smtClean="0"/>
              <a:t>。</a:t>
            </a:r>
            <a:endParaRPr lang="en-US" altLang="zh-CN" sz="1400" dirty="0" smtClean="0"/>
          </a:p>
          <a:p>
            <a:pPr marL="285750" indent="-285750">
              <a:buFont typeface="Arial" panose="020B0604020202020204" pitchFamily="34" charset="0"/>
              <a:buChar char="•"/>
            </a:pPr>
            <a:endParaRPr lang="en-US" altLang="zh-CN" sz="1400" dirty="0">
              <a:solidFill>
                <a:prstClr val="black"/>
              </a:solidFill>
            </a:endParaRPr>
          </a:p>
          <a:p>
            <a:pPr marL="285750" indent="-285750">
              <a:buFont typeface="Arial" panose="020B0604020202020204" pitchFamily="34" charset="0"/>
              <a:buChar char="•"/>
            </a:pPr>
            <a:r>
              <a:rPr lang="zh-CN" altLang="en-US" sz="1400" dirty="0"/>
              <a:t>宿主环境一般会创建一套公共对象系统，这套对象系统对所有脚本语言开放，并允许它们自由访问。同时，宿主环境还会提供公共接口，用来装载不同的脚本语言引擎。这样我们可以在同一个宿主环境中装载不同的脚本引擎，并允许它们共享宿主对象</a:t>
            </a:r>
            <a:r>
              <a:rPr lang="zh-CN" altLang="en-US" sz="1400" dirty="0" smtClean="0"/>
              <a:t>。</a:t>
            </a:r>
            <a:endParaRPr lang="en-US" altLang="zh-CN" sz="1400" dirty="0" smtClean="0"/>
          </a:p>
          <a:p>
            <a:endParaRPr lang="en-US" altLang="zh-CN" sz="1400" dirty="0">
              <a:solidFill>
                <a:prstClr val="black"/>
              </a:solidFill>
            </a:endParaRPr>
          </a:p>
          <a:p>
            <a:pPr marL="285750" indent="-285750">
              <a:buFont typeface="Arial" panose="020B0604020202020204" pitchFamily="34" charset="0"/>
              <a:buChar char="•"/>
            </a:pPr>
            <a:r>
              <a:rPr lang="zh-CN" altLang="en-US" sz="1400" dirty="0"/>
              <a:t>外壳程序不仅仅是</a:t>
            </a:r>
            <a:r>
              <a:rPr lang="en-US" altLang="zh-CN" sz="1400" dirty="0"/>
              <a:t>Web</a:t>
            </a:r>
            <a:r>
              <a:rPr lang="zh-CN" altLang="en-US" sz="1400" dirty="0"/>
              <a:t>浏览器，只要能够提供</a:t>
            </a:r>
            <a:r>
              <a:rPr lang="en-US" altLang="zh-CN" sz="1400" dirty="0"/>
              <a:t>JavaScript</a:t>
            </a:r>
            <a:r>
              <a:rPr lang="zh-CN" altLang="en-US" sz="1400" dirty="0"/>
              <a:t>引擎执行的环境都可以算做外壳程序。很多服务器、桌面应用系统也都提供能够允许</a:t>
            </a:r>
            <a:r>
              <a:rPr lang="en-US" altLang="zh-CN" sz="1400" dirty="0"/>
              <a:t>JavaScript</a:t>
            </a:r>
            <a:r>
              <a:rPr lang="zh-CN" altLang="en-US" sz="1400" dirty="0"/>
              <a:t>引擎执行的运行环境，这些运行环境也是宿主环境。同时，大部分</a:t>
            </a:r>
            <a:r>
              <a:rPr lang="en-US" altLang="zh-CN" sz="1400" dirty="0"/>
              <a:t>JavaScript</a:t>
            </a:r>
            <a:r>
              <a:rPr lang="zh-CN" altLang="en-US" sz="1400" dirty="0"/>
              <a:t>引擎自身也带有一个用于代码调试的程序，这个简单的程序被运行时，也会创建一个宿主环境。</a:t>
            </a:r>
            <a:endParaRPr lang="zh-CN" altLang="en-US" sz="1400" dirty="0">
              <a:solidFill>
                <a:prstClr val="black"/>
              </a:solidFill>
            </a:endParaRPr>
          </a:p>
        </p:txBody>
      </p:sp>
    </p:spTree>
    <p:extLst>
      <p:ext uri="{BB962C8B-B14F-4D97-AF65-F5344CB8AC3E}">
        <p14:creationId xmlns:p14="http://schemas.microsoft.com/office/powerpoint/2010/main" val="3215802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71600" y="620688"/>
            <a:ext cx="6984776" cy="584775"/>
          </a:xfrm>
          <a:prstGeom prst="rect">
            <a:avLst/>
          </a:prstGeom>
          <a:noFill/>
        </p:spPr>
        <p:txBody>
          <a:bodyPr wrap="square" rtlCol="0">
            <a:spAutoFit/>
          </a:bodyPr>
          <a:lstStyle/>
          <a:p>
            <a:r>
              <a:rPr lang="en-US" altLang="zh-CN" sz="3200" dirty="0" smtClean="0">
                <a:solidFill>
                  <a:prstClr val="black"/>
                </a:solidFill>
              </a:rPr>
              <a:t>JavaScript</a:t>
            </a:r>
            <a:r>
              <a:rPr lang="zh-CN" altLang="en-US" sz="3200" dirty="0" smtClean="0">
                <a:solidFill>
                  <a:prstClr val="black"/>
                </a:solidFill>
              </a:rPr>
              <a:t>运行环境</a:t>
            </a:r>
            <a:r>
              <a:rPr lang="en-US" altLang="zh-CN" sz="3200" dirty="0" smtClean="0">
                <a:solidFill>
                  <a:prstClr val="black"/>
                </a:solidFill>
              </a:rPr>
              <a:t>—</a:t>
            </a:r>
            <a:r>
              <a:rPr lang="zh-CN" altLang="en-US" sz="3200" dirty="0" smtClean="0">
                <a:solidFill>
                  <a:prstClr val="black"/>
                </a:solidFill>
              </a:rPr>
              <a:t>执行期环境</a:t>
            </a:r>
            <a:endParaRPr lang="zh-CN" altLang="en-US" sz="3200" dirty="0">
              <a:solidFill>
                <a:prstClr val="black"/>
              </a:solidFill>
            </a:endParaRPr>
          </a:p>
        </p:txBody>
      </p:sp>
      <p:sp>
        <p:nvSpPr>
          <p:cNvPr id="5" name="TextBox 4"/>
          <p:cNvSpPr txBox="1"/>
          <p:nvPr/>
        </p:nvSpPr>
        <p:spPr>
          <a:xfrm>
            <a:off x="971600" y="1412776"/>
            <a:ext cx="7056784" cy="3108543"/>
          </a:xfrm>
          <a:prstGeom prst="rect">
            <a:avLst/>
          </a:prstGeom>
          <a:noFill/>
        </p:spPr>
        <p:txBody>
          <a:bodyPr wrap="square" rtlCol="0">
            <a:spAutoFit/>
          </a:bodyPr>
          <a:lstStyle/>
          <a:p>
            <a:r>
              <a:rPr lang="zh-CN" altLang="en-US" sz="1400" dirty="0" smtClean="0">
                <a:solidFill>
                  <a:prstClr val="black"/>
                </a:solidFill>
              </a:rPr>
              <a:t>定义：</a:t>
            </a:r>
            <a:endParaRPr lang="en-US" altLang="zh-CN" sz="1400" dirty="0" smtClean="0">
              <a:solidFill>
                <a:prstClr val="black"/>
              </a:solidFill>
            </a:endParaRPr>
          </a:p>
          <a:p>
            <a:r>
              <a:rPr lang="en-US" altLang="zh-CN" sz="1400" dirty="0"/>
              <a:t> </a:t>
            </a:r>
            <a:r>
              <a:rPr lang="en-US" altLang="zh-CN" sz="1400" dirty="0" smtClean="0"/>
              <a:t>       </a:t>
            </a:r>
            <a:r>
              <a:rPr lang="zh-CN" altLang="en-US" sz="1400" dirty="0" smtClean="0"/>
              <a:t>执行</a:t>
            </a:r>
            <a:r>
              <a:rPr lang="zh-CN" altLang="en-US" sz="1400" dirty="0"/>
              <a:t>期环境是由宿主环境通过脚本引擎创建的，实际上就是由</a:t>
            </a:r>
            <a:r>
              <a:rPr lang="en-US" altLang="zh-CN" sz="1400" dirty="0"/>
              <a:t>JavaScript</a:t>
            </a:r>
            <a:r>
              <a:rPr lang="zh-CN" altLang="en-US" sz="1400" dirty="0"/>
              <a:t>引擎创建的一个代码解析初始化环境。初始化内容</a:t>
            </a:r>
            <a:r>
              <a:rPr lang="zh-CN" altLang="en-US" sz="1400" dirty="0" smtClean="0"/>
              <a:t>主</a:t>
            </a:r>
            <a:r>
              <a:rPr lang="zh-CN" altLang="en-US" sz="1400" dirty="0" smtClean="0"/>
              <a:t>要包括下面几点：</a:t>
            </a:r>
            <a:endParaRPr lang="en-US" altLang="zh-CN" sz="1400" dirty="0" smtClean="0"/>
          </a:p>
          <a:p>
            <a:pPr marL="285750" indent="-285750">
              <a:buFont typeface="Arial" panose="020B0604020202020204" pitchFamily="34" charset="0"/>
              <a:buChar char="•"/>
            </a:pPr>
            <a:r>
              <a:rPr lang="zh-CN" altLang="en-US" sz="1400" dirty="0"/>
              <a:t>一套与宿主环境相联系的规则。</a:t>
            </a:r>
          </a:p>
          <a:p>
            <a:pPr marL="285750" indent="-285750">
              <a:buFont typeface="Arial" panose="020B0604020202020204" pitchFamily="34" charset="0"/>
              <a:buChar char="•"/>
            </a:pPr>
            <a:r>
              <a:rPr lang="en-US" altLang="zh-CN" sz="1400" dirty="0" smtClean="0"/>
              <a:t>JavaScript</a:t>
            </a:r>
            <a:r>
              <a:rPr lang="zh-CN" altLang="en-US" sz="1400" dirty="0"/>
              <a:t>引擎内核（基本语法规范、逻辑、命令和算法）。</a:t>
            </a:r>
          </a:p>
          <a:p>
            <a:pPr marL="285750" indent="-285750">
              <a:buFont typeface="Arial" panose="020B0604020202020204" pitchFamily="34" charset="0"/>
              <a:buChar char="•"/>
            </a:pPr>
            <a:r>
              <a:rPr lang="zh-CN" altLang="en-US" sz="1400" dirty="0" smtClean="0"/>
              <a:t>一</a:t>
            </a:r>
            <a:r>
              <a:rPr lang="zh-CN" altLang="en-US" sz="1400" dirty="0"/>
              <a:t>组内置对象和</a:t>
            </a:r>
            <a:r>
              <a:rPr lang="en-US" altLang="zh-CN" sz="1400" dirty="0"/>
              <a:t>API</a:t>
            </a:r>
            <a:r>
              <a:rPr lang="zh-CN" altLang="en-US" sz="1400" dirty="0"/>
              <a:t>。</a:t>
            </a:r>
          </a:p>
          <a:p>
            <a:pPr marL="285750" indent="-285750">
              <a:buFont typeface="Arial" panose="020B0604020202020204" pitchFamily="34" charset="0"/>
              <a:buChar char="•"/>
            </a:pPr>
            <a:r>
              <a:rPr lang="zh-CN" altLang="en-US" sz="1400" dirty="0" smtClean="0"/>
              <a:t>其他</a:t>
            </a:r>
            <a:r>
              <a:rPr lang="zh-CN" altLang="en-US" sz="1400" dirty="0"/>
              <a:t>约定。</a:t>
            </a:r>
          </a:p>
          <a:p>
            <a:endParaRPr lang="en-US" altLang="zh-CN" sz="1400" dirty="0" smtClean="0"/>
          </a:p>
          <a:p>
            <a:r>
              <a:rPr lang="en-US" altLang="zh-CN" sz="1400" dirty="0"/>
              <a:t> </a:t>
            </a:r>
            <a:r>
              <a:rPr lang="en-US" altLang="zh-CN" sz="1400" dirty="0" smtClean="0"/>
              <a:t>       </a:t>
            </a:r>
            <a:r>
              <a:rPr lang="zh-CN" altLang="en-US" sz="1400" dirty="0" smtClean="0"/>
              <a:t>当然</a:t>
            </a:r>
            <a:r>
              <a:rPr lang="zh-CN" altLang="en-US" sz="1400" dirty="0"/>
              <a:t>，不同的</a:t>
            </a:r>
            <a:r>
              <a:rPr lang="en-US" altLang="zh-CN" sz="1400" dirty="0"/>
              <a:t>JavaScript</a:t>
            </a:r>
            <a:r>
              <a:rPr lang="zh-CN" altLang="en-US" sz="1400" dirty="0"/>
              <a:t>引擎定义的初始化环境是不同的，这就形成了所谓的浏览器兼容问题，因为不同的浏览器使用不同的</a:t>
            </a:r>
            <a:r>
              <a:rPr lang="en-US" altLang="zh-CN" sz="1400" dirty="0"/>
              <a:t>JavaScript</a:t>
            </a:r>
            <a:r>
              <a:rPr lang="zh-CN" altLang="en-US" sz="1400" dirty="0"/>
              <a:t>引擎。不同</a:t>
            </a:r>
            <a:r>
              <a:rPr lang="en-US" altLang="zh-CN" sz="1400" dirty="0"/>
              <a:t>JavaScript</a:t>
            </a:r>
            <a:r>
              <a:rPr lang="zh-CN" altLang="en-US" sz="1400" dirty="0"/>
              <a:t>引擎在解析相同</a:t>
            </a:r>
            <a:r>
              <a:rPr lang="en-US" altLang="zh-CN" sz="1400" dirty="0"/>
              <a:t>JavaScript</a:t>
            </a:r>
            <a:r>
              <a:rPr lang="zh-CN" altLang="en-US" sz="1400" dirty="0"/>
              <a:t>代码时，实现的逻辑和算法可能存在分歧，当然运行的结果也会</a:t>
            </a:r>
            <a:r>
              <a:rPr lang="zh-CN" altLang="en-US" sz="1400" dirty="0" smtClean="0"/>
              <a:t>迥异</a:t>
            </a:r>
            <a:endParaRPr lang="en-US" altLang="zh-CN" sz="1400" dirty="0" smtClean="0"/>
          </a:p>
          <a:p>
            <a:endParaRPr lang="en-US" altLang="zh-CN" sz="1400" dirty="0" smtClean="0"/>
          </a:p>
          <a:p>
            <a:endParaRPr lang="en-US" altLang="zh-CN" sz="1400" dirty="0">
              <a:solidFill>
                <a:prstClr val="black"/>
              </a:solidFill>
            </a:endParaRPr>
          </a:p>
          <a:p>
            <a:endParaRPr lang="zh-CN" altLang="en-US" sz="1400" dirty="0">
              <a:solidFill>
                <a:prstClr val="black"/>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319" y="4029444"/>
            <a:ext cx="63341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531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TotalTime>
  <Words>1330</Words>
  <Application>Microsoft Office PowerPoint</Application>
  <PresentationFormat>全屏显示(4:3)</PresentationFormat>
  <Paragraphs>55</Paragraphs>
  <Slides>14</Slides>
  <Notes>0</Notes>
  <HiddenSlides>0</HiddenSlides>
  <MMClips>0</MMClips>
  <ScaleCrop>false</ScaleCrop>
  <HeadingPairs>
    <vt:vector size="4" baseType="variant">
      <vt:variant>
        <vt:lpstr>主题</vt:lpstr>
      </vt:variant>
      <vt:variant>
        <vt:i4>7</vt:i4>
      </vt:variant>
      <vt:variant>
        <vt:lpstr>幻灯片标题</vt:lpstr>
      </vt:variant>
      <vt:variant>
        <vt:i4>14</vt:i4>
      </vt:variant>
    </vt:vector>
  </HeadingPairs>
  <TitlesOfParts>
    <vt:vector size="21" baseType="lpstr">
      <vt:lpstr>Office 主题</vt:lpstr>
      <vt:lpstr>1_Office 主题</vt:lpstr>
      <vt:lpstr>2_Office 主题</vt:lpstr>
      <vt:lpstr>3_Office 主题</vt:lpstr>
      <vt:lpstr>4_Office 主题</vt:lpstr>
      <vt:lpstr>5_Office 主题</vt:lpstr>
      <vt:lpstr>6_Office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155</cp:revision>
  <dcterms:created xsi:type="dcterms:W3CDTF">2013-10-30T09:04:50Z</dcterms:created>
  <dcterms:modified xsi:type="dcterms:W3CDTF">2014-12-06T07:16:28Z</dcterms:modified>
</cp:coreProperties>
</file>