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84" r:id="rId16"/>
    <p:sldId id="285" r:id="rId17"/>
    <p:sldId id="270" r:id="rId18"/>
    <p:sldId id="269" r:id="rId19"/>
    <p:sldId id="271" r:id="rId20"/>
    <p:sldId id="272" r:id="rId21"/>
    <p:sldId id="273" r:id="rId22"/>
    <p:sldId id="279" r:id="rId23"/>
    <p:sldId id="274" r:id="rId24"/>
    <p:sldId id="276" r:id="rId25"/>
    <p:sldId id="275" r:id="rId26"/>
    <p:sldId id="278" r:id="rId27"/>
    <p:sldId id="283" r:id="rId28"/>
    <p:sldId id="280" r:id="rId29"/>
    <p:sldId id="287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基础知识培训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panda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353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几个问题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为什么要学</a:t>
            </a:r>
            <a:r>
              <a:rPr lang="en-US" altLang="zh-CN" b="1" dirty="0"/>
              <a:t>JavaScript</a:t>
            </a:r>
            <a:r>
              <a:rPr lang="zh-CN" altLang="en-US" b="1" dirty="0"/>
              <a:t>？</a:t>
            </a:r>
          </a:p>
          <a:p>
            <a:r>
              <a:rPr lang="zh-CN" altLang="en-US" dirty="0"/>
              <a:t>因为你别无选择，只有</a:t>
            </a:r>
            <a:r>
              <a:rPr lang="en-US" altLang="zh-CN" dirty="0"/>
              <a:t>JavaScript</a:t>
            </a:r>
            <a:r>
              <a:rPr lang="zh-CN" altLang="en-US" dirty="0"/>
              <a:t>可以控制所有常用的浏览器，而且</a:t>
            </a:r>
            <a:r>
              <a:rPr lang="en-US" altLang="zh-CN" dirty="0"/>
              <a:t>JavaScript</a:t>
            </a:r>
            <a:r>
              <a:rPr lang="zh-CN" altLang="en-US" dirty="0"/>
              <a:t>是世界上最重要的编程语言之一，学习</a:t>
            </a:r>
            <a:r>
              <a:rPr lang="en-US" altLang="zh-CN" dirty="0"/>
              <a:t>web</a:t>
            </a:r>
            <a:r>
              <a:rPr lang="zh-CN" altLang="en-US" dirty="0"/>
              <a:t>技术必须学会</a:t>
            </a:r>
            <a:r>
              <a:rPr lang="en-US" altLang="zh-CN" dirty="0"/>
              <a:t>JavaScript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JavaScript</a:t>
            </a:r>
            <a:r>
              <a:rPr lang="zh-CN" altLang="en-US" dirty="0"/>
              <a:t>是一种优美的语言，它很好，所以我们要</a:t>
            </a:r>
            <a:r>
              <a:rPr lang="zh-CN" altLang="en-US" dirty="0" smtClean="0"/>
              <a:t>学 </a:t>
            </a:r>
            <a:r>
              <a:rPr lang="en-US" altLang="zh-CN" dirty="0" smtClean="0">
                <a:sym typeface="Wingdings" panose="05000000000000000000" pitchFamily="2" charset="2"/>
              </a:rPr>
              <a:t>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435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几个问题（</a:t>
            </a:r>
            <a:r>
              <a:rPr lang="en-US" altLang="zh-CN" dirty="0" err="1" smtClean="0"/>
              <a:t>con’d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JavaScript</a:t>
            </a:r>
            <a:r>
              <a:rPr lang="zh-CN" altLang="en-US" b="1" dirty="0"/>
              <a:t>与</a:t>
            </a:r>
            <a:r>
              <a:rPr lang="en-US" altLang="zh-CN" b="1" dirty="0"/>
              <a:t>Java</a:t>
            </a:r>
            <a:r>
              <a:rPr lang="zh-CN" altLang="en-US" b="1" dirty="0"/>
              <a:t>相同吗？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javascript</a:t>
            </a:r>
            <a:r>
              <a:rPr lang="zh-CN" altLang="en-US" dirty="0"/>
              <a:t>与</a:t>
            </a:r>
            <a:r>
              <a:rPr lang="en-US" altLang="zh-CN" dirty="0"/>
              <a:t>java</a:t>
            </a:r>
            <a:r>
              <a:rPr lang="zh-CN" altLang="en-US" dirty="0"/>
              <a:t>没有任何关系，他们本身就是两种语言，取成差不多的名字，主要是由于商业上的原因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 err="1"/>
              <a:t>javascript</a:t>
            </a:r>
            <a:r>
              <a:rPr lang="zh-CN" altLang="en-US" dirty="0"/>
              <a:t>是一种客户端脚本语言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是服务器端语言。</a:t>
            </a:r>
            <a:r>
              <a:rPr lang="en-US" altLang="zh-CN" dirty="0"/>
              <a:t>(</a:t>
            </a:r>
            <a:r>
              <a:rPr lang="zh-CN" altLang="en-US" dirty="0"/>
              <a:t>是</a:t>
            </a:r>
            <a:r>
              <a:rPr lang="en-US" altLang="zh-CN" dirty="0"/>
              <a:t>SUN</a:t>
            </a:r>
            <a:r>
              <a:rPr lang="zh-CN" altLang="en-US" dirty="0"/>
              <a:t>公司的产品</a:t>
            </a:r>
            <a:r>
              <a:rPr lang="en-US" altLang="zh-CN" dirty="0"/>
              <a:t>.)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2417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几个问题（</a:t>
            </a:r>
            <a:r>
              <a:rPr lang="en-US" altLang="zh-CN" dirty="0" err="1"/>
              <a:t>con’d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3800" b="1" dirty="0" smtClean="0"/>
              <a:t>JavaScript</a:t>
            </a:r>
            <a:r>
              <a:rPr lang="zh-CN" altLang="en-US" sz="3800" b="1" dirty="0"/>
              <a:t>很难学吗？学习</a:t>
            </a:r>
            <a:r>
              <a:rPr lang="en-US" altLang="zh-CN" sz="3800" b="1" dirty="0"/>
              <a:t>JavaScript</a:t>
            </a:r>
            <a:r>
              <a:rPr lang="zh-CN" altLang="en-US" sz="3800" b="1" dirty="0"/>
              <a:t>需要什么软件？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不难，</a:t>
            </a:r>
            <a:r>
              <a:rPr lang="en-US" altLang="zh-CN" dirty="0"/>
              <a:t>JavaScript</a:t>
            </a:r>
            <a:r>
              <a:rPr lang="zh-CN" altLang="en-US" dirty="0"/>
              <a:t>入门很简单，你只要学过小学数学就可学好</a:t>
            </a:r>
            <a:r>
              <a:rPr lang="en-US" altLang="zh-CN" dirty="0"/>
              <a:t>JavaScript</a:t>
            </a:r>
            <a:r>
              <a:rPr lang="zh-CN" altLang="en-US" dirty="0"/>
              <a:t>，但是你要先学好</a:t>
            </a:r>
            <a:r>
              <a:rPr lang="en-US" altLang="zh-CN" dirty="0"/>
              <a:t>HTML</a:t>
            </a:r>
            <a:r>
              <a:rPr lang="zh-CN" altLang="en-US" dirty="0"/>
              <a:t>语言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windows</a:t>
            </a:r>
            <a:r>
              <a:rPr lang="zh-CN" altLang="en-US" dirty="0"/>
              <a:t>的记事本与</a:t>
            </a:r>
            <a:r>
              <a:rPr lang="zh-CN" altLang="en-US" dirty="0" smtClean="0"/>
              <a:t>浏览器就</a:t>
            </a:r>
            <a:r>
              <a:rPr lang="zh-CN" altLang="en-US" dirty="0"/>
              <a:t>可以</a:t>
            </a:r>
            <a:r>
              <a:rPr lang="zh-CN" altLang="en-US" dirty="0" smtClean="0"/>
              <a:t>了（非大神推荐使用</a:t>
            </a:r>
            <a:r>
              <a:rPr lang="en-US" altLang="zh-CN" dirty="0" smtClean="0"/>
              <a:t>sublime text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239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Javascript</a:t>
            </a:r>
            <a:r>
              <a:rPr lang="zh-CN" altLang="en-US" dirty="0"/>
              <a:t>是什么？</a:t>
            </a:r>
            <a:endParaRPr lang="en-US" altLang="zh-CN" dirty="0"/>
          </a:p>
          <a:p>
            <a:r>
              <a:rPr lang="en-US" altLang="zh-CN" dirty="0" err="1"/>
              <a:t>Javascript</a:t>
            </a:r>
            <a:r>
              <a:rPr lang="zh-CN" altLang="en-US" dirty="0"/>
              <a:t>能做什么？</a:t>
            </a:r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Javascript</a:t>
            </a:r>
            <a:r>
              <a:rPr lang="zh-CN" altLang="en-US" dirty="0">
                <a:solidFill>
                  <a:srgbClr val="FF0000"/>
                </a:solidFill>
              </a:rPr>
              <a:t>有什么？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Javascript</a:t>
            </a:r>
            <a:r>
              <a:rPr lang="zh-CN" altLang="en-US" dirty="0"/>
              <a:t>要怎么做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113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Javascript</a:t>
            </a:r>
            <a:r>
              <a:rPr lang="en-US" altLang="zh-CN" dirty="0" smtClean="0"/>
              <a:t> </a:t>
            </a:r>
            <a:r>
              <a:rPr lang="zh-CN" altLang="en-US" dirty="0" smtClean="0"/>
              <a:t>组成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</a:p>
          <a:p>
            <a:r>
              <a:rPr lang="en-US" altLang="zh-CN" dirty="0" smtClean="0"/>
              <a:t>BOM</a:t>
            </a:r>
          </a:p>
          <a:p>
            <a:r>
              <a:rPr lang="en-US" altLang="zh-CN" dirty="0" err="1" smtClean="0"/>
              <a:t>ECMAScript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532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dirty="0" smtClean="0"/>
              <a:t>DOM</a:t>
            </a:r>
            <a:r>
              <a:rPr lang="zh-CN" altLang="en-US" dirty="0" smtClean="0"/>
              <a:t>（</a:t>
            </a:r>
            <a:r>
              <a:rPr lang="en-US" altLang="zh-CN" dirty="0"/>
              <a:t>Document object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1026" name="Picture 2" descr="http://e.hiphotos.baidu.com/baike/c0%3Dbaike80%2C5%2C5%2C80%2C26%3Bt%3Dgif/sign=f095651a97dda144ce0464e0d3debbc7/d01373f082025aaf584dbfc2fbedab64034f1ab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814751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7748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800" dirty="0" smtClean="0"/>
              <a:t>BOM</a:t>
            </a:r>
            <a:r>
              <a:rPr lang="zh-CN" altLang="en-US" sz="4800" dirty="0" smtClean="0"/>
              <a:t>（</a:t>
            </a:r>
            <a:r>
              <a:rPr lang="en-US" altLang="zh-CN" sz="4800" dirty="0" smtClean="0"/>
              <a:t>Browser object model</a:t>
            </a:r>
            <a:r>
              <a:rPr lang="zh-CN" altLang="en-US" sz="4800" dirty="0" smtClean="0"/>
              <a:t>）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弹出新浏览器窗口的能力；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移动、关闭和更改浏览器窗口大小的能力；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可提供</a:t>
            </a:r>
            <a:r>
              <a:rPr lang="en-US" altLang="zh-CN" dirty="0"/>
              <a:t>WEB</a:t>
            </a:r>
            <a:r>
              <a:rPr lang="zh-CN" altLang="en-US" dirty="0"/>
              <a:t>浏览器详细信息的导航对象；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可提供浏览器载入页面详细信息的本地对象；</a:t>
            </a:r>
          </a:p>
          <a:p>
            <a:r>
              <a:rPr lang="en-US" altLang="zh-CN" dirty="0"/>
              <a:t>5 .</a:t>
            </a:r>
            <a:r>
              <a:rPr lang="zh-CN" altLang="en-US" dirty="0"/>
              <a:t>可提供用户屏幕分辨率详细信息的屏幕对象；</a:t>
            </a:r>
          </a:p>
          <a:p>
            <a:r>
              <a:rPr lang="en-US" altLang="zh-CN" dirty="0"/>
              <a:t>6. </a:t>
            </a:r>
            <a:r>
              <a:rPr lang="zh-CN" altLang="en-US" dirty="0"/>
              <a:t>支持</a:t>
            </a:r>
            <a:r>
              <a:rPr lang="en-US" altLang="zh-CN" dirty="0"/>
              <a:t>Cookies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7. Internet Explorer</a:t>
            </a:r>
            <a:r>
              <a:rPr lang="zh-CN" altLang="en-US" dirty="0"/>
              <a:t>对</a:t>
            </a:r>
            <a:r>
              <a:rPr lang="en-US" altLang="zh-CN" dirty="0"/>
              <a:t>BOM</a:t>
            </a:r>
            <a:r>
              <a:rPr lang="zh-CN" altLang="en-US" dirty="0"/>
              <a:t>进行扩展以包括</a:t>
            </a:r>
            <a:r>
              <a:rPr lang="en-US" altLang="zh-CN" dirty="0"/>
              <a:t>ActiveX</a:t>
            </a:r>
            <a:r>
              <a:rPr lang="zh-CN" altLang="en-US" dirty="0"/>
              <a:t>对象类，可以通过</a:t>
            </a:r>
            <a:r>
              <a:rPr lang="en-US" altLang="zh-CN" dirty="0"/>
              <a:t>JavaScript</a:t>
            </a:r>
            <a:r>
              <a:rPr lang="zh-CN" altLang="en-US" dirty="0"/>
              <a:t>来实现</a:t>
            </a:r>
            <a:r>
              <a:rPr lang="en-US" altLang="zh-CN" dirty="0"/>
              <a:t>ActiveX</a:t>
            </a:r>
            <a:r>
              <a:rPr lang="zh-CN" altLang="en-US" dirty="0"/>
              <a:t>对象。</a:t>
            </a:r>
          </a:p>
        </p:txBody>
      </p:sp>
    </p:spTree>
    <p:extLst>
      <p:ext uri="{BB962C8B-B14F-4D97-AF65-F5344CB8AC3E}">
        <p14:creationId xmlns:p14="http://schemas.microsoft.com/office/powerpoint/2010/main" val="38089673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Javascript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条件语句</a:t>
            </a:r>
            <a:endParaRPr lang="en-US" altLang="zh-CN" dirty="0" smtClean="0"/>
          </a:p>
          <a:p>
            <a:r>
              <a:rPr lang="zh-CN" altLang="en-US" dirty="0" smtClean="0"/>
              <a:t>循环语句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</a:t>
            </a:r>
          </a:p>
          <a:p>
            <a:pPr lvl="1"/>
            <a:r>
              <a:rPr lang="en-US" altLang="zh-CN" dirty="0"/>
              <a:t>f</a:t>
            </a:r>
            <a:r>
              <a:rPr lang="en-US" altLang="zh-CN" dirty="0" smtClean="0"/>
              <a:t>or … in…</a:t>
            </a:r>
          </a:p>
          <a:p>
            <a:pPr lvl="1"/>
            <a:r>
              <a:rPr lang="en-US" altLang="zh-CN" dirty="0" smtClean="0"/>
              <a:t>while…</a:t>
            </a:r>
          </a:p>
          <a:p>
            <a:pPr lvl="1"/>
            <a:r>
              <a:rPr lang="en-US" altLang="zh-CN" dirty="0" smtClean="0"/>
              <a:t>do…while…</a:t>
            </a:r>
          </a:p>
          <a:p>
            <a:r>
              <a:rPr lang="zh-CN" altLang="en-US" dirty="0" smtClean="0"/>
              <a:t>多分支语句</a:t>
            </a:r>
            <a:endParaRPr lang="en-US" altLang="zh-CN" dirty="0" smtClean="0"/>
          </a:p>
          <a:p>
            <a:pPr lvl="1"/>
            <a:r>
              <a:rPr lang="en-US" altLang="zh-CN" dirty="0"/>
              <a:t>switch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9174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Javascript</a:t>
            </a:r>
            <a:r>
              <a:rPr lang="zh-CN" altLang="en-US" dirty="0" smtClean="0"/>
              <a:t>基本数据类型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未定义</a:t>
            </a:r>
            <a:r>
              <a:rPr lang="en-US" altLang="zh-CN" dirty="0"/>
              <a:t>	</a:t>
            </a:r>
            <a:r>
              <a:rPr lang="en-US" altLang="zh-CN" dirty="0" smtClean="0"/>
              <a:t>undefined</a:t>
            </a:r>
          </a:p>
          <a:p>
            <a:r>
              <a:rPr lang="zh-CN" altLang="en-US" dirty="0" smtClean="0"/>
              <a:t>字符串 </a:t>
            </a:r>
            <a:r>
              <a:rPr lang="en-US" altLang="zh-CN" dirty="0" smtClean="0"/>
              <a:t>	string</a:t>
            </a:r>
          </a:p>
          <a:p>
            <a:r>
              <a:rPr lang="zh-CN" altLang="en-US" dirty="0" smtClean="0"/>
              <a:t>数值</a:t>
            </a:r>
            <a:r>
              <a:rPr lang="en-US" altLang="zh-CN" dirty="0" smtClean="0"/>
              <a:t>	number</a:t>
            </a:r>
          </a:p>
          <a:p>
            <a:r>
              <a:rPr lang="zh-CN" altLang="en-US" dirty="0"/>
              <a:t>布尔</a:t>
            </a:r>
            <a:r>
              <a:rPr lang="zh-CN" altLang="en-US" dirty="0" smtClean="0"/>
              <a:t>值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boolean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r>
              <a:rPr lang="en-US" altLang="zh-CN" dirty="0" smtClean="0"/>
              <a:t>	function</a:t>
            </a:r>
          </a:p>
          <a:p>
            <a:r>
              <a:rPr lang="zh-CN" altLang="en-US" dirty="0" smtClean="0"/>
              <a:t>对象</a:t>
            </a:r>
            <a:r>
              <a:rPr lang="en-US" altLang="zh-CN" dirty="0" smtClean="0"/>
              <a:t>	</a:t>
            </a:r>
            <a:r>
              <a:rPr lang="en-US" altLang="zh-CN" dirty="0" smtClean="0"/>
              <a:t>object</a:t>
            </a:r>
          </a:p>
          <a:p>
            <a:pPr marL="0" indent="0">
              <a:buNone/>
            </a:pPr>
            <a:r>
              <a:rPr lang="zh-CN" altLang="en-US" sz="4000" dirty="0" smtClean="0">
                <a:solidFill>
                  <a:srgbClr val="FF0000"/>
                </a:solidFill>
              </a:rPr>
              <a:t>使用</a:t>
            </a:r>
            <a:r>
              <a:rPr lang="en-US" altLang="zh-CN" sz="4000" dirty="0" err="1" smtClean="0">
                <a:solidFill>
                  <a:srgbClr val="FF0000"/>
                </a:solidFill>
              </a:rPr>
              <a:t>typeof</a:t>
            </a:r>
            <a:r>
              <a:rPr lang="zh-CN" altLang="en-US" sz="4000" dirty="0" smtClean="0">
                <a:solidFill>
                  <a:srgbClr val="FF0000"/>
                </a:solidFill>
              </a:rPr>
              <a:t>函数来判断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4355976" y="1628800"/>
            <a:ext cx="504056" cy="22322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2080" y="242088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值类型</a:t>
            </a:r>
            <a:endParaRPr lang="zh-CN" altLang="en-US" sz="3200" dirty="0"/>
          </a:p>
        </p:txBody>
      </p:sp>
      <p:sp>
        <p:nvSpPr>
          <p:cNvPr id="6" name="右大括号 5"/>
          <p:cNvSpPr/>
          <p:nvPr/>
        </p:nvSpPr>
        <p:spPr>
          <a:xfrm>
            <a:off x="4463988" y="4149080"/>
            <a:ext cx="252028" cy="864096"/>
          </a:xfrm>
          <a:prstGeom prst="rightBrac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20072" y="429309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引用类型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968632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Javascript</a:t>
            </a:r>
            <a:r>
              <a:rPr lang="zh-CN" altLang="en-US" dirty="0" smtClean="0"/>
              <a:t>是一门弱类型语言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何为弱类型</a:t>
            </a:r>
            <a:endParaRPr lang="en-US" altLang="zh-CN" dirty="0" smtClean="0"/>
          </a:p>
          <a:p>
            <a:r>
              <a:rPr lang="en-US" altLang="zh-CN" dirty="0" smtClean="0"/>
              <a:t>== </a:t>
            </a:r>
            <a:r>
              <a:rPr lang="zh-CN" altLang="en-US" dirty="0" smtClean="0"/>
              <a:t>与</a:t>
            </a:r>
            <a:r>
              <a:rPr lang="en-US" altLang="zh-CN" dirty="0"/>
              <a:t> </a:t>
            </a:r>
            <a:r>
              <a:rPr lang="en-US" altLang="zh-CN" dirty="0" smtClean="0"/>
              <a:t>===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541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是什么？</a:t>
            </a:r>
            <a:endParaRPr lang="en-US" altLang="zh-CN" dirty="0" smtClean="0"/>
          </a:p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能做什么？</a:t>
            </a:r>
            <a:endParaRPr lang="en-US" altLang="zh-CN" dirty="0" smtClean="0"/>
          </a:p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有什么？</a:t>
            </a:r>
            <a:endParaRPr lang="en-US" altLang="zh-CN" dirty="0" smtClean="0"/>
          </a:p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要怎么做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4019337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 smtClean="0"/>
              <a:t>逻辑运算、字符串运算与比较运算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</a:t>
            </a:r>
            <a:r>
              <a:rPr lang="zh-CN" altLang="en-US" dirty="0" smtClean="0"/>
              <a:t>与，逻辑或，逻辑非</a:t>
            </a:r>
            <a:endParaRPr lang="en-US" altLang="zh-CN" dirty="0" smtClean="0"/>
          </a:p>
          <a:p>
            <a:r>
              <a:rPr lang="zh-CN" altLang="en-US" dirty="0" smtClean="0"/>
              <a:t>字符串连接</a:t>
            </a:r>
            <a:endParaRPr lang="en-US" altLang="zh-CN" dirty="0" smtClean="0"/>
          </a:p>
          <a:p>
            <a:r>
              <a:rPr lang="zh-CN" altLang="en-US" dirty="0" smtClean="0"/>
              <a:t>等值判断与隐式转化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585398"/>
              </p:ext>
            </p:extLst>
          </p:nvPr>
        </p:nvGraphicFramePr>
        <p:xfrm>
          <a:off x="539552" y="4149080"/>
          <a:ext cx="820891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  <a:gridCol w="4104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运算规则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两个值类型比较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数据类型不同，必然不相同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数据类型相同，进行等值比较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值类型和引用类型比较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必然不相同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两个引用类型比较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比较引用地址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833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Javascript</a:t>
            </a:r>
            <a:r>
              <a:rPr lang="zh-CN" altLang="en-US" dirty="0" smtClean="0"/>
              <a:t>黑魔法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altLang="zh-CN" dirty="0" smtClean="0"/>
              <a:t>a</a:t>
            </a:r>
            <a:r>
              <a:rPr lang="pt-BR" altLang="zh-CN" dirty="0"/>
              <a:t> !== </a:t>
            </a:r>
            <a:r>
              <a:rPr lang="pt-BR" altLang="zh-CN" dirty="0" smtClean="0"/>
              <a:t>a</a:t>
            </a:r>
          </a:p>
          <a:p>
            <a:r>
              <a:rPr lang="pt-BR" altLang="zh-CN" dirty="0" smtClean="0"/>
              <a:t>a</a:t>
            </a:r>
            <a:r>
              <a:rPr lang="pt-BR" altLang="zh-CN" dirty="0"/>
              <a:t> == !</a:t>
            </a:r>
            <a:r>
              <a:rPr lang="pt-BR" altLang="zh-CN" dirty="0" smtClean="0"/>
              <a:t>a</a:t>
            </a:r>
          </a:p>
          <a:p>
            <a:r>
              <a:rPr lang="pt-BR" altLang="zh-CN" dirty="0" smtClean="0"/>
              <a:t>a</a:t>
            </a:r>
            <a:r>
              <a:rPr lang="pt-BR" altLang="zh-CN" dirty="0"/>
              <a:t> == b &amp;&amp; a == c &amp;&amp; b != </a:t>
            </a:r>
            <a:r>
              <a:rPr lang="pt-BR" altLang="zh-CN" dirty="0" smtClean="0"/>
              <a:t>c</a:t>
            </a:r>
          </a:p>
          <a:p>
            <a:r>
              <a:rPr lang="pt-BR" altLang="zh-CN" dirty="0" smtClean="0"/>
              <a:t>a</a:t>
            </a:r>
            <a:r>
              <a:rPr lang="pt-BR" altLang="zh-CN" dirty="0"/>
              <a:t> != b &amp;&amp; a != c &amp;&amp; b == 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352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Javascript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事件：事件是可以被 </a:t>
            </a:r>
            <a:r>
              <a:rPr lang="en-US" altLang="zh-CN" dirty="0"/>
              <a:t>JavaScript </a:t>
            </a:r>
            <a:r>
              <a:rPr lang="zh-CN" altLang="en-US" dirty="0"/>
              <a:t>侦测到的行为。 网页中的每个元素都可以产生某些可以触发</a:t>
            </a:r>
            <a:r>
              <a:rPr lang="en-US" altLang="zh-CN" dirty="0"/>
              <a:t>JavaScript</a:t>
            </a:r>
            <a:r>
              <a:rPr lang="zh-CN" altLang="en-US" dirty="0"/>
              <a:t>函数的事件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事件举例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zh-CN" altLang="en-US" dirty="0"/>
              <a:t>鼠标</a:t>
            </a:r>
            <a:r>
              <a:rPr lang="zh-CN" altLang="en-US" dirty="0" smtClean="0"/>
              <a:t>点击（</a:t>
            </a:r>
            <a:r>
              <a:rPr lang="en-US" altLang="zh-CN" dirty="0" err="1" smtClean="0"/>
              <a:t>onclick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1"/>
            <a:r>
              <a:rPr lang="zh-CN" altLang="en-US" dirty="0"/>
              <a:t>页面或图像</a:t>
            </a:r>
            <a:r>
              <a:rPr lang="zh-CN" altLang="en-US" dirty="0" smtClean="0"/>
              <a:t>载入（</a:t>
            </a:r>
            <a:r>
              <a:rPr lang="en-US" altLang="zh-CN" dirty="0" err="1" smtClean="0"/>
              <a:t>onload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1"/>
            <a:r>
              <a:rPr lang="zh-CN" altLang="en-US" dirty="0"/>
              <a:t>鼠标悬浮于页面的某个热点</a:t>
            </a:r>
            <a:r>
              <a:rPr lang="zh-CN" altLang="en-US" dirty="0" smtClean="0"/>
              <a:t>之上（</a:t>
            </a:r>
            <a:r>
              <a:rPr lang="en-US" altLang="zh-CN" dirty="0" err="1" smtClean="0"/>
              <a:t>onmousevoer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1"/>
            <a:r>
              <a:rPr lang="zh-CN" altLang="en-US" dirty="0"/>
              <a:t>在表单中选取输入</a:t>
            </a:r>
            <a:r>
              <a:rPr lang="zh-CN" altLang="en-US" dirty="0" smtClean="0"/>
              <a:t>框（</a:t>
            </a:r>
            <a:r>
              <a:rPr lang="en-US" altLang="zh-CN" dirty="0" err="1" smtClean="0"/>
              <a:t>onfocus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1"/>
            <a:r>
              <a:rPr lang="zh-CN" altLang="en-US" dirty="0"/>
              <a:t>确认表</a:t>
            </a:r>
            <a:r>
              <a:rPr lang="zh-CN" altLang="en-US" dirty="0" smtClean="0"/>
              <a:t>单（</a:t>
            </a:r>
            <a:r>
              <a:rPr lang="en-US" altLang="zh-CN" dirty="0" err="1" smtClean="0"/>
              <a:t>onsubmit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1"/>
            <a:r>
              <a:rPr lang="zh-CN" altLang="en-US" dirty="0"/>
              <a:t>键盘</a:t>
            </a:r>
            <a:r>
              <a:rPr lang="zh-CN" altLang="en-US" dirty="0" smtClean="0"/>
              <a:t>按键（</a:t>
            </a:r>
            <a:r>
              <a:rPr lang="en-US" altLang="zh-CN" dirty="0" err="1" smtClean="0"/>
              <a:t>onkeydown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715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r>
              <a:rPr lang="zh-CN" altLang="en-US" dirty="0"/>
              <a:t>：事件通常与函数配合使用，当事件发生时函数才会执行。</a:t>
            </a:r>
          </a:p>
        </p:txBody>
      </p:sp>
    </p:spTree>
    <p:extLst>
      <p:ext uri="{BB962C8B-B14F-4D97-AF65-F5344CB8AC3E}">
        <p14:creationId xmlns:p14="http://schemas.microsoft.com/office/powerpoint/2010/main" val="941290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</a:rPr>
              <a:t>Javascript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</a:rPr>
              <a:t>是什么？</a:t>
            </a:r>
            <a:endParaRPr lang="en-US" altLang="zh-CN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altLang="zh-CN" dirty="0" err="1"/>
              <a:t>Javascript</a:t>
            </a:r>
            <a:r>
              <a:rPr lang="zh-CN" altLang="en-US" dirty="0"/>
              <a:t>能做什么？</a:t>
            </a:r>
            <a:endParaRPr lang="en-US" altLang="zh-CN" dirty="0"/>
          </a:p>
          <a:p>
            <a:r>
              <a:rPr lang="en-US" altLang="zh-CN" dirty="0" err="1"/>
              <a:t>Javascript</a:t>
            </a:r>
            <a:r>
              <a:rPr lang="zh-CN" altLang="en-US" dirty="0"/>
              <a:t>有什么？</a:t>
            </a:r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Javascript</a:t>
            </a:r>
            <a:r>
              <a:rPr lang="zh-CN" altLang="en-US" dirty="0">
                <a:solidFill>
                  <a:srgbClr val="FF0000"/>
                </a:solidFill>
              </a:rPr>
              <a:t>要怎么做</a:t>
            </a:r>
            <a:r>
              <a:rPr lang="zh-CN" altLang="en-US" dirty="0" smtClean="0">
                <a:solidFill>
                  <a:srgbClr val="FF0000"/>
                </a:solidFill>
              </a:rPr>
              <a:t>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571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的引入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&lt;script type=“text/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” </a:t>
            </a:r>
            <a:r>
              <a:rPr lang="en-US" altLang="zh-CN" dirty="0" err="1" smtClean="0"/>
              <a:t>src</a:t>
            </a:r>
            <a:r>
              <a:rPr lang="en-US" altLang="zh-CN" smtClean="0"/>
              <a:t>=“example.js”&gt;&lt;/script&gt;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20540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Javascript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变量声明（显示声明与隐式声明）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example = “example”;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668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第一个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小程序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简单的计算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639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get element </a:t>
            </a:r>
            <a:r>
              <a:rPr lang="zh-CN" altLang="en-US" dirty="0" smtClean="0"/>
              <a:t>开始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getElementById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getElementsByTagName</a:t>
            </a:r>
            <a:endParaRPr lang="en-US" altLang="zh-CN" dirty="0" smtClean="0"/>
          </a:p>
          <a:p>
            <a:pPr lvl="1"/>
            <a:r>
              <a:rPr lang="en-US" altLang="zh-CN" b="1" dirty="0" err="1"/>
              <a:t>querySelector</a:t>
            </a:r>
            <a:endParaRPr lang="en-US" altLang="zh-CN" b="1" dirty="0"/>
          </a:p>
          <a:p>
            <a:pPr lvl="1"/>
            <a:r>
              <a:rPr lang="en-US" altLang="zh-CN" dirty="0" err="1"/>
              <a:t>querySelectorAll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410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第二个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简单的在线计算器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18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谢谢观赏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6020349" cy="427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285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Javascript</a:t>
            </a:r>
            <a:r>
              <a:rPr lang="zh-CN" altLang="en-US" dirty="0">
                <a:solidFill>
                  <a:srgbClr val="FF0000"/>
                </a:solidFill>
              </a:rPr>
              <a:t>是什么？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Javascript</a:t>
            </a:r>
            <a:r>
              <a:rPr lang="zh-CN" altLang="en-US" dirty="0"/>
              <a:t>能做什么？</a:t>
            </a:r>
            <a:endParaRPr lang="en-US" altLang="zh-CN" dirty="0"/>
          </a:p>
          <a:p>
            <a:r>
              <a:rPr lang="en-US" altLang="zh-CN" dirty="0" err="1"/>
              <a:t>Javascript</a:t>
            </a:r>
            <a:r>
              <a:rPr lang="zh-CN" altLang="en-US" dirty="0"/>
              <a:t>有什么？</a:t>
            </a:r>
            <a:endParaRPr lang="en-US" altLang="zh-CN" dirty="0"/>
          </a:p>
          <a:p>
            <a:r>
              <a:rPr lang="en-US" altLang="zh-CN" dirty="0" err="1"/>
              <a:t>Javascript</a:t>
            </a:r>
            <a:r>
              <a:rPr lang="zh-CN" altLang="en-US" dirty="0"/>
              <a:t>要怎么做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657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Javascript</a:t>
            </a:r>
            <a:r>
              <a:rPr lang="zh-CN" altLang="en-US" dirty="0" smtClean="0"/>
              <a:t>诞生背景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1995</a:t>
            </a:r>
            <a:r>
              <a:rPr lang="zh-CN" altLang="en-US" dirty="0" smtClean="0"/>
              <a:t>年</a:t>
            </a:r>
            <a:r>
              <a:rPr lang="zh-CN" altLang="en-US" dirty="0"/>
              <a:t>前后，大部分因特网用户还仅仅通过 </a:t>
            </a:r>
            <a:r>
              <a:rPr lang="en-US" altLang="zh-CN" dirty="0"/>
              <a:t>28.8 </a:t>
            </a:r>
            <a:r>
              <a:rPr lang="en-US" altLang="zh-CN" dirty="0" err="1"/>
              <a:t>kbit</a:t>
            </a:r>
            <a:r>
              <a:rPr lang="en-US" altLang="zh-CN" dirty="0"/>
              <a:t>/s </a:t>
            </a:r>
            <a:r>
              <a:rPr lang="zh-CN" altLang="en-US" dirty="0"/>
              <a:t>的调制解调器连接到网络，即便这时网页已经不断地变得更大和更复杂。而更加加剧用户痛苦的是，仅仅为了简单的表单有效性验证，就要与服务器进行多次地往返交互。设想一下，用户填完一个表单，点击提交按钮，等待了 </a:t>
            </a:r>
            <a:r>
              <a:rPr lang="en-US" altLang="zh-CN" dirty="0"/>
              <a:t>30 </a:t>
            </a:r>
            <a:r>
              <a:rPr lang="zh-CN" altLang="en-US" dirty="0"/>
              <a:t>秒的处理后，看到的却是一条告诉你忘记填写一个必要的字段。</a:t>
            </a:r>
          </a:p>
        </p:txBody>
      </p:sp>
    </p:spTree>
    <p:extLst>
      <p:ext uri="{BB962C8B-B14F-4D97-AF65-F5344CB8AC3E}">
        <p14:creationId xmlns:p14="http://schemas.microsoft.com/office/powerpoint/2010/main" val="409325829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Javascript</a:t>
            </a:r>
            <a:r>
              <a:rPr lang="zh-CN" altLang="en-US" dirty="0" smtClean="0"/>
              <a:t>的诞生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工作</a:t>
            </a:r>
            <a:r>
              <a:rPr lang="zh-CN" altLang="en-US" dirty="0"/>
              <a:t>于 </a:t>
            </a:r>
            <a:r>
              <a:rPr lang="en-US" altLang="zh-CN" dirty="0"/>
              <a:t>Netscape </a:t>
            </a:r>
            <a:r>
              <a:rPr lang="zh-CN" altLang="en-US" dirty="0"/>
              <a:t>的 </a:t>
            </a:r>
            <a:r>
              <a:rPr lang="en-US" altLang="zh-CN" dirty="0"/>
              <a:t>Brendan </a:t>
            </a:r>
            <a:r>
              <a:rPr lang="en-US" altLang="zh-CN" dirty="0" err="1"/>
              <a:t>Eich</a:t>
            </a:r>
            <a:r>
              <a:rPr lang="zh-CN" altLang="en-US" dirty="0"/>
              <a:t>，开始着手为即将在 </a:t>
            </a:r>
            <a:r>
              <a:rPr lang="en-US" altLang="zh-CN" dirty="0"/>
              <a:t>1995 </a:t>
            </a:r>
            <a:r>
              <a:rPr lang="zh-CN" altLang="en-US" dirty="0"/>
              <a:t>年发行的 </a:t>
            </a:r>
            <a:r>
              <a:rPr lang="en-US" altLang="zh-CN" dirty="0"/>
              <a:t>Netscape Navigator 2.0 </a:t>
            </a:r>
            <a:r>
              <a:rPr lang="zh-CN" altLang="en-US" dirty="0"/>
              <a:t>开发一个称之为 </a:t>
            </a:r>
            <a:r>
              <a:rPr lang="en-US" altLang="zh-CN" dirty="0" err="1"/>
              <a:t>LiveScript</a:t>
            </a:r>
            <a:r>
              <a:rPr lang="en-US" altLang="zh-CN" dirty="0"/>
              <a:t> </a:t>
            </a:r>
            <a:r>
              <a:rPr lang="zh-CN" altLang="en-US" dirty="0"/>
              <a:t>的脚本语言，当时的目的是在浏览器和服务器（本来要叫它 </a:t>
            </a:r>
            <a:r>
              <a:rPr lang="en-US" altLang="zh-CN" dirty="0" err="1"/>
              <a:t>LiveWire</a:t>
            </a:r>
            <a:r>
              <a:rPr lang="zh-CN" altLang="en-US" dirty="0"/>
              <a:t>）端使用它。</a:t>
            </a:r>
            <a:r>
              <a:rPr lang="en-US" altLang="zh-CN" dirty="0"/>
              <a:t>Netscape </a:t>
            </a:r>
            <a:r>
              <a:rPr lang="zh-CN" altLang="en-US" dirty="0"/>
              <a:t>与 </a:t>
            </a:r>
            <a:r>
              <a:rPr lang="en-US" altLang="zh-CN" dirty="0"/>
              <a:t>Sun </a:t>
            </a:r>
            <a:r>
              <a:rPr lang="zh-CN" altLang="en-US" dirty="0"/>
              <a:t>及时完成 </a:t>
            </a:r>
            <a:r>
              <a:rPr lang="en-US" altLang="zh-CN" dirty="0" err="1"/>
              <a:t>LiveScript</a:t>
            </a:r>
            <a:r>
              <a:rPr lang="en-US" altLang="zh-CN" dirty="0"/>
              <a:t> </a:t>
            </a:r>
            <a:r>
              <a:rPr lang="zh-CN" altLang="en-US" dirty="0"/>
              <a:t>实现。</a:t>
            </a:r>
          </a:p>
        </p:txBody>
      </p:sp>
    </p:spTree>
    <p:extLst>
      <p:ext uri="{BB962C8B-B14F-4D97-AF65-F5344CB8AC3E}">
        <p14:creationId xmlns:p14="http://schemas.microsoft.com/office/powerpoint/2010/main" val="21354761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Javascript</a:t>
            </a:r>
            <a:r>
              <a:rPr lang="zh-CN" altLang="en-US" dirty="0" smtClean="0"/>
              <a:t>暗含的斗争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1995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Netscape</a:t>
            </a:r>
            <a:r>
              <a:rPr lang="zh-CN" altLang="en-US" dirty="0" smtClean="0"/>
              <a:t>在</a:t>
            </a:r>
            <a:r>
              <a:rPr lang="en-US" altLang="zh-CN" dirty="0" smtClean="0"/>
              <a:t>NN2.0</a:t>
            </a:r>
            <a:r>
              <a:rPr lang="zh-CN" altLang="en-US" dirty="0" smtClean="0"/>
              <a:t>推出了</a:t>
            </a:r>
            <a:r>
              <a:rPr lang="en-US" altLang="zh-CN" dirty="0" err="1" smtClean="0"/>
              <a:t>LiveScript</a:t>
            </a:r>
            <a:r>
              <a:rPr lang="zh-CN" altLang="en-US" dirty="0" smtClean="0"/>
              <a:t>，并将其命名为</a:t>
            </a:r>
            <a:r>
              <a:rPr lang="en-US" altLang="zh-CN" dirty="0" err="1" smtClean="0"/>
              <a:t>Javascript</a:t>
            </a:r>
            <a:endParaRPr lang="en-US" altLang="zh-CN" dirty="0" smtClean="0"/>
          </a:p>
          <a:p>
            <a:r>
              <a:rPr lang="en-US" altLang="zh-CN" dirty="0" smtClean="0"/>
              <a:t>1996</a:t>
            </a:r>
            <a:r>
              <a:rPr lang="zh-CN" altLang="en-US" dirty="0" smtClean="0"/>
              <a:t>年，微软在</a:t>
            </a:r>
            <a:r>
              <a:rPr lang="en-US" altLang="zh-CN" dirty="0" smtClean="0"/>
              <a:t>IE3.0</a:t>
            </a:r>
            <a:r>
              <a:rPr lang="zh-CN" altLang="en-US" dirty="0" smtClean="0"/>
              <a:t>中推出</a:t>
            </a:r>
            <a:r>
              <a:rPr lang="en-US" altLang="zh-CN" dirty="0" smtClean="0"/>
              <a:t>Jscript</a:t>
            </a:r>
          </a:p>
          <a:p>
            <a:r>
              <a:rPr lang="en-US" altLang="zh-CN" dirty="0" smtClean="0"/>
              <a:t>1997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月，</a:t>
            </a:r>
            <a:r>
              <a:rPr lang="en-US" altLang="zh-CN" dirty="0" smtClean="0"/>
              <a:t>ECMA</a:t>
            </a:r>
            <a:r>
              <a:rPr lang="zh-CN" altLang="en-US" dirty="0" smtClean="0"/>
              <a:t>制定了</a:t>
            </a:r>
            <a:r>
              <a:rPr lang="en-US" altLang="zh-CN" dirty="0" err="1" smtClean="0"/>
              <a:t>ECMAScript</a:t>
            </a:r>
            <a:r>
              <a:rPr lang="en-US" altLang="zh-CN" dirty="0" smtClean="0"/>
              <a:t> Edition 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ECMA-262</a:t>
            </a:r>
            <a:r>
              <a:rPr lang="zh-CN" altLang="en-US" dirty="0" smtClean="0"/>
              <a:t>）规范</a:t>
            </a:r>
            <a:endParaRPr lang="en-US" altLang="zh-CN" dirty="0" smtClean="0"/>
          </a:p>
          <a:p>
            <a:r>
              <a:rPr lang="en-US" altLang="zh-CN" dirty="0" smtClean="0"/>
              <a:t>1997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月，微软推出</a:t>
            </a:r>
            <a:r>
              <a:rPr lang="en-US" altLang="zh-CN" dirty="0" smtClean="0"/>
              <a:t>IE4.0</a:t>
            </a:r>
            <a:r>
              <a:rPr lang="zh-CN" altLang="en-US" dirty="0" smtClean="0"/>
              <a:t>，成为第一个遵循</a:t>
            </a:r>
            <a:r>
              <a:rPr lang="en-US" altLang="zh-CN" dirty="0" smtClean="0"/>
              <a:t>ECMA</a:t>
            </a:r>
            <a:r>
              <a:rPr lang="zh-CN" altLang="en-US" dirty="0" smtClean="0"/>
              <a:t>规范的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引擎，比</a:t>
            </a:r>
            <a:r>
              <a:rPr lang="en-US" altLang="zh-CN" dirty="0" smtClean="0"/>
              <a:t>NN</a:t>
            </a:r>
            <a:r>
              <a:rPr lang="zh-CN" altLang="en-US" dirty="0" smtClean="0"/>
              <a:t>提前了一年。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6549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Javascript</a:t>
            </a:r>
            <a:r>
              <a:rPr lang="zh-CN" altLang="en-US" smtClean="0"/>
              <a:t>的标准化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1997.06	ECMA</a:t>
            </a:r>
            <a:r>
              <a:rPr lang="zh-CN" altLang="en-US" dirty="0" smtClean="0"/>
              <a:t>第一版</a:t>
            </a:r>
            <a:endParaRPr lang="en-US" altLang="zh-CN" dirty="0" smtClean="0"/>
          </a:p>
          <a:p>
            <a:r>
              <a:rPr lang="en-US" altLang="zh-CN" dirty="0" smtClean="0"/>
              <a:t>1998.06	ECMA</a:t>
            </a:r>
            <a:r>
              <a:rPr lang="zh-CN" altLang="en-US" dirty="0" smtClean="0"/>
              <a:t>第二版</a:t>
            </a:r>
            <a:endParaRPr lang="en-US" altLang="zh-CN" dirty="0" smtClean="0"/>
          </a:p>
          <a:p>
            <a:r>
              <a:rPr lang="en-US" altLang="zh-CN" dirty="0" smtClean="0"/>
              <a:t>1998.10	DOM Level 1</a:t>
            </a:r>
          </a:p>
          <a:p>
            <a:r>
              <a:rPr lang="en-US" altLang="zh-CN" dirty="0" smtClean="0"/>
              <a:t>1999.12	ECMA</a:t>
            </a:r>
            <a:r>
              <a:rPr lang="zh-CN" altLang="en-US" dirty="0" smtClean="0"/>
              <a:t>第三版</a:t>
            </a:r>
            <a:endParaRPr lang="en-US" altLang="zh-CN" dirty="0" smtClean="0"/>
          </a:p>
          <a:p>
            <a:r>
              <a:rPr lang="en-US" altLang="zh-CN" dirty="0" smtClean="0"/>
              <a:t>2000.11	DOM </a:t>
            </a:r>
            <a:r>
              <a:rPr lang="en-US" altLang="zh-CN" smtClean="0"/>
              <a:t>level 2</a:t>
            </a:r>
            <a:endParaRPr lang="en-US" altLang="zh-CN" dirty="0" smtClean="0"/>
          </a:p>
          <a:p>
            <a:r>
              <a:rPr lang="en-US" altLang="zh-CN" dirty="0" smtClean="0"/>
              <a:t>2003.03	ECMA</a:t>
            </a:r>
            <a:r>
              <a:rPr lang="zh-CN" altLang="en-US" dirty="0" smtClean="0"/>
              <a:t>第四版（失败）</a:t>
            </a:r>
            <a:endParaRPr lang="en-US" altLang="zh-CN" dirty="0" smtClean="0"/>
          </a:p>
          <a:p>
            <a:r>
              <a:rPr lang="en-US" altLang="zh-CN" dirty="0" smtClean="0"/>
              <a:t>2009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	ECMA</a:t>
            </a:r>
            <a:r>
              <a:rPr lang="zh-CN" altLang="en-US" dirty="0" smtClean="0"/>
              <a:t>第五版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399728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</a:rPr>
              <a:t>Javascript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</a:rPr>
              <a:t>是什么？</a:t>
            </a:r>
            <a:endParaRPr lang="en-US" altLang="zh-CN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Javascript</a:t>
            </a:r>
            <a:r>
              <a:rPr lang="zh-CN" altLang="en-US" dirty="0">
                <a:solidFill>
                  <a:srgbClr val="FF0000"/>
                </a:solidFill>
              </a:rPr>
              <a:t>能做什么？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Javascript</a:t>
            </a:r>
            <a:r>
              <a:rPr lang="zh-CN" altLang="en-US" dirty="0"/>
              <a:t>有什么？</a:t>
            </a:r>
            <a:endParaRPr lang="en-US" altLang="zh-CN" dirty="0"/>
          </a:p>
          <a:p>
            <a:r>
              <a:rPr lang="en-US" altLang="zh-CN" dirty="0" err="1"/>
              <a:t>Javascript</a:t>
            </a:r>
            <a:r>
              <a:rPr lang="zh-CN" altLang="en-US" dirty="0"/>
              <a:t>要怎么做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783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Javascript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表单验证</a:t>
            </a:r>
            <a:endParaRPr lang="en-US" altLang="zh-CN" dirty="0" smtClean="0"/>
          </a:p>
          <a:p>
            <a:r>
              <a:rPr lang="zh-CN" altLang="en-US" dirty="0" smtClean="0"/>
              <a:t>动画效果</a:t>
            </a:r>
            <a:endParaRPr lang="en-US" altLang="zh-CN" dirty="0" smtClean="0"/>
          </a:p>
          <a:p>
            <a:r>
              <a:rPr lang="zh-CN" altLang="en-US" dirty="0" smtClean="0"/>
              <a:t>网页游戏</a:t>
            </a:r>
            <a:endParaRPr lang="en-US" altLang="zh-CN" dirty="0" smtClean="0"/>
          </a:p>
          <a:p>
            <a:r>
              <a:rPr lang="zh-CN" altLang="en-US" dirty="0" smtClean="0"/>
              <a:t>倒计时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</a:p>
          <a:p>
            <a:pPr marL="0" indent="0">
              <a:buNone/>
            </a:pPr>
            <a:r>
              <a:rPr lang="zh-CN" altLang="en-US" dirty="0" smtClean="0"/>
              <a:t>结论：网页上面，一切需要逻辑处理的操作都可以由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来完成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6187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凤舞九天">
    <a:dk1>
      <a:sysClr val="windowText" lastClr="000000"/>
    </a:dk1>
    <a:lt1>
      <a:sysClr val="window" lastClr="FFFFFF"/>
    </a:lt1>
    <a:dk2>
      <a:srgbClr val="004646"/>
    </a:dk2>
    <a:lt2>
      <a:srgbClr val="E1F0FF"/>
    </a:lt2>
    <a:accent1>
      <a:srgbClr val="50742F"/>
    </a:accent1>
    <a:accent2>
      <a:srgbClr val="268868"/>
    </a:accent2>
    <a:accent3>
      <a:srgbClr val="33BD56"/>
    </a:accent3>
    <a:accent4>
      <a:srgbClr val="4BC5B9"/>
    </a:accent4>
    <a:accent5>
      <a:srgbClr val="3163CA"/>
    </a:accent5>
    <a:accent6>
      <a:srgbClr val="4B14AA"/>
    </a:accent6>
    <a:hlink>
      <a:srgbClr val="D9BE02"/>
    </a:hlink>
    <a:folHlink>
      <a:srgbClr val="F900F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</TotalTime>
  <Words>698</Words>
  <Application>Microsoft Office PowerPoint</Application>
  <PresentationFormat>全屏显示(4:3)</PresentationFormat>
  <Paragraphs>141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凤舞九天</vt:lpstr>
      <vt:lpstr>Javascript 基础知识培训</vt:lpstr>
      <vt:lpstr>目录</vt:lpstr>
      <vt:lpstr>PowerPoint 演示文稿</vt:lpstr>
      <vt:lpstr>Javascript诞生背景</vt:lpstr>
      <vt:lpstr>Javascript的诞生</vt:lpstr>
      <vt:lpstr>Javascript暗含的斗争</vt:lpstr>
      <vt:lpstr>Javascript的标准化</vt:lpstr>
      <vt:lpstr>PowerPoint 演示文稿</vt:lpstr>
      <vt:lpstr>Javascript的应用</vt:lpstr>
      <vt:lpstr>几个问题</vt:lpstr>
      <vt:lpstr>几个问题（con’d）</vt:lpstr>
      <vt:lpstr>几个问题（con’d）</vt:lpstr>
      <vt:lpstr>PowerPoint 演示文稿</vt:lpstr>
      <vt:lpstr>Javascript 组成 </vt:lpstr>
      <vt:lpstr>DOM（Document object model）</vt:lpstr>
      <vt:lpstr>BOM（Browser object model）</vt:lpstr>
      <vt:lpstr>Javascript语句</vt:lpstr>
      <vt:lpstr>Javascript基本数据类型</vt:lpstr>
      <vt:lpstr>Javascript是一门弱类型语言</vt:lpstr>
      <vt:lpstr>逻辑运算、字符串运算与比较运算</vt:lpstr>
      <vt:lpstr>Javascript黑魔法</vt:lpstr>
      <vt:lpstr>Javascript事件</vt:lpstr>
      <vt:lpstr>PowerPoint 演示文稿</vt:lpstr>
      <vt:lpstr>Javascript的引入</vt:lpstr>
      <vt:lpstr>Javascript变量</vt:lpstr>
      <vt:lpstr>第一个Javascript小程序</vt:lpstr>
      <vt:lpstr>DOM</vt:lpstr>
      <vt:lpstr>第二个Javascript程序</vt:lpstr>
      <vt:lpstr>谢谢观赏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zjz</dc:creator>
  <cp:lastModifiedBy>zjz</cp:lastModifiedBy>
  <cp:revision>67</cp:revision>
  <dcterms:created xsi:type="dcterms:W3CDTF">2014-11-19T03:18:32Z</dcterms:created>
  <dcterms:modified xsi:type="dcterms:W3CDTF">2014-11-23T10:24:33Z</dcterms:modified>
</cp:coreProperties>
</file>