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sldIdLst>
    <p:sldId id="256" r:id="rId8"/>
    <p:sldId id="260" r:id="rId9"/>
    <p:sldId id="261" r:id="rId10"/>
    <p:sldId id="262" r:id="rId11"/>
    <p:sldId id="263" r:id="rId12"/>
    <p:sldId id="271" r:id="rId13"/>
    <p:sldId id="264" r:id="rId14"/>
    <p:sldId id="265" r:id="rId15"/>
    <p:sldId id="266" r:id="rId16"/>
    <p:sldId id="267" r:id="rId17"/>
    <p:sldId id="268" r:id="rId18"/>
    <p:sldId id="269" r:id="rId19"/>
    <p:sldId id="270" r:id="rId20"/>
    <p:sldId id="272" r:id="rId21"/>
    <p:sldId id="273" r:id="rId22"/>
    <p:sldId id="276" r:id="rId23"/>
    <p:sldId id="274" r:id="rId24"/>
    <p:sldId id="275" r:id="rId25"/>
    <p:sldId id="277" r:id="rId26"/>
    <p:sldId id="280" r:id="rId27"/>
    <p:sldId id="278"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pPr>
                <a:defRPr/>
              </a:pPr>
              <a:t>2014/12/7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pPr>
                <a:defRPr/>
              </a:pPr>
              <a:t>2014/12/7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pPr>
                <a:defRPr/>
              </a:pPr>
              <a:t>2014/12/7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7250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12235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974788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42048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28139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251386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113184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95972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pPr>
                <a:defRPr/>
              </a:pPr>
              <a:t>2014/12/7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14756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5629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542103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884042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55497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028416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870361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432126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591898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38943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pPr>
                <a:defRPr/>
              </a:pPr>
              <a:t>2014/12/7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149053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0386491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569032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809815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13976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509900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215741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364774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936090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4571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pPr>
                <a:defRPr/>
              </a:pPr>
              <a:t>2014/12/7 Sunday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756006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647917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554731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367891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321601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4511558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119372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247991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901174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609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pPr>
                <a:defRPr/>
              </a:pPr>
              <a:t>2014/12/7 Sunday</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9766136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414228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4761112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384567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494563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058469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359490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4238735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314420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6465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pPr>
                <a:defRPr/>
              </a:pPr>
              <a:t>2014/12/7 Sunday</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318780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5760183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311080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168247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438981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4569036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123422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505483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740003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17715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pPr>
                <a:defRPr/>
              </a:pPr>
              <a:t>2014/12/7 Sunday</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pPr>
                <a:defRPr/>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217525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402774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017884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8809569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8988321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95371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204683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5066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pPr>
                <a:defRPr/>
              </a:pPr>
              <a:t>2014/12/7 Sunday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pPr>
                <a:defRPr/>
              </a:pPr>
              <a:t>2014/12/7 Sunday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pPr>
                <a:defRPr/>
              </a:pPr>
              <a:t>2014/12/7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46613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529856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049432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9235674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034588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2014/12/7 Sunday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530486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baike.baidu.com/view/285288.htm" TargetMode="External"/><Relationship Id="rId2" Type="http://schemas.openxmlformats.org/officeDocument/2006/relationships/image" Target="../media/image1.jpeg"/><Relationship Id="rId1" Type="http://schemas.openxmlformats.org/officeDocument/2006/relationships/slideLayout" Target="../slideLayouts/slideLayout67.xml"/><Relationship Id="rId4" Type="http://schemas.openxmlformats.org/officeDocument/2006/relationships/hyperlink" Target="http://baike.baidu.com/view/1203779.ht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extBox 3"/>
          <p:cNvSpPr txBox="1">
            <a:spLocks noChangeArrowheads="1"/>
          </p:cNvSpPr>
          <p:nvPr/>
        </p:nvSpPr>
        <p:spPr bwMode="auto">
          <a:xfrm>
            <a:off x="1835696" y="2786063"/>
            <a:ext cx="6308179" cy="523220"/>
          </a:xfrm>
          <a:prstGeom prst="rect">
            <a:avLst/>
          </a:prstGeom>
          <a:noFill/>
          <a:ln w="9525">
            <a:noFill/>
            <a:miter lim="800000"/>
            <a:headEnd/>
            <a:tailEnd/>
          </a:ln>
        </p:spPr>
        <p:txBody>
          <a:bodyPr wrap="square">
            <a:spAutoFit/>
          </a:bodyPr>
          <a:lstStyle/>
          <a:p>
            <a:r>
              <a:rPr lang="en-US" altLang="zh-CN" sz="2800" dirty="0" smtClean="0">
                <a:latin typeface="Calibri" pitchFamily="34" charset="0"/>
              </a:rPr>
              <a:t>JavaScript</a:t>
            </a:r>
            <a:r>
              <a:rPr lang="zh-CN" altLang="en-US" sz="2800" dirty="0" smtClean="0">
                <a:latin typeface="Calibri" pitchFamily="34" charset="0"/>
              </a:rPr>
              <a:t>进阶之运行机制解析</a:t>
            </a:r>
            <a:endParaRPr lang="zh-CN" altLang="en-US" sz="2800" dirty="0">
              <a:latin typeface="Calibri" pitchFamily="34" charset="0"/>
            </a:endParaRPr>
          </a:p>
        </p:txBody>
      </p:sp>
      <p:sp>
        <p:nvSpPr>
          <p:cNvPr id="2051" name="TextBox 4"/>
          <p:cNvSpPr txBox="1">
            <a:spLocks noChangeArrowheads="1"/>
          </p:cNvSpPr>
          <p:nvPr/>
        </p:nvSpPr>
        <p:spPr bwMode="auto">
          <a:xfrm>
            <a:off x="4325678" y="3692525"/>
            <a:ext cx="2364854" cy="307975"/>
          </a:xfrm>
          <a:prstGeom prst="rect">
            <a:avLst/>
          </a:prstGeom>
          <a:noFill/>
          <a:ln w="9525">
            <a:noFill/>
            <a:miter lim="800000"/>
            <a:headEnd/>
            <a:tailEnd/>
          </a:ln>
        </p:spPr>
        <p:txBody>
          <a:bodyPr wrap="square">
            <a:spAutoFit/>
          </a:bodyPr>
          <a:lstStyle/>
          <a:p>
            <a:r>
              <a:rPr lang="en-US" altLang="zh-CN" sz="1400" dirty="0" smtClean="0">
                <a:latin typeface="微软雅黑" pitchFamily="34" charset="-122"/>
                <a:ea typeface="微软雅黑" pitchFamily="34" charset="-122"/>
              </a:rPr>
              <a:t>Made by </a:t>
            </a:r>
            <a:r>
              <a:rPr lang="zh-CN" altLang="en-US" sz="1400" dirty="0" smtClean="0">
                <a:latin typeface="微软雅黑" pitchFamily="34" charset="-122"/>
                <a:ea typeface="微软雅黑" pitchFamily="34" charset="-122"/>
              </a:rPr>
              <a:t>袁梓民</a:t>
            </a: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解析机制</a:t>
            </a:r>
            <a:endParaRPr lang="zh-CN" altLang="en-US" sz="3200" dirty="0">
              <a:solidFill>
                <a:prstClr val="black"/>
              </a:solidFill>
            </a:endParaRPr>
          </a:p>
        </p:txBody>
      </p:sp>
      <p:sp>
        <p:nvSpPr>
          <p:cNvPr id="5" name="TextBox 4"/>
          <p:cNvSpPr txBox="1"/>
          <p:nvPr/>
        </p:nvSpPr>
        <p:spPr>
          <a:xfrm>
            <a:off x="971600" y="1412776"/>
            <a:ext cx="7056784" cy="954107"/>
          </a:xfrm>
          <a:prstGeom prst="rect">
            <a:avLst/>
          </a:prstGeom>
          <a:noFill/>
        </p:spPr>
        <p:txBody>
          <a:bodyPr wrap="square" rtlCol="0">
            <a:spAutoFit/>
          </a:bodyPr>
          <a:lstStyle/>
          <a:p>
            <a:r>
              <a:rPr lang="en-US" altLang="zh-CN" sz="1400" dirty="0" smtClean="0"/>
              <a:t>        JavaScript</a:t>
            </a:r>
            <a:r>
              <a:rPr lang="zh-CN" altLang="en-US" sz="1400" dirty="0"/>
              <a:t>解析过程可以分为编译和执行两个阶段。编译也就是我们常说的</a:t>
            </a:r>
            <a:r>
              <a:rPr lang="en-US" altLang="zh-CN" sz="1400" dirty="0"/>
              <a:t>JavaScript</a:t>
            </a:r>
            <a:r>
              <a:rPr lang="zh-CN" altLang="en-US" sz="1400" dirty="0"/>
              <a:t>预处理（即预编译）。在预编译期，</a:t>
            </a:r>
            <a:r>
              <a:rPr lang="en-US" altLang="zh-CN" sz="1400" dirty="0"/>
              <a:t>JavaScript</a:t>
            </a:r>
            <a:r>
              <a:rPr lang="zh-CN" altLang="en-US" sz="1400" dirty="0"/>
              <a:t>解释器将完成对</a:t>
            </a:r>
            <a:r>
              <a:rPr lang="en-US" altLang="zh-CN" sz="1400" dirty="0"/>
              <a:t>JavaScript</a:t>
            </a:r>
            <a:r>
              <a:rPr lang="zh-CN" altLang="en-US" sz="1400" dirty="0"/>
              <a:t>代码的预处理，也就是说把</a:t>
            </a:r>
            <a:r>
              <a:rPr lang="en-US" altLang="zh-CN" sz="1400" dirty="0"/>
              <a:t>JavaScript</a:t>
            </a:r>
            <a:r>
              <a:rPr lang="zh-CN" altLang="en-US" sz="1400" dirty="0"/>
              <a:t>脚本代码转换成字节码。在执行期，</a:t>
            </a:r>
            <a:r>
              <a:rPr lang="en-US" altLang="zh-CN" sz="1400" dirty="0"/>
              <a:t>JavaScript</a:t>
            </a:r>
            <a:r>
              <a:rPr lang="zh-CN" altLang="en-US" sz="1400" dirty="0"/>
              <a:t>解释器借助执行期环境把字节码生成机械码，并按顺序执行，完成程序设计的任务</a:t>
            </a:r>
            <a:endParaRPr lang="zh-CN" altLang="en-US" sz="1400" dirty="0">
              <a:solidFill>
                <a:prstClr val="black"/>
              </a:solidFill>
            </a:endParaRPr>
          </a:p>
        </p:txBody>
      </p:sp>
    </p:spTree>
    <p:extLst>
      <p:ext uri="{BB962C8B-B14F-4D97-AF65-F5344CB8AC3E}">
        <p14:creationId xmlns:p14="http://schemas.microsoft.com/office/powerpoint/2010/main" val="933075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解析机制</a:t>
            </a:r>
            <a:r>
              <a:rPr lang="en-US" altLang="zh-CN" sz="3200" dirty="0" smtClean="0">
                <a:solidFill>
                  <a:prstClr val="black"/>
                </a:solidFill>
              </a:rPr>
              <a:t>—</a:t>
            </a:r>
            <a:r>
              <a:rPr lang="zh-CN" altLang="en-US" sz="3200" dirty="0" smtClean="0">
                <a:solidFill>
                  <a:prstClr val="black"/>
                </a:solidFill>
              </a:rPr>
              <a:t>预编译</a:t>
            </a:r>
            <a:endParaRPr lang="zh-CN" altLang="en-US" sz="3200" dirty="0">
              <a:solidFill>
                <a:prstClr val="black"/>
              </a:solidFill>
            </a:endParaRPr>
          </a:p>
        </p:txBody>
      </p:sp>
      <p:sp>
        <p:nvSpPr>
          <p:cNvPr id="5" name="TextBox 4"/>
          <p:cNvSpPr txBox="1"/>
          <p:nvPr/>
        </p:nvSpPr>
        <p:spPr>
          <a:xfrm>
            <a:off x="971600" y="1412776"/>
            <a:ext cx="7056784" cy="1169551"/>
          </a:xfrm>
          <a:prstGeom prst="rect">
            <a:avLst/>
          </a:prstGeom>
          <a:noFill/>
        </p:spPr>
        <p:txBody>
          <a:bodyPr wrap="square" rtlCol="0">
            <a:spAutoFit/>
          </a:bodyPr>
          <a:lstStyle/>
          <a:p>
            <a:r>
              <a:rPr lang="en-US" altLang="zh-CN" sz="1400" dirty="0" smtClean="0">
                <a:solidFill>
                  <a:prstClr val="black"/>
                </a:solidFill>
              </a:rPr>
              <a:t>        </a:t>
            </a:r>
            <a:r>
              <a:rPr lang="en-US" altLang="zh-CN" sz="1400" dirty="0"/>
              <a:t>JavaScript</a:t>
            </a:r>
            <a:r>
              <a:rPr lang="zh-CN" altLang="en-US" sz="1400" dirty="0"/>
              <a:t>是一种解释型语言，而不是编译型语言。所谓解释型语言，就是代码在执行时才被解释器一行行动态编译和执行，而不是在执行之前就完成编译。简单说，解释型语言就是边编译边执行，而编译型语言是先编译后执行，两者的操作过程</a:t>
            </a:r>
            <a:r>
              <a:rPr lang="zh-CN" altLang="en-US" sz="1400" dirty="0" smtClean="0"/>
              <a:t>不同。</a:t>
            </a:r>
            <a:endParaRPr lang="en-US" altLang="zh-CN" sz="1400" dirty="0" smtClean="0"/>
          </a:p>
          <a:p>
            <a:endParaRPr lang="en-US" altLang="zh-CN" sz="1400" dirty="0">
              <a:solidFill>
                <a:prstClr val="black"/>
              </a:solidFill>
            </a:endParaRPr>
          </a:p>
          <a:p>
            <a:endParaRPr lang="zh-CN" altLang="en-US" sz="1400" dirty="0">
              <a:solidFill>
                <a:prstClr val="black"/>
              </a:solidFill>
            </a:endParaRPr>
          </a:p>
        </p:txBody>
      </p:sp>
    </p:spTree>
    <p:extLst>
      <p:ext uri="{BB962C8B-B14F-4D97-AF65-F5344CB8AC3E}">
        <p14:creationId xmlns:p14="http://schemas.microsoft.com/office/powerpoint/2010/main" val="652786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解析机制</a:t>
            </a:r>
            <a:r>
              <a:rPr lang="en-US" altLang="zh-CN" sz="3200" dirty="0" smtClean="0">
                <a:solidFill>
                  <a:prstClr val="black"/>
                </a:solidFill>
              </a:rPr>
              <a:t>—</a:t>
            </a:r>
            <a:r>
              <a:rPr lang="zh-CN" altLang="en-US" sz="3200" dirty="0" smtClean="0">
                <a:solidFill>
                  <a:prstClr val="black"/>
                </a:solidFill>
              </a:rPr>
              <a:t>执行期</a:t>
            </a:r>
            <a:endParaRPr lang="zh-CN" altLang="en-US" sz="3200" dirty="0">
              <a:solidFill>
                <a:prstClr val="black"/>
              </a:solidFill>
            </a:endParaRPr>
          </a:p>
        </p:txBody>
      </p:sp>
      <p:sp>
        <p:nvSpPr>
          <p:cNvPr id="5" name="TextBox 4"/>
          <p:cNvSpPr txBox="1"/>
          <p:nvPr/>
        </p:nvSpPr>
        <p:spPr>
          <a:xfrm>
            <a:off x="971600" y="1412776"/>
            <a:ext cx="7056784" cy="2462213"/>
          </a:xfrm>
          <a:prstGeom prst="rect">
            <a:avLst/>
          </a:prstGeom>
          <a:noFill/>
        </p:spPr>
        <p:txBody>
          <a:bodyPr wrap="square" rtlCol="0">
            <a:spAutoFit/>
          </a:bodyPr>
          <a:lstStyle/>
          <a:p>
            <a:r>
              <a:rPr lang="zh-CN" altLang="en-US" sz="1400" dirty="0" smtClean="0"/>
              <a:t>        经过</a:t>
            </a:r>
            <a:r>
              <a:rPr lang="zh-CN" altLang="en-US" sz="1400" dirty="0"/>
              <a:t>编译阶段的准备，</a:t>
            </a:r>
            <a:r>
              <a:rPr lang="en-US" altLang="zh-CN" sz="1400" dirty="0"/>
              <a:t>JavaScript</a:t>
            </a:r>
            <a:r>
              <a:rPr lang="zh-CN" altLang="en-US" sz="1400" dirty="0"/>
              <a:t>代码在内存中已经被构建为语法树，然后</a:t>
            </a:r>
            <a:r>
              <a:rPr lang="en-US" altLang="zh-CN" sz="1400" dirty="0"/>
              <a:t>JavaScript</a:t>
            </a:r>
            <a:r>
              <a:rPr lang="zh-CN" altLang="en-US" sz="1400" dirty="0"/>
              <a:t>引擎就会根据这个语法树结构边解释边执行了</a:t>
            </a:r>
            <a:r>
              <a:rPr lang="zh-CN" altLang="en-US" sz="1400" dirty="0" smtClean="0"/>
              <a:t>。</a:t>
            </a:r>
            <a:endParaRPr lang="en-US" altLang="zh-CN" sz="1400" dirty="0" smtClean="0"/>
          </a:p>
          <a:p>
            <a:endParaRPr lang="en-US" altLang="zh-CN" sz="1400" dirty="0">
              <a:solidFill>
                <a:prstClr val="black"/>
              </a:solidFill>
            </a:endParaRPr>
          </a:p>
          <a:p>
            <a:r>
              <a:rPr lang="zh-CN" altLang="en-US" sz="1400" dirty="0" smtClean="0"/>
              <a:t>        当</a:t>
            </a:r>
            <a:r>
              <a:rPr lang="en-US" altLang="zh-CN" sz="1400" dirty="0"/>
              <a:t>JavaScript</a:t>
            </a:r>
            <a:r>
              <a:rPr lang="zh-CN" altLang="en-US" sz="1400" dirty="0"/>
              <a:t>解释器执行每个函数时，先创建一个执行环境，在这个虚拟环境中创建一个调用对象，在这个对象内存储着当前域中所有局部变量、参数、嵌套函数、外部引用和父级引用列表</a:t>
            </a:r>
            <a:r>
              <a:rPr lang="en-US" altLang="zh-CN" sz="1400" dirty="0" err="1"/>
              <a:t>upvalue</a:t>
            </a:r>
            <a:r>
              <a:rPr lang="zh-CN" altLang="en-US" sz="1400" dirty="0"/>
              <a:t>等语法分析结构</a:t>
            </a:r>
            <a:r>
              <a:rPr lang="zh-CN" altLang="en-US" sz="1400" dirty="0" smtClean="0"/>
              <a:t>。</a:t>
            </a:r>
            <a:endParaRPr lang="en-US" altLang="zh-CN" sz="1400" dirty="0" smtClean="0"/>
          </a:p>
          <a:p>
            <a:endParaRPr lang="en-US" altLang="zh-CN" sz="1400" dirty="0">
              <a:solidFill>
                <a:prstClr val="black"/>
              </a:solidFill>
            </a:endParaRPr>
          </a:p>
          <a:p>
            <a:r>
              <a:rPr lang="zh-CN" altLang="en-US" sz="1400" dirty="0" smtClean="0"/>
              <a:t>         实际上</a:t>
            </a:r>
            <a:r>
              <a:rPr lang="zh-CN" altLang="en-US" sz="1400" dirty="0"/>
              <a:t>，通过声明语句定义的变量和函数在预编译期的语法分析中就已经存储到符号表中了，然后把它们与调用对象中的同名属性进行映射即可。调用对象的生命周期与函数的生命周期是一致的，当函数调用完毕且没有外部引用的情况下，会自动被</a:t>
            </a:r>
            <a:r>
              <a:rPr lang="en-US" altLang="zh-CN" sz="1400" dirty="0"/>
              <a:t>JavaScript</a:t>
            </a:r>
            <a:r>
              <a:rPr lang="zh-CN" altLang="en-US" sz="1400" dirty="0"/>
              <a:t>引擎当做垃圾进行回收</a:t>
            </a:r>
            <a:r>
              <a:rPr lang="zh-CN" altLang="en-US" sz="1400" dirty="0" smtClean="0"/>
              <a:t>。</a:t>
            </a:r>
            <a:endParaRPr lang="en-US" altLang="zh-CN" sz="1400" dirty="0" smtClean="0"/>
          </a:p>
        </p:txBody>
      </p:sp>
    </p:spTree>
    <p:extLst>
      <p:ext uri="{BB962C8B-B14F-4D97-AF65-F5344CB8AC3E}">
        <p14:creationId xmlns:p14="http://schemas.microsoft.com/office/powerpoint/2010/main" val="3131699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解析机制</a:t>
            </a:r>
            <a:r>
              <a:rPr lang="en-US" altLang="zh-CN" sz="3200" dirty="0" smtClean="0">
                <a:solidFill>
                  <a:prstClr val="black"/>
                </a:solidFill>
              </a:rPr>
              <a:t>—</a:t>
            </a:r>
            <a:r>
              <a:rPr lang="zh-CN" altLang="en-US" sz="3200" dirty="0" smtClean="0">
                <a:solidFill>
                  <a:prstClr val="black"/>
                </a:solidFill>
              </a:rPr>
              <a:t>执行环境</a:t>
            </a:r>
            <a:endParaRPr lang="zh-CN" altLang="en-US" sz="3200" dirty="0">
              <a:solidFill>
                <a:prstClr val="black"/>
              </a:solidFill>
            </a:endParaRPr>
          </a:p>
        </p:txBody>
      </p:sp>
      <p:sp>
        <p:nvSpPr>
          <p:cNvPr id="5" name="TextBox 4"/>
          <p:cNvSpPr txBox="1"/>
          <p:nvPr/>
        </p:nvSpPr>
        <p:spPr>
          <a:xfrm>
            <a:off x="971600" y="1412776"/>
            <a:ext cx="7056784" cy="3108543"/>
          </a:xfrm>
          <a:prstGeom prst="rect">
            <a:avLst/>
          </a:prstGeom>
          <a:noFill/>
        </p:spPr>
        <p:txBody>
          <a:bodyPr wrap="square" rtlCol="0">
            <a:spAutoFit/>
          </a:bodyPr>
          <a:lstStyle/>
          <a:p>
            <a:r>
              <a:rPr lang="zh-CN" altLang="en-US" sz="1400" b="1" dirty="0" smtClean="0">
                <a:solidFill>
                  <a:prstClr val="black"/>
                </a:solidFill>
              </a:rPr>
              <a:t>执行环境</a:t>
            </a:r>
            <a:r>
              <a:rPr lang="zh-CN" altLang="en-US" sz="1400" dirty="0" smtClean="0">
                <a:solidFill>
                  <a:prstClr val="black"/>
                </a:solidFill>
              </a:rPr>
              <a:t>是</a:t>
            </a:r>
            <a:r>
              <a:rPr lang="en-US" altLang="zh-CN" sz="1400" dirty="0" smtClean="0">
                <a:solidFill>
                  <a:prstClr val="black"/>
                </a:solidFill>
              </a:rPr>
              <a:t>JavaScript</a:t>
            </a:r>
            <a:r>
              <a:rPr lang="zh-CN" altLang="en-US" sz="1400" dirty="0" smtClean="0">
                <a:solidFill>
                  <a:prstClr val="black"/>
                </a:solidFill>
              </a:rPr>
              <a:t>中最为重要的一个概念。执行环境定义了变量或者函数有权访问的其他数据，决定了他们各自的行为。每个执行环境都有一个与之相关的</a:t>
            </a:r>
            <a:r>
              <a:rPr lang="zh-CN" altLang="en-US" sz="1400" b="1" dirty="0" smtClean="0">
                <a:solidFill>
                  <a:prstClr val="black"/>
                </a:solidFill>
              </a:rPr>
              <a:t>变量对象</a:t>
            </a:r>
            <a:r>
              <a:rPr lang="zh-CN" altLang="en-US" sz="1400" dirty="0" smtClean="0">
                <a:solidFill>
                  <a:prstClr val="black"/>
                </a:solidFill>
              </a:rPr>
              <a:t>，环境中定义的所有变量和函数都保存在这个函数中。虽然我们编写的代码无法访问这个对象，但是解析器在处理数据时会用上它。</a:t>
            </a:r>
            <a:endParaRPr lang="en-US" altLang="zh-CN" sz="1400" dirty="0" smtClean="0">
              <a:solidFill>
                <a:prstClr val="black"/>
              </a:solidFill>
            </a:endParaRPr>
          </a:p>
          <a:p>
            <a:endParaRPr lang="en-US" altLang="zh-CN" sz="1400" dirty="0">
              <a:solidFill>
                <a:prstClr val="black"/>
              </a:solidFill>
            </a:endParaRPr>
          </a:p>
          <a:p>
            <a:r>
              <a:rPr lang="zh-CN" altLang="en-US" sz="1400" b="1" dirty="0" smtClean="0">
                <a:solidFill>
                  <a:prstClr val="black"/>
                </a:solidFill>
              </a:rPr>
              <a:t>全局执行环境</a:t>
            </a:r>
            <a:r>
              <a:rPr lang="zh-CN" altLang="en-US" sz="1400" dirty="0" smtClean="0">
                <a:solidFill>
                  <a:prstClr val="black"/>
                </a:solidFill>
              </a:rPr>
              <a:t>是最外围的一个执行环境。根据</a:t>
            </a:r>
            <a:r>
              <a:rPr lang="en-US" altLang="zh-CN" sz="1400" dirty="0" smtClean="0">
                <a:solidFill>
                  <a:prstClr val="black"/>
                </a:solidFill>
              </a:rPr>
              <a:t>ECMAScript</a:t>
            </a:r>
            <a:r>
              <a:rPr lang="zh-CN" altLang="en-US" sz="1400" dirty="0" smtClean="0">
                <a:solidFill>
                  <a:prstClr val="black"/>
                </a:solidFill>
              </a:rPr>
              <a:t>宿主环境的不同，表示执行环境的对象也不一样。在</a:t>
            </a:r>
            <a:r>
              <a:rPr lang="en-US" altLang="zh-CN" sz="1400" dirty="0" smtClean="0">
                <a:solidFill>
                  <a:prstClr val="black"/>
                </a:solidFill>
              </a:rPr>
              <a:t>web</a:t>
            </a:r>
            <a:r>
              <a:rPr lang="zh-CN" altLang="en-US" sz="1400" dirty="0" smtClean="0">
                <a:solidFill>
                  <a:prstClr val="black"/>
                </a:solidFill>
              </a:rPr>
              <a:t>浏览器中，全局环境被认为是</a:t>
            </a:r>
            <a:r>
              <a:rPr lang="en-US" altLang="zh-CN" sz="1400" dirty="0" smtClean="0">
                <a:solidFill>
                  <a:prstClr val="black"/>
                </a:solidFill>
              </a:rPr>
              <a:t>window</a:t>
            </a:r>
            <a:r>
              <a:rPr lang="zh-CN" altLang="en-US" sz="1400" dirty="0" smtClean="0">
                <a:solidFill>
                  <a:prstClr val="black"/>
                </a:solidFill>
              </a:rPr>
              <a:t>对象，因此所有的全局变量和函数都是作为</a:t>
            </a:r>
            <a:r>
              <a:rPr lang="en-US" altLang="zh-CN" sz="1400" dirty="0" smtClean="0">
                <a:solidFill>
                  <a:prstClr val="black"/>
                </a:solidFill>
              </a:rPr>
              <a:t>window</a:t>
            </a:r>
            <a:r>
              <a:rPr lang="zh-CN" altLang="en-US" sz="1400" dirty="0" smtClean="0">
                <a:solidFill>
                  <a:prstClr val="black"/>
                </a:solidFill>
              </a:rPr>
              <a:t>对象的属性和方法创建的。某个执行环境中的所有代码执行完成之后，该环境会被销毁，保存在其中的所有变量和函数都会被销毁</a:t>
            </a:r>
            <a:r>
              <a:rPr lang="en-US" altLang="zh-CN" sz="1400" dirty="0" smtClean="0">
                <a:solidFill>
                  <a:prstClr val="black"/>
                </a:solidFill>
              </a:rPr>
              <a:t>(</a:t>
            </a:r>
            <a:r>
              <a:rPr lang="zh-CN" altLang="en-US" sz="1400" dirty="0" smtClean="0">
                <a:solidFill>
                  <a:prstClr val="black"/>
                </a:solidFill>
              </a:rPr>
              <a:t>全局环境直到应用程序退出</a:t>
            </a:r>
            <a:r>
              <a:rPr lang="en-US" altLang="zh-CN" sz="1400" dirty="0" smtClean="0">
                <a:solidFill>
                  <a:prstClr val="black"/>
                </a:solidFill>
              </a:rPr>
              <a:t>—</a:t>
            </a:r>
            <a:r>
              <a:rPr lang="zh-CN" altLang="en-US" sz="1400" dirty="0" smtClean="0">
                <a:solidFill>
                  <a:prstClr val="black"/>
                </a:solidFill>
              </a:rPr>
              <a:t>例如关闭网页或者浏览器</a:t>
            </a:r>
            <a:r>
              <a:rPr lang="en-US" altLang="zh-CN" sz="1400" dirty="0" smtClean="0">
                <a:solidFill>
                  <a:prstClr val="black"/>
                </a:solidFill>
              </a:rPr>
              <a:t>—</a:t>
            </a:r>
            <a:r>
              <a:rPr lang="zh-CN" altLang="en-US" sz="1400" dirty="0">
                <a:solidFill>
                  <a:prstClr val="black"/>
                </a:solidFill>
              </a:rPr>
              <a:t>才</a:t>
            </a:r>
            <a:r>
              <a:rPr lang="zh-CN" altLang="en-US" sz="1400" dirty="0" smtClean="0">
                <a:solidFill>
                  <a:prstClr val="black"/>
                </a:solidFill>
              </a:rPr>
              <a:t>会被销毁</a:t>
            </a:r>
            <a:r>
              <a:rPr lang="en-US" altLang="zh-CN" sz="1400" dirty="0" smtClean="0">
                <a:solidFill>
                  <a:prstClr val="black"/>
                </a:solidFill>
              </a:rPr>
              <a:t>)</a:t>
            </a:r>
          </a:p>
          <a:p>
            <a:endParaRPr lang="en-US" altLang="zh-CN" sz="1400" dirty="0">
              <a:solidFill>
                <a:prstClr val="black"/>
              </a:solidFill>
            </a:endParaRPr>
          </a:p>
          <a:p>
            <a:r>
              <a:rPr lang="zh-CN" altLang="en-US" sz="1400" dirty="0" smtClean="0">
                <a:solidFill>
                  <a:prstClr val="black"/>
                </a:solidFill>
              </a:rPr>
              <a:t>每个函数都有自己的执行环境。当执行流进入一个函数的时候，函数的环境就会被推入一个</a:t>
            </a:r>
            <a:r>
              <a:rPr lang="zh-CN" altLang="en-US" sz="1400" b="1" dirty="0" smtClean="0">
                <a:solidFill>
                  <a:prstClr val="black"/>
                </a:solidFill>
              </a:rPr>
              <a:t>执行环境栈</a:t>
            </a:r>
            <a:r>
              <a:rPr lang="zh-CN" altLang="en-US" sz="1400" dirty="0" smtClean="0">
                <a:solidFill>
                  <a:prstClr val="black"/>
                </a:solidFill>
              </a:rPr>
              <a:t>中。而在函数执行完之后，栈将其环境弹出，将控制权还给之前的执行环境。</a:t>
            </a:r>
            <a:r>
              <a:rPr lang="en-US" altLang="zh-CN" sz="1400" dirty="0" smtClean="0">
                <a:solidFill>
                  <a:prstClr val="black"/>
                </a:solidFill>
              </a:rPr>
              <a:t>ECMAScript</a:t>
            </a:r>
            <a:r>
              <a:rPr lang="zh-CN" altLang="en-US" sz="1400" dirty="0" smtClean="0">
                <a:solidFill>
                  <a:prstClr val="black"/>
                </a:solidFill>
              </a:rPr>
              <a:t>程序中的执行流正式由这个方便的机制控制着。</a:t>
            </a:r>
            <a:endParaRPr lang="en-US" altLang="zh-CN" sz="1400" dirty="0" smtClean="0">
              <a:solidFill>
                <a:prstClr val="black"/>
              </a:solidFill>
            </a:endParaRPr>
          </a:p>
        </p:txBody>
      </p:sp>
    </p:spTree>
    <p:extLst>
      <p:ext uri="{BB962C8B-B14F-4D97-AF65-F5344CB8AC3E}">
        <p14:creationId xmlns:p14="http://schemas.microsoft.com/office/powerpoint/2010/main" val="4137078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解析机制</a:t>
            </a:r>
            <a:r>
              <a:rPr lang="en-US" altLang="zh-CN" sz="3200" dirty="0" smtClean="0">
                <a:solidFill>
                  <a:prstClr val="black"/>
                </a:solidFill>
              </a:rPr>
              <a:t>—</a:t>
            </a:r>
            <a:r>
              <a:rPr lang="zh-CN" altLang="en-US" sz="3200" dirty="0" smtClean="0">
                <a:solidFill>
                  <a:prstClr val="black"/>
                </a:solidFill>
              </a:rPr>
              <a:t>作用域链</a:t>
            </a:r>
            <a:endParaRPr lang="zh-CN" altLang="en-US" sz="3200" dirty="0">
              <a:solidFill>
                <a:prstClr val="black"/>
              </a:solidFill>
            </a:endParaRPr>
          </a:p>
        </p:txBody>
      </p:sp>
      <p:sp>
        <p:nvSpPr>
          <p:cNvPr id="5" name="TextBox 4"/>
          <p:cNvSpPr txBox="1"/>
          <p:nvPr/>
        </p:nvSpPr>
        <p:spPr>
          <a:xfrm>
            <a:off x="971600" y="1412776"/>
            <a:ext cx="7056784" cy="1384995"/>
          </a:xfrm>
          <a:prstGeom prst="rect">
            <a:avLst/>
          </a:prstGeom>
          <a:noFill/>
        </p:spPr>
        <p:txBody>
          <a:bodyPr wrap="square" rtlCol="0">
            <a:spAutoFit/>
          </a:bodyPr>
          <a:lstStyle/>
          <a:p>
            <a:r>
              <a:rPr lang="zh-CN" altLang="en-US" sz="1400" dirty="0" smtClean="0">
                <a:solidFill>
                  <a:prstClr val="black"/>
                </a:solidFill>
              </a:rPr>
              <a:t>当代码在环境中执行时，会创建变量对象的一个作用域链。作用域链的用途，是保证对执行环境有权访问的所有变量的所有变量和函数的有序访问。作用域链的前端，始终是当前执行代码所在环境的变量对象。如果这个环境是函数，则将其活动对象作为变量对象。活动对象在最开始只包含一个变量，即</a:t>
            </a:r>
            <a:r>
              <a:rPr lang="en-US" altLang="zh-CN" sz="1400" dirty="0" smtClean="0">
                <a:solidFill>
                  <a:prstClr val="black"/>
                </a:solidFill>
              </a:rPr>
              <a:t>arguments</a:t>
            </a:r>
            <a:r>
              <a:rPr lang="zh-CN" altLang="en-US" sz="1400" dirty="0" smtClean="0">
                <a:solidFill>
                  <a:prstClr val="black"/>
                </a:solidFill>
              </a:rPr>
              <a:t>对象。作用域链中的下一个变量对象来自包含环境</a:t>
            </a:r>
            <a:r>
              <a:rPr lang="en-US" altLang="zh-CN" sz="1400" dirty="0" smtClean="0">
                <a:solidFill>
                  <a:prstClr val="black"/>
                </a:solidFill>
              </a:rPr>
              <a:t>(</a:t>
            </a:r>
            <a:r>
              <a:rPr lang="zh-CN" altLang="en-US" sz="1400" dirty="0" smtClean="0">
                <a:solidFill>
                  <a:prstClr val="black"/>
                </a:solidFill>
              </a:rPr>
              <a:t>外部环境</a:t>
            </a:r>
            <a:r>
              <a:rPr lang="en-US" altLang="zh-CN" sz="1400" dirty="0" smtClean="0">
                <a:solidFill>
                  <a:prstClr val="black"/>
                </a:solidFill>
              </a:rPr>
              <a:t>)</a:t>
            </a:r>
            <a:r>
              <a:rPr lang="zh-CN" altLang="en-US" sz="1400" dirty="0" smtClean="0">
                <a:solidFill>
                  <a:prstClr val="black"/>
                </a:solidFill>
              </a:rPr>
              <a:t>，而下一个变量对象来自下一个包含环境。这样，一直延续到全局执行环境。全局执行环境始终都是作用域链中的最后一个对象。</a:t>
            </a:r>
            <a:endParaRPr lang="en-US" altLang="zh-CN" sz="1400" dirty="0" smtClean="0">
              <a:solidFill>
                <a:prstClr val="black"/>
              </a:solidFill>
            </a:endParaRPr>
          </a:p>
        </p:txBody>
      </p:sp>
      <p:pic>
        <p:nvPicPr>
          <p:cNvPr id="3" name="图片 2"/>
          <p:cNvPicPr>
            <a:picLocks noChangeAspect="1"/>
          </p:cNvPicPr>
          <p:nvPr/>
        </p:nvPicPr>
        <p:blipFill>
          <a:blip r:embed="rId3"/>
          <a:stretch>
            <a:fillRect/>
          </a:stretch>
        </p:blipFill>
        <p:spPr>
          <a:xfrm>
            <a:off x="1471042" y="2814701"/>
            <a:ext cx="5549230" cy="2800791"/>
          </a:xfrm>
          <a:prstGeom prst="rect">
            <a:avLst/>
          </a:prstGeom>
        </p:spPr>
      </p:pic>
    </p:spTree>
    <p:extLst>
      <p:ext uri="{BB962C8B-B14F-4D97-AF65-F5344CB8AC3E}">
        <p14:creationId xmlns:p14="http://schemas.microsoft.com/office/powerpoint/2010/main" val="1114158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a:solidFill>
                  <a:prstClr val="black"/>
                </a:solidFill>
              </a:rPr>
              <a:t>几</a:t>
            </a:r>
            <a:r>
              <a:rPr lang="zh-CN" altLang="en-US" sz="3200" dirty="0" smtClean="0">
                <a:solidFill>
                  <a:prstClr val="black"/>
                </a:solidFill>
              </a:rPr>
              <a:t>大特点</a:t>
            </a:r>
            <a:endParaRPr lang="zh-CN" altLang="en-US" sz="3200" dirty="0">
              <a:solidFill>
                <a:prstClr val="black"/>
              </a:solidFill>
            </a:endParaRPr>
          </a:p>
        </p:txBody>
      </p:sp>
      <p:sp>
        <p:nvSpPr>
          <p:cNvPr id="3" name="文本框 2"/>
          <p:cNvSpPr txBox="1"/>
          <p:nvPr/>
        </p:nvSpPr>
        <p:spPr>
          <a:xfrm>
            <a:off x="1115616" y="1556792"/>
            <a:ext cx="5256584"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单线程</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无阻塞</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基于对象</a:t>
            </a:r>
            <a:r>
              <a:rPr lang="en-US" altLang="zh-CN" dirty="0" smtClean="0"/>
              <a:t>—</a:t>
            </a:r>
            <a:r>
              <a:rPr lang="zh-CN" altLang="en-US" dirty="0" smtClean="0"/>
              <a:t>面向对象编程</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函数式语言</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事件驱动</a:t>
            </a:r>
            <a:endParaRPr lang="en-US" altLang="zh-CN" dirty="0" smtClean="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49971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a:solidFill>
                  <a:prstClr val="black"/>
                </a:solidFill>
              </a:rPr>
              <a:t>单线程</a:t>
            </a:r>
          </a:p>
        </p:txBody>
      </p:sp>
      <p:sp>
        <p:nvSpPr>
          <p:cNvPr id="3" name="文本框 2"/>
          <p:cNvSpPr txBox="1"/>
          <p:nvPr/>
        </p:nvSpPr>
        <p:spPr>
          <a:xfrm>
            <a:off x="1115616" y="1556792"/>
            <a:ext cx="5256584" cy="923330"/>
          </a:xfrm>
          <a:prstGeom prst="rect">
            <a:avLst/>
          </a:prstGeom>
          <a:noFill/>
        </p:spPr>
        <p:txBody>
          <a:bodyPr wrap="square" rtlCol="0">
            <a:spAutoFit/>
          </a:bodyPr>
          <a:lstStyle/>
          <a:p>
            <a:endParaRPr lang="en-US" altLang="zh-CN" dirty="0" smtClean="0">
              <a:solidFill>
                <a:prstClr val="black"/>
              </a:solidFill>
            </a:endParaRPr>
          </a:p>
          <a:p>
            <a:endParaRPr lang="en-US" altLang="zh-CN" dirty="0">
              <a:solidFill>
                <a:prstClr val="black"/>
              </a:solidFill>
            </a:endParaRPr>
          </a:p>
          <a:p>
            <a:endParaRPr lang="zh-CN" altLang="en-US" dirty="0">
              <a:solidFill>
                <a:prstClr val="black"/>
              </a:solidFill>
            </a:endParaRPr>
          </a:p>
        </p:txBody>
      </p:sp>
      <p:sp>
        <p:nvSpPr>
          <p:cNvPr id="4" name="文本框 3"/>
          <p:cNvSpPr txBox="1"/>
          <p:nvPr/>
        </p:nvSpPr>
        <p:spPr>
          <a:xfrm>
            <a:off x="971600" y="1700808"/>
            <a:ext cx="6696744" cy="286232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因为</a:t>
            </a:r>
            <a:r>
              <a:rPr lang="en-US" altLang="zh-CN" b="1" dirty="0"/>
              <a:t>JS</a:t>
            </a:r>
            <a:r>
              <a:rPr lang="zh-CN" altLang="en-US" b="1" dirty="0"/>
              <a:t>运行在浏览器中，是单线程的，每个</a:t>
            </a:r>
            <a:r>
              <a:rPr lang="en-US" altLang="zh-CN" b="1" dirty="0"/>
              <a:t>window</a:t>
            </a:r>
            <a:r>
              <a:rPr lang="zh-CN" altLang="en-US" b="1" dirty="0"/>
              <a:t>一个</a:t>
            </a:r>
            <a:r>
              <a:rPr lang="en-US" altLang="zh-CN" b="1" dirty="0"/>
              <a:t>JS</a:t>
            </a:r>
            <a:r>
              <a:rPr lang="zh-CN" altLang="en-US" b="1" dirty="0"/>
              <a:t>线程</a:t>
            </a:r>
            <a:r>
              <a:rPr lang="zh-CN" altLang="en-US" dirty="0"/>
              <a:t>，既然是单线程的，在某个特定的时刻只有特定的代码能够被执行，并阻塞其它的代码</a:t>
            </a:r>
            <a:r>
              <a:rPr lang="zh-CN" altLang="en-US" dirty="0" smtClean="0"/>
              <a:t>。</a:t>
            </a:r>
            <a:endParaRPr lang="en-US" altLang="zh-CN" dirty="0" smtClean="0"/>
          </a:p>
          <a:p>
            <a:pPr marL="342900" indent="-342900">
              <a:buFont typeface="Arial" panose="020B0604020202020204" pitchFamily="34" charset="0"/>
              <a:buChar char="•"/>
            </a:pPr>
            <a:endParaRPr lang="en-US" altLang="zh-CN" dirty="0">
              <a:solidFill>
                <a:prstClr val="black"/>
              </a:solidFill>
            </a:endParaRPr>
          </a:p>
          <a:p>
            <a:pPr marL="342900" indent="-342900">
              <a:buFont typeface="Arial" panose="020B0604020202020204" pitchFamily="34" charset="0"/>
              <a:buChar char="•"/>
            </a:pPr>
            <a:r>
              <a:rPr lang="en-US" altLang="zh-CN" dirty="0"/>
              <a:t>JavaScript</a:t>
            </a:r>
            <a:r>
              <a:rPr lang="zh-CN" altLang="en-US" dirty="0"/>
              <a:t>的单线程，与它的用途有关。作为浏览器脚本语言，</a:t>
            </a:r>
            <a:r>
              <a:rPr lang="en-US" altLang="zh-CN" dirty="0"/>
              <a:t>JavaScript</a:t>
            </a:r>
            <a:r>
              <a:rPr lang="zh-CN" altLang="en-US" dirty="0"/>
              <a:t>的主要用途是与用户互动，以及操作</a:t>
            </a:r>
            <a:r>
              <a:rPr lang="en-US" altLang="zh-CN" dirty="0"/>
              <a:t>DOM</a:t>
            </a:r>
            <a:r>
              <a:rPr lang="zh-CN" altLang="en-US" dirty="0"/>
              <a:t>。这决定了它只能是单线程，否则会带来很复杂的同步问题。比如，假定</a:t>
            </a:r>
            <a:r>
              <a:rPr lang="en-US" altLang="zh-CN" dirty="0"/>
              <a:t>JavaScript</a:t>
            </a:r>
            <a:r>
              <a:rPr lang="zh-CN" altLang="en-US" dirty="0"/>
              <a:t>同时有两个线程，一个线程在某个</a:t>
            </a:r>
            <a:r>
              <a:rPr lang="en-US" altLang="zh-CN" dirty="0"/>
              <a:t>DOM</a:t>
            </a:r>
            <a:r>
              <a:rPr lang="zh-CN" altLang="en-US" dirty="0"/>
              <a:t>节点上添加内容，另一个线程删除了这个节点，这时浏览器应该以哪个线程为准？</a:t>
            </a:r>
            <a:endParaRPr lang="zh-CN" altLang="en-US" dirty="0">
              <a:solidFill>
                <a:prstClr val="black"/>
              </a:solidFill>
            </a:endParaRPr>
          </a:p>
        </p:txBody>
      </p:sp>
    </p:spTree>
    <p:extLst>
      <p:ext uri="{BB962C8B-B14F-4D97-AF65-F5344CB8AC3E}">
        <p14:creationId xmlns:p14="http://schemas.microsoft.com/office/powerpoint/2010/main" val="1321633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a:solidFill>
                  <a:prstClr val="black"/>
                </a:solidFill>
              </a:rPr>
              <a:t>计时器</a:t>
            </a:r>
          </a:p>
        </p:txBody>
      </p:sp>
      <p:sp>
        <p:nvSpPr>
          <p:cNvPr id="3" name="文本框 2"/>
          <p:cNvSpPr txBox="1"/>
          <p:nvPr/>
        </p:nvSpPr>
        <p:spPr>
          <a:xfrm>
            <a:off x="1115616" y="1556792"/>
            <a:ext cx="5256584" cy="923330"/>
          </a:xfrm>
          <a:prstGeom prst="rect">
            <a:avLst/>
          </a:prstGeom>
          <a:noFill/>
        </p:spPr>
        <p:txBody>
          <a:bodyPr wrap="square" rtlCol="0">
            <a:spAutoFit/>
          </a:bodyPr>
          <a:lstStyle/>
          <a:p>
            <a:endParaRPr lang="en-US" altLang="zh-CN" dirty="0" smtClean="0">
              <a:solidFill>
                <a:prstClr val="black"/>
              </a:solidFill>
            </a:endParaRPr>
          </a:p>
          <a:p>
            <a:endParaRPr lang="en-US" altLang="zh-CN" dirty="0">
              <a:solidFill>
                <a:prstClr val="black"/>
              </a:solidFill>
            </a:endParaRPr>
          </a:p>
          <a:p>
            <a:endParaRPr lang="zh-CN" altLang="en-US" dirty="0">
              <a:solidFill>
                <a:prstClr val="black"/>
              </a:solidFill>
            </a:endParaRPr>
          </a:p>
        </p:txBody>
      </p:sp>
      <p:sp>
        <p:nvSpPr>
          <p:cNvPr id="4" name="文本框 3"/>
          <p:cNvSpPr txBox="1"/>
          <p:nvPr/>
        </p:nvSpPr>
        <p:spPr>
          <a:xfrm>
            <a:off x="971600" y="1700808"/>
            <a:ext cx="6696744"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t>var</a:t>
            </a:r>
            <a:r>
              <a:rPr lang="en-US" altLang="zh-CN" sz="2400" dirty="0"/>
              <a:t> id  =</a:t>
            </a:r>
            <a:r>
              <a:rPr lang="en-US" altLang="zh-CN" sz="2400" dirty="0" err="1"/>
              <a:t>setTimeout</a:t>
            </a:r>
            <a:r>
              <a:rPr lang="en-US" altLang="zh-CN" sz="2400" dirty="0"/>
              <a:t>(</a:t>
            </a:r>
            <a:r>
              <a:rPr lang="en-US" altLang="zh-CN" sz="2400" dirty="0" err="1"/>
              <a:t>fn</a:t>
            </a:r>
            <a:r>
              <a:rPr lang="en-US" altLang="zh-CN" sz="2400" dirty="0"/>
              <a:t>, delay); </a:t>
            </a:r>
          </a:p>
          <a:p>
            <a:pPr marL="342900" indent="-342900">
              <a:buFont typeface="Arial" panose="020B0604020202020204" pitchFamily="34" charset="0"/>
              <a:buChar char="•"/>
            </a:pPr>
            <a:endParaRPr lang="en-US" altLang="zh-CN" sz="2400" dirty="0">
              <a:solidFill>
                <a:prstClr val="black"/>
              </a:solidFill>
            </a:endParaRPr>
          </a:p>
          <a:p>
            <a:pPr marL="342900" indent="-342900">
              <a:buFont typeface="Arial" panose="020B0604020202020204" pitchFamily="34" charset="0"/>
              <a:buChar char="•"/>
            </a:pPr>
            <a:r>
              <a:rPr lang="en-US" altLang="zh-CN" sz="2400" dirty="0" err="1"/>
              <a:t>var</a:t>
            </a:r>
            <a:r>
              <a:rPr lang="en-US" altLang="zh-CN" sz="2400" dirty="0"/>
              <a:t> id = </a:t>
            </a:r>
            <a:r>
              <a:rPr lang="en-US" altLang="zh-CN" sz="2400" dirty="0" err="1"/>
              <a:t>setInterval</a:t>
            </a:r>
            <a:r>
              <a:rPr lang="en-US" altLang="zh-CN" sz="2400" dirty="0"/>
              <a:t>(</a:t>
            </a:r>
            <a:r>
              <a:rPr lang="en-US" altLang="zh-CN" sz="2400" dirty="0" err="1"/>
              <a:t>fn</a:t>
            </a:r>
            <a:r>
              <a:rPr lang="en-US" altLang="zh-CN" sz="2400" dirty="0"/>
              <a:t>, delay</a:t>
            </a:r>
            <a:r>
              <a:rPr lang="en-US" altLang="zh-CN" sz="2400" dirty="0" smtClean="0"/>
              <a:t>)</a:t>
            </a:r>
            <a:r>
              <a:rPr lang="en-US" altLang="zh-CN" sz="2400" dirty="0"/>
              <a:t>;</a:t>
            </a:r>
            <a:endParaRPr lang="en-US" altLang="zh-CN" sz="2400" dirty="0">
              <a:solidFill>
                <a:prstClr val="black"/>
              </a:solidFill>
            </a:endParaRPr>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en-US" altLang="zh-CN" sz="2400" dirty="0" err="1"/>
              <a:t>clearInterval</a:t>
            </a:r>
            <a:r>
              <a:rPr lang="en-US" altLang="zh-CN" sz="2400" dirty="0"/>
              <a:t>(id);, </a:t>
            </a:r>
            <a:r>
              <a:rPr lang="en-US" altLang="zh-CN" sz="2400" dirty="0" err="1"/>
              <a:t>clearTimeout</a:t>
            </a:r>
            <a:r>
              <a:rPr lang="en-US" altLang="zh-CN" sz="2400" dirty="0"/>
              <a:t>(id);</a:t>
            </a:r>
            <a:endParaRPr lang="en-US" altLang="zh-CN" sz="2400" dirty="0" smtClean="0"/>
          </a:p>
          <a:p>
            <a:pPr marL="342900" indent="-34290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1643257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a:solidFill>
                  <a:prstClr val="black"/>
                </a:solidFill>
              </a:rPr>
              <a:t>计时器</a:t>
            </a:r>
          </a:p>
        </p:txBody>
      </p:sp>
      <p:sp>
        <p:nvSpPr>
          <p:cNvPr id="3" name="文本框 2"/>
          <p:cNvSpPr txBox="1"/>
          <p:nvPr/>
        </p:nvSpPr>
        <p:spPr>
          <a:xfrm>
            <a:off x="1115616" y="1556792"/>
            <a:ext cx="5256584" cy="923330"/>
          </a:xfrm>
          <a:prstGeom prst="rect">
            <a:avLst/>
          </a:prstGeom>
          <a:noFill/>
        </p:spPr>
        <p:txBody>
          <a:bodyPr wrap="square" rtlCol="0">
            <a:spAutoFit/>
          </a:bodyPr>
          <a:lstStyle/>
          <a:p>
            <a:endParaRPr lang="en-US" altLang="zh-CN" dirty="0" smtClean="0">
              <a:solidFill>
                <a:prstClr val="black"/>
              </a:solidFill>
            </a:endParaRPr>
          </a:p>
          <a:p>
            <a:endParaRPr lang="en-US" altLang="zh-CN" dirty="0">
              <a:solidFill>
                <a:prstClr val="black"/>
              </a:solidFill>
            </a:endParaRPr>
          </a:p>
          <a:p>
            <a:endParaRPr lang="zh-CN" altLang="en-US" dirty="0">
              <a:solidFill>
                <a:prstClr val="black"/>
              </a:solidFill>
            </a:endParaRPr>
          </a:p>
        </p:txBody>
      </p:sp>
      <p:pic>
        <p:nvPicPr>
          <p:cNvPr id="4098" name="Picture 2" descr="http://images.cnitblog.com/blog/620714/201411/2717083474662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205463"/>
            <a:ext cx="6840760" cy="513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251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JavaScript—Event Loop</a:t>
            </a:r>
            <a:endParaRPr lang="zh-CN" altLang="en-US" sz="3200" dirty="0">
              <a:solidFill>
                <a:prstClr val="black"/>
              </a:solidFill>
            </a:endParaRPr>
          </a:p>
        </p:txBody>
      </p:sp>
      <p:sp>
        <p:nvSpPr>
          <p:cNvPr id="3" name="文本框 2"/>
          <p:cNvSpPr txBox="1"/>
          <p:nvPr/>
        </p:nvSpPr>
        <p:spPr>
          <a:xfrm>
            <a:off x="1115616" y="1556792"/>
            <a:ext cx="5256584" cy="923330"/>
          </a:xfrm>
          <a:prstGeom prst="rect">
            <a:avLst/>
          </a:prstGeom>
          <a:noFill/>
        </p:spPr>
        <p:txBody>
          <a:bodyPr wrap="square" rtlCol="0">
            <a:spAutoFit/>
          </a:bodyPr>
          <a:lstStyle/>
          <a:p>
            <a:endParaRPr lang="en-US" altLang="zh-CN" dirty="0" smtClean="0">
              <a:solidFill>
                <a:prstClr val="black"/>
              </a:solidFill>
            </a:endParaRPr>
          </a:p>
          <a:p>
            <a:endParaRPr lang="en-US" altLang="zh-CN" dirty="0">
              <a:solidFill>
                <a:prstClr val="black"/>
              </a:solidFill>
            </a:endParaRPr>
          </a:p>
          <a:p>
            <a:endParaRPr lang="zh-CN" altLang="en-US" dirty="0">
              <a:solidFill>
                <a:prstClr val="black"/>
              </a:solidFill>
            </a:endParaRPr>
          </a:p>
        </p:txBody>
      </p:sp>
      <p:sp>
        <p:nvSpPr>
          <p:cNvPr id="4" name="文本框 3"/>
          <p:cNvSpPr txBox="1"/>
          <p:nvPr/>
        </p:nvSpPr>
        <p:spPr>
          <a:xfrm>
            <a:off x="971600" y="1700808"/>
            <a:ext cx="6696744" cy="461665"/>
          </a:xfrm>
          <a:prstGeom prst="rect">
            <a:avLst/>
          </a:prstGeom>
          <a:noFill/>
        </p:spPr>
        <p:txBody>
          <a:bodyPr wrap="square" rtlCol="0">
            <a:spAutoFit/>
          </a:bodyPr>
          <a:lstStyle/>
          <a:p>
            <a:endParaRPr lang="zh-CN" altLang="en-US" sz="2400" dirty="0">
              <a:solidFill>
                <a:prstClr val="black"/>
              </a:solidFill>
            </a:endParaRPr>
          </a:p>
        </p:txBody>
      </p:sp>
      <p:pic>
        <p:nvPicPr>
          <p:cNvPr id="5" name="图片 4"/>
          <p:cNvPicPr>
            <a:picLocks noChangeAspect="1"/>
          </p:cNvPicPr>
          <p:nvPr/>
        </p:nvPicPr>
        <p:blipFill>
          <a:blip r:embed="rId3"/>
          <a:stretch>
            <a:fillRect/>
          </a:stretch>
        </p:blipFill>
        <p:spPr>
          <a:xfrm>
            <a:off x="1866445" y="1772816"/>
            <a:ext cx="4309167" cy="3714799"/>
          </a:xfrm>
          <a:prstGeom prst="rect">
            <a:avLst/>
          </a:prstGeom>
        </p:spPr>
      </p:pic>
    </p:spTree>
    <p:extLst>
      <p:ext uri="{BB962C8B-B14F-4D97-AF65-F5344CB8AC3E}">
        <p14:creationId xmlns:p14="http://schemas.microsoft.com/office/powerpoint/2010/main" val="2430469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4032448" cy="584775"/>
          </a:xfrm>
          <a:prstGeom prst="rect">
            <a:avLst/>
          </a:prstGeom>
          <a:noFill/>
        </p:spPr>
        <p:txBody>
          <a:bodyPr wrap="square" rtlCol="0">
            <a:spAutoFit/>
          </a:bodyPr>
          <a:lstStyle/>
          <a:p>
            <a:r>
              <a:rPr lang="en-US" altLang="zh-CN" sz="3200" dirty="0" smtClean="0"/>
              <a:t>JavaScript</a:t>
            </a:r>
            <a:r>
              <a:rPr lang="zh-CN" altLang="en-US" sz="3200" dirty="0" smtClean="0"/>
              <a:t>简史</a:t>
            </a:r>
            <a:endParaRPr lang="zh-CN" altLang="en-US" sz="3200" dirty="0"/>
          </a:p>
        </p:txBody>
      </p:sp>
      <p:sp>
        <p:nvSpPr>
          <p:cNvPr id="4" name="TextBox 3"/>
          <p:cNvSpPr txBox="1"/>
          <p:nvPr/>
        </p:nvSpPr>
        <p:spPr>
          <a:xfrm>
            <a:off x="971600" y="1484784"/>
            <a:ext cx="3528392" cy="369332"/>
          </a:xfrm>
          <a:prstGeom prst="rect">
            <a:avLst/>
          </a:prstGeom>
          <a:noFill/>
        </p:spPr>
        <p:txBody>
          <a:bodyPr wrap="square" rtlCol="0">
            <a:spAutoFit/>
          </a:bodyPr>
          <a:lstStyle/>
          <a:p>
            <a:r>
              <a:rPr lang="zh-CN" altLang="en-US" dirty="0" smtClean="0"/>
              <a:t>为什么叫</a:t>
            </a:r>
            <a:r>
              <a:rPr lang="en-US" altLang="zh-CN" dirty="0" smtClean="0"/>
              <a:t>JavaScript</a:t>
            </a:r>
            <a:endParaRPr lang="zh-CN" altLang="en-US" dirty="0"/>
          </a:p>
        </p:txBody>
      </p:sp>
      <p:sp>
        <p:nvSpPr>
          <p:cNvPr id="5" name="TextBox 4"/>
          <p:cNvSpPr txBox="1"/>
          <p:nvPr/>
        </p:nvSpPr>
        <p:spPr>
          <a:xfrm>
            <a:off x="939439" y="2132856"/>
            <a:ext cx="7056784" cy="1169551"/>
          </a:xfrm>
          <a:prstGeom prst="rect">
            <a:avLst/>
          </a:prstGeom>
          <a:noFill/>
        </p:spPr>
        <p:txBody>
          <a:bodyPr wrap="square" rtlCol="0">
            <a:spAutoFit/>
          </a:bodyPr>
          <a:lstStyle/>
          <a:p>
            <a:r>
              <a:rPr lang="zh-CN" altLang="en-US" sz="1400" dirty="0" smtClean="0"/>
              <a:t>        当时就职于</a:t>
            </a:r>
            <a:r>
              <a:rPr lang="en-US" altLang="zh-CN" sz="1400" dirty="0" smtClean="0"/>
              <a:t>Netscape</a:t>
            </a:r>
            <a:r>
              <a:rPr lang="zh-CN" altLang="en-US" sz="1400" dirty="0" smtClean="0"/>
              <a:t>公司的</a:t>
            </a:r>
            <a:r>
              <a:rPr lang="en-US" altLang="zh-CN" sz="1400" dirty="0" smtClean="0"/>
              <a:t>Brendan </a:t>
            </a:r>
            <a:r>
              <a:rPr lang="en-US" altLang="zh-CN" sz="1400" dirty="0" err="1" smtClean="0"/>
              <a:t>Eich</a:t>
            </a:r>
            <a:r>
              <a:rPr lang="zh-CN" altLang="en-US" sz="1400" dirty="0" smtClean="0"/>
              <a:t>，开始着手为计划于</a:t>
            </a:r>
            <a:r>
              <a:rPr lang="en-US" altLang="zh-CN" sz="1400" dirty="0" smtClean="0"/>
              <a:t>1995</a:t>
            </a:r>
            <a:r>
              <a:rPr lang="zh-CN" altLang="en-US" sz="1400" dirty="0" smtClean="0"/>
              <a:t>年</a:t>
            </a:r>
            <a:r>
              <a:rPr lang="en-US" altLang="zh-CN" sz="1400" dirty="0" smtClean="0"/>
              <a:t>2</a:t>
            </a:r>
            <a:r>
              <a:rPr lang="zh-CN" altLang="en-US" sz="1400" dirty="0" smtClean="0"/>
              <a:t>月份发布的</a:t>
            </a:r>
            <a:r>
              <a:rPr lang="en-US" altLang="zh-CN" sz="1400" dirty="0" smtClean="0"/>
              <a:t>Netscape Navigator 2</a:t>
            </a:r>
            <a:r>
              <a:rPr lang="zh-CN" altLang="en-US" sz="1400" dirty="0" smtClean="0"/>
              <a:t>开发一种名为</a:t>
            </a:r>
            <a:r>
              <a:rPr lang="en-US" altLang="zh-CN" sz="1400" dirty="0" err="1" smtClean="0"/>
              <a:t>LiveScript</a:t>
            </a:r>
            <a:r>
              <a:rPr lang="zh-CN" altLang="en-US" sz="1400" dirty="0" smtClean="0"/>
              <a:t>的脚本语言。语言将同时在客户端和服务器中使用，在服务器端叫做</a:t>
            </a:r>
            <a:r>
              <a:rPr lang="en-US" altLang="zh-CN" sz="1400" dirty="0" err="1" smtClean="0"/>
              <a:t>LiveWare</a:t>
            </a:r>
            <a:r>
              <a:rPr lang="zh-CN" altLang="en-US" sz="1400" dirty="0" smtClean="0"/>
              <a:t>。为了赶在发布日期之前完成</a:t>
            </a:r>
            <a:r>
              <a:rPr lang="en-US" altLang="zh-CN" sz="1400" dirty="0" err="1" smtClean="0"/>
              <a:t>LiveScript</a:t>
            </a:r>
            <a:r>
              <a:rPr lang="zh-CN" altLang="en-US" sz="1400" dirty="0" smtClean="0"/>
              <a:t>的开发，</a:t>
            </a:r>
            <a:r>
              <a:rPr lang="en-US" altLang="zh-CN" sz="1400" dirty="0"/>
              <a:t> </a:t>
            </a:r>
            <a:r>
              <a:rPr lang="en-US" altLang="zh-CN" sz="1400" dirty="0" smtClean="0"/>
              <a:t>Netscape</a:t>
            </a:r>
            <a:r>
              <a:rPr lang="zh-CN" altLang="en-US" sz="1400" dirty="0" smtClean="0"/>
              <a:t>和</a:t>
            </a:r>
            <a:r>
              <a:rPr lang="en-US" altLang="zh-CN" sz="1400" dirty="0" smtClean="0"/>
              <a:t>Sun</a:t>
            </a:r>
            <a:r>
              <a:rPr lang="zh-CN" altLang="en-US" sz="1400" dirty="0" smtClean="0"/>
              <a:t>公司建立了一个开发联盟。在</a:t>
            </a:r>
            <a:r>
              <a:rPr lang="en-US" altLang="zh-CN" sz="1400" dirty="0"/>
              <a:t>Netscape Navigator </a:t>
            </a:r>
            <a:r>
              <a:rPr lang="en-US" altLang="zh-CN" sz="1400" dirty="0" smtClean="0"/>
              <a:t>2</a:t>
            </a:r>
            <a:r>
              <a:rPr lang="zh-CN" altLang="en-US" sz="1400" dirty="0" smtClean="0"/>
              <a:t>正式发布前夕，</a:t>
            </a:r>
            <a:r>
              <a:rPr lang="en-US" altLang="zh-CN" sz="1400" dirty="0"/>
              <a:t> Netscape </a:t>
            </a:r>
            <a:r>
              <a:rPr lang="zh-CN" altLang="en-US" sz="1400" dirty="0" smtClean="0"/>
              <a:t>为了搭上媒体热炒的</a:t>
            </a:r>
            <a:r>
              <a:rPr lang="en-US" altLang="zh-CN" sz="1400" dirty="0" smtClean="0"/>
              <a:t>Java</a:t>
            </a:r>
            <a:r>
              <a:rPr lang="zh-CN" altLang="en-US" sz="1400" dirty="0" smtClean="0"/>
              <a:t>的顺风车，临时把名字改成了</a:t>
            </a:r>
            <a:r>
              <a:rPr lang="en-US" altLang="zh-CN" sz="1400" dirty="0" smtClean="0"/>
              <a:t>JavaScript</a:t>
            </a:r>
            <a:r>
              <a:rPr lang="zh-CN" altLang="en-US" sz="1400" dirty="0"/>
              <a:t>。</a:t>
            </a:r>
          </a:p>
        </p:txBody>
      </p:sp>
    </p:spTree>
    <p:extLst>
      <p:ext uri="{BB962C8B-B14F-4D97-AF65-F5344CB8AC3E}">
        <p14:creationId xmlns:p14="http://schemas.microsoft.com/office/powerpoint/2010/main" val="2497520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JavaScript—Event Loop</a:t>
            </a:r>
            <a:endParaRPr lang="zh-CN" altLang="en-US" sz="3200" dirty="0">
              <a:solidFill>
                <a:prstClr val="black"/>
              </a:solidFill>
            </a:endParaRPr>
          </a:p>
        </p:txBody>
      </p:sp>
      <p:sp>
        <p:nvSpPr>
          <p:cNvPr id="3" name="文本框 2"/>
          <p:cNvSpPr txBox="1"/>
          <p:nvPr/>
        </p:nvSpPr>
        <p:spPr>
          <a:xfrm>
            <a:off x="1115616" y="1556792"/>
            <a:ext cx="5256584"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t>jQuery</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a:t>prototype</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a:t>backbone</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a:t>Angular</a:t>
            </a:r>
          </a:p>
          <a:p>
            <a:pPr marL="457200" indent="-457200">
              <a:buFont typeface="Arial" panose="020B0604020202020204" pitchFamily="34" charset="0"/>
              <a:buChar char="•"/>
            </a:pPr>
            <a:endParaRPr lang="zh-CN" altLang="en-US" sz="2800" dirty="0"/>
          </a:p>
        </p:txBody>
      </p:sp>
      <p:sp>
        <p:nvSpPr>
          <p:cNvPr id="4" name="文本框 3"/>
          <p:cNvSpPr txBox="1"/>
          <p:nvPr/>
        </p:nvSpPr>
        <p:spPr>
          <a:xfrm>
            <a:off x="971600" y="1700808"/>
            <a:ext cx="6696744" cy="461665"/>
          </a:xfrm>
          <a:prstGeom prst="rect">
            <a:avLst/>
          </a:prstGeom>
          <a:noFill/>
        </p:spPr>
        <p:txBody>
          <a:bodyPr wrap="square" rtlCol="0">
            <a:spAutoFit/>
          </a:bodyPr>
          <a:lstStyle/>
          <a:p>
            <a:endParaRPr lang="zh-CN" altLang="en-US" sz="2400" dirty="0">
              <a:solidFill>
                <a:prstClr val="black"/>
              </a:solidFill>
            </a:endParaRPr>
          </a:p>
        </p:txBody>
      </p:sp>
    </p:spTree>
    <p:extLst>
      <p:ext uri="{BB962C8B-B14F-4D97-AF65-F5344CB8AC3E}">
        <p14:creationId xmlns:p14="http://schemas.microsoft.com/office/powerpoint/2010/main" val="243334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35896" y="2624138"/>
            <a:ext cx="2808312" cy="584775"/>
          </a:xfrm>
          <a:prstGeom prst="rect">
            <a:avLst/>
          </a:prstGeom>
          <a:noFill/>
        </p:spPr>
        <p:txBody>
          <a:bodyPr wrap="square" rtlCol="0">
            <a:spAutoFit/>
          </a:bodyPr>
          <a:lstStyle/>
          <a:p>
            <a:r>
              <a:rPr lang="en-US" altLang="zh-CN" sz="3200" dirty="0" smtClean="0">
                <a:solidFill>
                  <a:prstClr val="black"/>
                </a:solidFill>
              </a:rPr>
              <a:t>Thanks</a:t>
            </a:r>
            <a:endParaRPr lang="zh-CN" altLang="en-US" sz="3200" dirty="0">
              <a:solidFill>
                <a:prstClr val="black"/>
              </a:solidFill>
            </a:endParaRPr>
          </a:p>
        </p:txBody>
      </p:sp>
      <p:sp>
        <p:nvSpPr>
          <p:cNvPr id="3" name="文本框 2"/>
          <p:cNvSpPr txBox="1"/>
          <p:nvPr/>
        </p:nvSpPr>
        <p:spPr>
          <a:xfrm>
            <a:off x="1115616" y="1556792"/>
            <a:ext cx="5256584" cy="923330"/>
          </a:xfrm>
          <a:prstGeom prst="rect">
            <a:avLst/>
          </a:prstGeom>
          <a:noFill/>
        </p:spPr>
        <p:txBody>
          <a:bodyPr wrap="square" rtlCol="0">
            <a:spAutoFit/>
          </a:bodyPr>
          <a:lstStyle/>
          <a:p>
            <a:endParaRPr lang="en-US" altLang="zh-CN" dirty="0" smtClean="0">
              <a:solidFill>
                <a:prstClr val="black"/>
              </a:solidFill>
            </a:endParaRPr>
          </a:p>
          <a:p>
            <a:endParaRPr lang="en-US" altLang="zh-CN" dirty="0">
              <a:solidFill>
                <a:prstClr val="black"/>
              </a:solidFill>
            </a:endParaRPr>
          </a:p>
          <a:p>
            <a:endParaRPr lang="zh-CN" altLang="en-US" dirty="0">
              <a:solidFill>
                <a:prstClr val="black"/>
              </a:solidFill>
            </a:endParaRPr>
          </a:p>
        </p:txBody>
      </p:sp>
      <p:sp>
        <p:nvSpPr>
          <p:cNvPr id="4" name="文本框 3"/>
          <p:cNvSpPr txBox="1"/>
          <p:nvPr/>
        </p:nvSpPr>
        <p:spPr>
          <a:xfrm>
            <a:off x="971600" y="1700808"/>
            <a:ext cx="6696744" cy="461665"/>
          </a:xfrm>
          <a:prstGeom prst="rect">
            <a:avLst/>
          </a:prstGeom>
          <a:noFill/>
        </p:spPr>
        <p:txBody>
          <a:bodyPr wrap="square" rtlCol="0">
            <a:spAutoFit/>
          </a:bodyPr>
          <a:lstStyle/>
          <a:p>
            <a:endParaRPr lang="zh-CN" altLang="en-US" sz="2400" dirty="0">
              <a:solidFill>
                <a:prstClr val="black"/>
              </a:solidFill>
            </a:endParaRPr>
          </a:p>
        </p:txBody>
      </p:sp>
    </p:spTree>
    <p:extLst>
      <p:ext uri="{BB962C8B-B14F-4D97-AF65-F5344CB8AC3E}">
        <p14:creationId xmlns:p14="http://schemas.microsoft.com/office/powerpoint/2010/main" val="870210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336704" cy="584775"/>
          </a:xfrm>
          <a:prstGeom prst="rect">
            <a:avLst/>
          </a:prstGeom>
          <a:noFill/>
        </p:spPr>
        <p:txBody>
          <a:bodyPr wrap="square" rtlCol="0">
            <a:spAutoFit/>
          </a:bodyPr>
          <a:lstStyle/>
          <a:p>
            <a:r>
              <a:rPr lang="en-US" altLang="zh-CN" sz="3200" dirty="0" smtClean="0">
                <a:solidFill>
                  <a:prstClr val="black"/>
                </a:solidFill>
              </a:rPr>
              <a:t>JavaScript &amp; ECMAScript</a:t>
            </a:r>
            <a:endParaRPr lang="zh-CN" altLang="en-US" sz="3200" dirty="0">
              <a:solidFill>
                <a:prstClr val="black"/>
              </a:solidFill>
            </a:endParaRPr>
          </a:p>
        </p:txBody>
      </p:sp>
      <p:sp>
        <p:nvSpPr>
          <p:cNvPr id="4" name="TextBox 3"/>
          <p:cNvSpPr txBox="1"/>
          <p:nvPr/>
        </p:nvSpPr>
        <p:spPr>
          <a:xfrm>
            <a:off x="939439" y="1484784"/>
            <a:ext cx="3528392" cy="369332"/>
          </a:xfrm>
          <a:prstGeom prst="rect">
            <a:avLst/>
          </a:prstGeom>
          <a:noFill/>
        </p:spPr>
        <p:txBody>
          <a:bodyPr wrap="square" rtlCol="0">
            <a:spAutoFit/>
          </a:bodyPr>
          <a:lstStyle/>
          <a:p>
            <a:r>
              <a:rPr lang="en-US" altLang="zh-CN" dirty="0">
                <a:solidFill>
                  <a:prstClr val="black"/>
                </a:solidFill>
              </a:rPr>
              <a:t>JavaScript </a:t>
            </a:r>
            <a:r>
              <a:rPr lang="en-US" altLang="zh-CN" dirty="0" smtClean="0">
                <a:solidFill>
                  <a:prstClr val="black"/>
                </a:solidFill>
              </a:rPr>
              <a:t>=== ECMAScript ?</a:t>
            </a:r>
            <a:endParaRPr lang="zh-CN" altLang="en-US" dirty="0">
              <a:solidFill>
                <a:prstClr val="black"/>
              </a:solidFill>
            </a:endParaRPr>
          </a:p>
        </p:txBody>
      </p:sp>
      <p:sp>
        <p:nvSpPr>
          <p:cNvPr id="5" name="TextBox 4"/>
          <p:cNvSpPr txBox="1"/>
          <p:nvPr/>
        </p:nvSpPr>
        <p:spPr>
          <a:xfrm>
            <a:off x="939439" y="2132856"/>
            <a:ext cx="7056784" cy="1169551"/>
          </a:xfrm>
          <a:prstGeom prst="rect">
            <a:avLst/>
          </a:prstGeom>
          <a:noFill/>
        </p:spPr>
        <p:txBody>
          <a:bodyPr wrap="square" rtlCol="0">
            <a:spAutoFit/>
          </a:bodyPr>
          <a:lstStyle/>
          <a:p>
            <a:r>
              <a:rPr lang="en-US" altLang="zh-CN" sz="1400" dirty="0" smtClean="0">
                <a:solidFill>
                  <a:prstClr val="black"/>
                </a:solidFill>
              </a:rPr>
              <a:t>        1997</a:t>
            </a:r>
            <a:r>
              <a:rPr lang="zh-CN" altLang="en-US" sz="1400" dirty="0" smtClean="0">
                <a:solidFill>
                  <a:prstClr val="black"/>
                </a:solidFill>
              </a:rPr>
              <a:t>年，以</a:t>
            </a:r>
            <a:r>
              <a:rPr lang="en-US" altLang="zh-CN" sz="1400" dirty="0" smtClean="0">
                <a:solidFill>
                  <a:prstClr val="black"/>
                </a:solidFill>
              </a:rPr>
              <a:t>JavaScript1.1</a:t>
            </a:r>
            <a:r>
              <a:rPr lang="zh-CN" altLang="en-US" sz="1400" dirty="0" smtClean="0">
                <a:solidFill>
                  <a:prstClr val="black"/>
                </a:solidFill>
              </a:rPr>
              <a:t>版本为蓝本的建议被提交给了欧洲计算机制造商协会</a:t>
            </a:r>
            <a:r>
              <a:rPr lang="en-US" altLang="zh-CN" sz="1400" dirty="0" smtClean="0">
                <a:solidFill>
                  <a:prstClr val="black"/>
                </a:solidFill>
              </a:rPr>
              <a:t>(ECMA)</a:t>
            </a:r>
            <a:r>
              <a:rPr lang="zh-CN" altLang="en-US" sz="1400" dirty="0" smtClean="0">
                <a:solidFill>
                  <a:prstClr val="black"/>
                </a:solidFill>
              </a:rPr>
              <a:t>。该协会指定</a:t>
            </a:r>
            <a:r>
              <a:rPr lang="en-US" altLang="zh-CN" sz="1400" dirty="0" smtClean="0">
                <a:solidFill>
                  <a:prstClr val="black"/>
                </a:solidFill>
              </a:rPr>
              <a:t>39</a:t>
            </a:r>
            <a:r>
              <a:rPr lang="zh-CN" altLang="en-US" sz="1400" dirty="0" smtClean="0">
                <a:solidFill>
                  <a:prstClr val="black"/>
                </a:solidFill>
              </a:rPr>
              <a:t>号技术委员会</a:t>
            </a:r>
            <a:r>
              <a:rPr lang="en-US" altLang="zh-CN" sz="1400" dirty="0" smtClean="0">
                <a:solidFill>
                  <a:prstClr val="black"/>
                </a:solidFill>
              </a:rPr>
              <a:t>(</a:t>
            </a:r>
            <a:r>
              <a:rPr lang="zh-CN" altLang="en-US" sz="1400" dirty="0" smtClean="0">
                <a:solidFill>
                  <a:prstClr val="black"/>
                </a:solidFill>
              </a:rPr>
              <a:t>负责“标准化一种通用、跨平台、供应商中立的脚本语言的语法和定义”</a:t>
            </a:r>
            <a:r>
              <a:rPr lang="en-US" altLang="zh-CN" sz="1400" dirty="0" smtClean="0">
                <a:solidFill>
                  <a:prstClr val="black"/>
                </a:solidFill>
              </a:rPr>
              <a:t>)</a:t>
            </a:r>
            <a:r>
              <a:rPr lang="zh-CN" altLang="en-US" sz="1400" dirty="0" smtClean="0">
                <a:solidFill>
                  <a:prstClr val="black"/>
                </a:solidFill>
              </a:rPr>
              <a:t>他们进过数月努力完成了</a:t>
            </a:r>
            <a:r>
              <a:rPr lang="en-US" altLang="zh-CN" sz="1400" dirty="0" smtClean="0">
                <a:solidFill>
                  <a:prstClr val="black"/>
                </a:solidFill>
              </a:rPr>
              <a:t>ECMA-262-</a:t>
            </a:r>
            <a:r>
              <a:rPr lang="zh-CN" altLang="en-US" sz="1400" dirty="0" smtClean="0">
                <a:solidFill>
                  <a:prstClr val="black"/>
                </a:solidFill>
              </a:rPr>
              <a:t>定义一种名为</a:t>
            </a:r>
            <a:r>
              <a:rPr lang="en-US" altLang="zh-CN" sz="1400" dirty="0" smtClean="0">
                <a:solidFill>
                  <a:prstClr val="black"/>
                </a:solidFill>
              </a:rPr>
              <a:t>ECMAScript</a:t>
            </a:r>
            <a:r>
              <a:rPr lang="zh-CN" altLang="en-US" sz="1400" dirty="0" smtClean="0">
                <a:solidFill>
                  <a:prstClr val="black"/>
                </a:solidFill>
              </a:rPr>
              <a:t>的新脚本语言标准。虽然</a:t>
            </a:r>
            <a:r>
              <a:rPr lang="en-US" altLang="zh-CN" sz="1400" dirty="0" smtClean="0">
                <a:solidFill>
                  <a:prstClr val="black"/>
                </a:solidFill>
              </a:rPr>
              <a:t>JavaScript</a:t>
            </a:r>
            <a:r>
              <a:rPr lang="zh-CN" altLang="en-US" sz="1400" dirty="0" smtClean="0">
                <a:solidFill>
                  <a:prstClr val="black"/>
                </a:solidFill>
              </a:rPr>
              <a:t>和</a:t>
            </a:r>
            <a:r>
              <a:rPr lang="en-US" altLang="zh-CN" sz="1400" dirty="0" smtClean="0">
                <a:solidFill>
                  <a:prstClr val="black"/>
                </a:solidFill>
              </a:rPr>
              <a:t>ECMAScript</a:t>
            </a:r>
            <a:r>
              <a:rPr lang="zh-CN" altLang="en-US" sz="1400" dirty="0" smtClean="0">
                <a:solidFill>
                  <a:prstClr val="black"/>
                </a:solidFill>
              </a:rPr>
              <a:t>通常被人们用来表达相同的含义，但是</a:t>
            </a:r>
            <a:r>
              <a:rPr lang="en-US" altLang="zh-CN" sz="1400" dirty="0" smtClean="0">
                <a:solidFill>
                  <a:prstClr val="black"/>
                </a:solidFill>
              </a:rPr>
              <a:t>JavaScript</a:t>
            </a:r>
            <a:r>
              <a:rPr lang="zh-CN" altLang="en-US" sz="1400" dirty="0" smtClean="0">
                <a:solidFill>
                  <a:prstClr val="black"/>
                </a:solidFill>
              </a:rPr>
              <a:t>的含义比</a:t>
            </a:r>
            <a:r>
              <a:rPr lang="en-US" altLang="zh-CN" sz="1400" dirty="0" smtClean="0">
                <a:solidFill>
                  <a:prstClr val="black"/>
                </a:solidFill>
              </a:rPr>
              <a:t>ECMA-262</a:t>
            </a:r>
            <a:r>
              <a:rPr lang="zh-CN" altLang="en-US" sz="1400" dirty="0" smtClean="0">
                <a:solidFill>
                  <a:prstClr val="black"/>
                </a:solidFill>
              </a:rPr>
              <a:t>中规定的多得多。</a:t>
            </a:r>
            <a:endParaRPr lang="zh-CN" altLang="en-US" sz="1400" dirty="0">
              <a:solidFill>
                <a:prstClr val="black"/>
              </a:solidFill>
            </a:endParaRPr>
          </a:p>
        </p:txBody>
      </p:sp>
    </p:spTree>
    <p:extLst>
      <p:ext uri="{BB962C8B-B14F-4D97-AF65-F5344CB8AC3E}">
        <p14:creationId xmlns:p14="http://schemas.microsoft.com/office/powerpoint/2010/main" val="3177595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4032448"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简史</a:t>
            </a:r>
            <a:endParaRPr lang="zh-CN" altLang="en-US" sz="3200" dirty="0">
              <a:solidFill>
                <a:prstClr val="black"/>
              </a:solidFill>
            </a:endParaRPr>
          </a:p>
        </p:txBody>
      </p:sp>
      <p:sp>
        <p:nvSpPr>
          <p:cNvPr id="4" name="TextBox 3"/>
          <p:cNvSpPr txBox="1"/>
          <p:nvPr/>
        </p:nvSpPr>
        <p:spPr>
          <a:xfrm>
            <a:off x="971600" y="1484784"/>
            <a:ext cx="3528392" cy="369332"/>
          </a:xfrm>
          <a:prstGeom prst="rect">
            <a:avLst/>
          </a:prstGeom>
          <a:noFill/>
        </p:spPr>
        <p:txBody>
          <a:bodyPr wrap="square" rtlCol="0">
            <a:spAutoFit/>
          </a:bodyPr>
          <a:lstStyle/>
          <a:p>
            <a:r>
              <a:rPr lang="en-US" altLang="zh-CN" dirty="0" smtClean="0">
                <a:solidFill>
                  <a:prstClr val="black"/>
                </a:solidFill>
              </a:rPr>
              <a:t>JavaScript</a:t>
            </a:r>
            <a:r>
              <a:rPr lang="zh-CN" altLang="en-US" dirty="0" smtClean="0">
                <a:solidFill>
                  <a:prstClr val="black"/>
                </a:solidFill>
              </a:rPr>
              <a:t>的组成部分</a:t>
            </a:r>
            <a:endParaRPr lang="zh-CN" altLang="en-US" dirty="0">
              <a:solidFill>
                <a:prstClr val="black"/>
              </a:solidFill>
            </a:endParaRPr>
          </a:p>
        </p:txBody>
      </p:sp>
      <p:sp>
        <p:nvSpPr>
          <p:cNvPr id="5" name="TextBox 4"/>
          <p:cNvSpPr txBox="1"/>
          <p:nvPr/>
        </p:nvSpPr>
        <p:spPr>
          <a:xfrm>
            <a:off x="939439" y="2132856"/>
            <a:ext cx="7056784" cy="1938992"/>
          </a:xfrm>
          <a:prstGeom prst="rect">
            <a:avLst/>
          </a:prstGeom>
          <a:noFill/>
        </p:spPr>
        <p:txBody>
          <a:bodyPr wrap="square" rtlCol="0">
            <a:spAutoFit/>
          </a:bodyPr>
          <a:lstStyle/>
          <a:p>
            <a:pPr marL="457200" indent="-457200">
              <a:buFont typeface="Wingdings" panose="05000000000000000000" pitchFamily="2" charset="2"/>
              <a:buChar char="u"/>
            </a:pPr>
            <a:r>
              <a:rPr lang="zh-CN" altLang="en-US" sz="2400" dirty="0" smtClean="0">
                <a:solidFill>
                  <a:prstClr val="black"/>
                </a:solidFill>
              </a:rPr>
              <a:t>核心</a:t>
            </a:r>
            <a:r>
              <a:rPr lang="en-US" altLang="zh-CN" sz="2400" dirty="0" smtClean="0">
                <a:solidFill>
                  <a:prstClr val="black"/>
                </a:solidFill>
              </a:rPr>
              <a:t>(ECMAScript)</a:t>
            </a:r>
          </a:p>
          <a:p>
            <a:pPr marL="457200" indent="-457200">
              <a:buFont typeface="Wingdings" panose="05000000000000000000" pitchFamily="2" charset="2"/>
              <a:buChar char="u"/>
            </a:pPr>
            <a:endParaRPr lang="en-US" altLang="zh-CN" sz="2400" dirty="0">
              <a:solidFill>
                <a:prstClr val="black"/>
              </a:solidFill>
            </a:endParaRPr>
          </a:p>
          <a:p>
            <a:pPr marL="457200" indent="-457200">
              <a:buFont typeface="Wingdings" panose="05000000000000000000" pitchFamily="2" charset="2"/>
              <a:buChar char="u"/>
            </a:pPr>
            <a:r>
              <a:rPr lang="zh-CN" altLang="en-US" sz="2400" dirty="0" smtClean="0">
                <a:solidFill>
                  <a:prstClr val="black"/>
                </a:solidFill>
              </a:rPr>
              <a:t>文档对象模型</a:t>
            </a:r>
            <a:r>
              <a:rPr lang="en-US" altLang="zh-CN" sz="2400" dirty="0" smtClean="0">
                <a:solidFill>
                  <a:prstClr val="black"/>
                </a:solidFill>
              </a:rPr>
              <a:t>(DOM)</a:t>
            </a:r>
          </a:p>
          <a:p>
            <a:pPr marL="457200" indent="-457200">
              <a:buFont typeface="Wingdings" panose="05000000000000000000" pitchFamily="2" charset="2"/>
              <a:buChar char="u"/>
            </a:pPr>
            <a:endParaRPr lang="en-US" altLang="zh-CN" sz="2400" dirty="0">
              <a:solidFill>
                <a:prstClr val="black"/>
              </a:solidFill>
            </a:endParaRPr>
          </a:p>
          <a:p>
            <a:pPr marL="457200" indent="-457200">
              <a:buFont typeface="Wingdings" panose="05000000000000000000" pitchFamily="2" charset="2"/>
              <a:buChar char="u"/>
            </a:pPr>
            <a:r>
              <a:rPr lang="zh-CN" altLang="en-US" sz="2400" dirty="0" smtClean="0">
                <a:solidFill>
                  <a:prstClr val="black"/>
                </a:solidFill>
              </a:rPr>
              <a:t>浏览器对象模型</a:t>
            </a:r>
            <a:r>
              <a:rPr lang="en-US" altLang="zh-CN" sz="2400" dirty="0" smtClean="0">
                <a:solidFill>
                  <a:prstClr val="black"/>
                </a:solidFill>
              </a:rPr>
              <a:t>(BOM)</a:t>
            </a:r>
            <a:endParaRPr lang="zh-CN" altLang="en-US" sz="2400" dirty="0">
              <a:solidFill>
                <a:prstClr val="black"/>
              </a:solidFill>
            </a:endParaRPr>
          </a:p>
        </p:txBody>
      </p:sp>
    </p:spTree>
    <p:extLst>
      <p:ext uri="{BB962C8B-B14F-4D97-AF65-F5344CB8AC3E}">
        <p14:creationId xmlns:p14="http://schemas.microsoft.com/office/powerpoint/2010/main" val="317759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4032448" cy="584775"/>
          </a:xfrm>
          <a:prstGeom prst="rect">
            <a:avLst/>
          </a:prstGeom>
          <a:noFill/>
        </p:spPr>
        <p:txBody>
          <a:bodyPr wrap="square" rtlCol="0">
            <a:spAutoFit/>
          </a:bodyPr>
          <a:lstStyle/>
          <a:p>
            <a:r>
              <a:rPr lang="zh-CN" altLang="en-US" sz="3200" dirty="0" smtClean="0">
                <a:solidFill>
                  <a:prstClr val="black"/>
                </a:solidFill>
              </a:rPr>
              <a:t>运行环境</a:t>
            </a:r>
            <a:endParaRPr lang="zh-CN" altLang="en-US" sz="3200" dirty="0">
              <a:solidFill>
                <a:prstClr val="black"/>
              </a:solidFill>
            </a:endParaRPr>
          </a:p>
        </p:txBody>
      </p:sp>
      <p:sp>
        <p:nvSpPr>
          <p:cNvPr id="4" name="TextBox 3"/>
          <p:cNvSpPr txBox="1"/>
          <p:nvPr/>
        </p:nvSpPr>
        <p:spPr>
          <a:xfrm>
            <a:off x="971600" y="1484784"/>
            <a:ext cx="3528392" cy="369332"/>
          </a:xfrm>
          <a:prstGeom prst="rect">
            <a:avLst/>
          </a:prstGeom>
          <a:noFill/>
        </p:spPr>
        <p:txBody>
          <a:bodyPr wrap="square" rtlCol="0">
            <a:spAutoFit/>
          </a:bodyPr>
          <a:lstStyle/>
          <a:p>
            <a:r>
              <a:rPr lang="zh-CN" altLang="en-US" dirty="0" smtClean="0">
                <a:solidFill>
                  <a:prstClr val="black"/>
                </a:solidFill>
              </a:rPr>
              <a:t>什么是运行环境</a:t>
            </a:r>
            <a:endParaRPr lang="zh-CN" altLang="en-US" dirty="0">
              <a:solidFill>
                <a:prstClr val="black"/>
              </a:solidFill>
            </a:endParaRPr>
          </a:p>
        </p:txBody>
      </p:sp>
      <p:sp>
        <p:nvSpPr>
          <p:cNvPr id="5" name="TextBox 4"/>
          <p:cNvSpPr txBox="1"/>
          <p:nvPr/>
        </p:nvSpPr>
        <p:spPr>
          <a:xfrm>
            <a:off x="939439" y="2132856"/>
            <a:ext cx="7056784" cy="1169551"/>
          </a:xfrm>
          <a:prstGeom prst="rect">
            <a:avLst/>
          </a:prstGeom>
          <a:noFill/>
        </p:spPr>
        <p:txBody>
          <a:bodyPr wrap="square" rtlCol="0">
            <a:spAutoFit/>
          </a:bodyPr>
          <a:lstStyle/>
          <a:p>
            <a:r>
              <a:rPr lang="zh-CN" altLang="en-US" sz="1400" dirty="0" smtClean="0"/>
              <a:t>        语言</a:t>
            </a:r>
            <a:r>
              <a:rPr lang="zh-CN" altLang="en-US" sz="1400" dirty="0"/>
              <a:t>和环境是两个不同的概念，提及</a:t>
            </a:r>
            <a:r>
              <a:rPr lang="en-US" altLang="zh-CN" sz="1400" dirty="0"/>
              <a:t>JavaScript</a:t>
            </a:r>
            <a:r>
              <a:rPr lang="zh-CN" altLang="en-US" sz="1400" dirty="0"/>
              <a:t>，你可能会想到浏览器。没错，浏览器是</a:t>
            </a:r>
            <a:r>
              <a:rPr lang="en-US" altLang="zh-CN" sz="1400" dirty="0"/>
              <a:t>JavaScript</a:t>
            </a:r>
            <a:r>
              <a:rPr lang="zh-CN" altLang="en-US" sz="1400" dirty="0"/>
              <a:t>语言的摇篮，也是它的栖息地之一。脱离了环境，</a:t>
            </a:r>
            <a:r>
              <a:rPr lang="en-US" altLang="zh-CN" sz="1400" dirty="0"/>
              <a:t>JavaScript</a:t>
            </a:r>
            <a:r>
              <a:rPr lang="zh-CN" altLang="en-US" sz="1400" dirty="0"/>
              <a:t>代码是不能够运行的，学习</a:t>
            </a:r>
            <a:r>
              <a:rPr lang="en-US" altLang="zh-CN" sz="1400" dirty="0"/>
              <a:t>JavaScript</a:t>
            </a:r>
            <a:r>
              <a:rPr lang="zh-CN" altLang="en-US" sz="1400" dirty="0"/>
              <a:t>语言也失去了应用的价值。这与其他系统级的语言有着很大的不同。例如，</a:t>
            </a:r>
            <a:r>
              <a:rPr lang="en-US" altLang="zh-CN" sz="1400" dirty="0"/>
              <a:t>C</a:t>
            </a:r>
            <a:r>
              <a:rPr lang="zh-CN" altLang="en-US" sz="1400" dirty="0"/>
              <a:t>语言可以开发系统，制造环境，而</a:t>
            </a:r>
            <a:r>
              <a:rPr lang="en-US" altLang="zh-CN" sz="1400" dirty="0"/>
              <a:t>JavaScript</a:t>
            </a:r>
            <a:r>
              <a:rPr lang="zh-CN" altLang="en-US" sz="1400" dirty="0"/>
              <a:t>只能够寄生在某个具体的环境中才能够工作。</a:t>
            </a:r>
            <a:endParaRPr lang="zh-CN" altLang="en-US" sz="1400" dirty="0">
              <a:solidFill>
                <a:prstClr val="black"/>
              </a:solidFill>
            </a:endParaRPr>
          </a:p>
        </p:txBody>
      </p:sp>
    </p:spTree>
    <p:extLst>
      <p:ext uri="{BB962C8B-B14F-4D97-AF65-F5344CB8AC3E}">
        <p14:creationId xmlns:p14="http://schemas.microsoft.com/office/powerpoint/2010/main" val="3177595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4032448" cy="584775"/>
          </a:xfrm>
          <a:prstGeom prst="rect">
            <a:avLst/>
          </a:prstGeom>
          <a:noFill/>
        </p:spPr>
        <p:txBody>
          <a:bodyPr wrap="square" rtlCol="0">
            <a:spAutoFit/>
          </a:bodyPr>
          <a:lstStyle/>
          <a:p>
            <a:r>
              <a:rPr lang="zh-CN" altLang="en-US" sz="3200" dirty="0" smtClean="0">
                <a:solidFill>
                  <a:prstClr val="black"/>
                </a:solidFill>
              </a:rPr>
              <a:t>宿主环境</a:t>
            </a:r>
            <a:endParaRPr lang="zh-CN" altLang="en-US" sz="3200" dirty="0">
              <a:solidFill>
                <a:prstClr val="black"/>
              </a:solidFill>
            </a:endParaRPr>
          </a:p>
        </p:txBody>
      </p:sp>
      <p:sp>
        <p:nvSpPr>
          <p:cNvPr id="5" name="TextBox 4"/>
          <p:cNvSpPr txBox="1"/>
          <p:nvPr/>
        </p:nvSpPr>
        <p:spPr>
          <a:xfrm>
            <a:off x="971600" y="1555574"/>
            <a:ext cx="7056784" cy="1384995"/>
          </a:xfrm>
          <a:prstGeom prst="rect">
            <a:avLst/>
          </a:prstGeom>
          <a:noFill/>
        </p:spPr>
        <p:txBody>
          <a:bodyPr wrap="square" rtlCol="0">
            <a:spAutoFit/>
          </a:bodyPr>
          <a:lstStyle/>
          <a:p>
            <a:r>
              <a:rPr lang="zh-CN" altLang="en-US" sz="1400" dirty="0" smtClean="0"/>
              <a:t>        在</a:t>
            </a:r>
            <a:r>
              <a:rPr lang="zh-CN" altLang="en-US" sz="1400" dirty="0"/>
              <a:t>计算机环境下，软件赖以生存的</a:t>
            </a:r>
            <a:r>
              <a:rPr lang="zh-CN" altLang="en-US" sz="1400" dirty="0">
                <a:hlinkClick r:id="rId3"/>
              </a:rPr>
              <a:t>软件环境</a:t>
            </a:r>
            <a:r>
              <a:rPr lang="zh-CN" altLang="en-US" sz="1400" dirty="0"/>
              <a:t>被称作是宿主环境</a:t>
            </a:r>
            <a:r>
              <a:rPr lang="en-US" altLang="zh-CN" sz="1400" dirty="0"/>
              <a:t>(host environment). CLR (Common Language Runtime),</a:t>
            </a:r>
            <a:r>
              <a:rPr lang="zh-CN" altLang="en-US" sz="1400" dirty="0"/>
              <a:t>环境就是称作宿主</a:t>
            </a:r>
            <a:r>
              <a:rPr lang="en-US" altLang="zh-CN" sz="1400" dirty="0"/>
              <a:t>(Host) </a:t>
            </a:r>
            <a:r>
              <a:rPr lang="zh-CN" altLang="en-US" sz="1400" dirty="0"/>
              <a:t>。宿主就是运行环境（即宿主程序），比如：</a:t>
            </a:r>
            <a:r>
              <a:rPr lang="en-US" altLang="zh-CN" sz="1400" dirty="0"/>
              <a:t>asp</a:t>
            </a:r>
            <a:r>
              <a:rPr lang="zh-CN" altLang="en-US" sz="1400" dirty="0"/>
              <a:t>需要运行在</a:t>
            </a:r>
            <a:r>
              <a:rPr lang="en-US" altLang="zh-CN" sz="1400" dirty="0"/>
              <a:t>IIS</a:t>
            </a:r>
            <a:r>
              <a:rPr lang="zh-CN" altLang="en-US" sz="1400" dirty="0"/>
              <a:t>里</a:t>
            </a:r>
            <a:r>
              <a:rPr lang="en-US" altLang="zh-CN" sz="1400" dirty="0"/>
              <a:t>,IIS</a:t>
            </a:r>
            <a:r>
              <a:rPr lang="zh-CN" altLang="en-US" sz="1400" dirty="0"/>
              <a:t>就是宿主程序。宿主环境</a:t>
            </a:r>
            <a:r>
              <a:rPr lang="en-US" altLang="zh-CN" sz="1400" dirty="0"/>
              <a:t>(</a:t>
            </a:r>
            <a:r>
              <a:rPr lang="zh-CN" altLang="en-US" sz="1400" dirty="0"/>
              <a:t>宿主程序</a:t>
            </a:r>
            <a:r>
              <a:rPr lang="en-US" altLang="zh-CN" sz="1400" dirty="0"/>
              <a:t>)</a:t>
            </a:r>
            <a:r>
              <a:rPr lang="zh-CN" altLang="en-US" sz="1400" dirty="0"/>
              <a:t>可以是操作系统</a:t>
            </a:r>
            <a:r>
              <a:rPr lang="en-US" altLang="zh-CN" sz="1400" dirty="0"/>
              <a:t>,</a:t>
            </a:r>
            <a:r>
              <a:rPr lang="zh-CN" altLang="en-US" sz="1400" dirty="0"/>
              <a:t>服务器程序</a:t>
            </a:r>
            <a:r>
              <a:rPr lang="en-US" altLang="zh-CN" sz="1400" dirty="0"/>
              <a:t>,</a:t>
            </a:r>
            <a:r>
              <a:rPr lang="zh-CN" altLang="en-US" sz="1400" dirty="0"/>
              <a:t>应用程序</a:t>
            </a:r>
            <a:r>
              <a:rPr lang="en-US" altLang="zh-CN" sz="1400" dirty="0"/>
              <a:t>,</a:t>
            </a:r>
            <a:r>
              <a:rPr lang="zh-CN" altLang="en-US" sz="1400" dirty="0"/>
              <a:t>而开发这些宿主环境的程序语言</a:t>
            </a:r>
            <a:r>
              <a:rPr lang="en-US" altLang="zh-CN" sz="1400" dirty="0"/>
              <a:t>(</a:t>
            </a:r>
            <a:r>
              <a:rPr lang="zh-CN" altLang="en-US" sz="1400" dirty="0"/>
              <a:t>如开发操作系统一般使用</a:t>
            </a:r>
            <a:r>
              <a:rPr lang="en-US" altLang="zh-CN" sz="1400" dirty="0"/>
              <a:t>c</a:t>
            </a:r>
            <a:r>
              <a:rPr lang="zh-CN" altLang="en-US" sz="1400" dirty="0"/>
              <a:t>语言</a:t>
            </a:r>
            <a:r>
              <a:rPr lang="en-US" altLang="zh-CN" sz="1400" dirty="0"/>
              <a:t>,</a:t>
            </a:r>
            <a:r>
              <a:rPr lang="zh-CN" altLang="en-US" sz="1400" dirty="0"/>
              <a:t>开发</a:t>
            </a:r>
            <a:r>
              <a:rPr lang="en-US" altLang="zh-CN" sz="1400" dirty="0" err="1"/>
              <a:t>WebServer</a:t>
            </a:r>
            <a:r>
              <a:rPr lang="zh-CN" altLang="en-US" sz="1400" dirty="0"/>
              <a:t>一般使用</a:t>
            </a:r>
            <a:r>
              <a:rPr lang="en-US" altLang="zh-CN" sz="1400" dirty="0"/>
              <a:t>c</a:t>
            </a:r>
            <a:r>
              <a:rPr lang="zh-CN" altLang="en-US" sz="1400" dirty="0"/>
              <a:t>或</a:t>
            </a:r>
            <a:r>
              <a:rPr lang="en-US" altLang="zh-CN" sz="1400" dirty="0"/>
              <a:t>java</a:t>
            </a:r>
            <a:r>
              <a:rPr lang="zh-CN" altLang="en-US" sz="1400" dirty="0"/>
              <a:t>语言</a:t>
            </a:r>
            <a:r>
              <a:rPr lang="en-US" altLang="zh-CN" sz="1400" dirty="0"/>
              <a:t>,</a:t>
            </a:r>
            <a:r>
              <a:rPr lang="zh-CN" altLang="en-US" sz="1400" dirty="0"/>
              <a:t>开发应用程序一般使用</a:t>
            </a:r>
            <a:r>
              <a:rPr lang="en-US" altLang="zh-CN" sz="1400" dirty="0"/>
              <a:t>C++/java/c#</a:t>
            </a:r>
            <a:r>
              <a:rPr lang="zh-CN" altLang="en-US" sz="1400" dirty="0"/>
              <a:t>语言</a:t>
            </a:r>
            <a:r>
              <a:rPr lang="en-US" altLang="zh-CN" sz="1400" dirty="0"/>
              <a:t>)</a:t>
            </a:r>
            <a:r>
              <a:rPr lang="zh-CN" altLang="en-US" sz="1400" dirty="0"/>
              <a:t>被称作系统开发语言</a:t>
            </a:r>
            <a:r>
              <a:rPr lang="en-US" altLang="zh-CN" sz="1400" dirty="0"/>
              <a:t>,</a:t>
            </a:r>
            <a:r>
              <a:rPr lang="zh-CN" altLang="en-US" sz="1400" dirty="0"/>
              <a:t>或用一个更贴切的说法是</a:t>
            </a:r>
            <a:r>
              <a:rPr lang="en-US" altLang="zh-CN" sz="1400" dirty="0"/>
              <a:t>---</a:t>
            </a:r>
            <a:r>
              <a:rPr lang="zh-CN" altLang="en-US" sz="1400" dirty="0">
                <a:hlinkClick r:id="rId4"/>
              </a:rPr>
              <a:t>宿主语言</a:t>
            </a:r>
            <a:endParaRPr lang="zh-CN" altLang="en-US" sz="1400" dirty="0">
              <a:solidFill>
                <a:prstClr val="black"/>
              </a:solidFill>
            </a:endParaRPr>
          </a:p>
        </p:txBody>
      </p:sp>
    </p:spTree>
    <p:extLst>
      <p:ext uri="{BB962C8B-B14F-4D97-AF65-F5344CB8AC3E}">
        <p14:creationId xmlns:p14="http://schemas.microsoft.com/office/powerpoint/2010/main" val="3549550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5832648"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运行环境</a:t>
            </a:r>
            <a:endParaRPr lang="zh-CN" altLang="en-US" sz="3200" dirty="0">
              <a:solidFill>
                <a:prstClr val="black"/>
              </a:solidFill>
            </a:endParaRPr>
          </a:p>
        </p:txBody>
      </p:sp>
      <p:sp>
        <p:nvSpPr>
          <p:cNvPr id="4" name="TextBox 3"/>
          <p:cNvSpPr txBox="1"/>
          <p:nvPr/>
        </p:nvSpPr>
        <p:spPr>
          <a:xfrm>
            <a:off x="971600" y="1484784"/>
            <a:ext cx="3528392" cy="369332"/>
          </a:xfrm>
          <a:prstGeom prst="rect">
            <a:avLst/>
          </a:prstGeom>
          <a:noFill/>
        </p:spPr>
        <p:txBody>
          <a:bodyPr wrap="square" rtlCol="0">
            <a:spAutoFit/>
          </a:bodyPr>
          <a:lstStyle/>
          <a:p>
            <a:r>
              <a:rPr lang="en-US" altLang="zh-CN" dirty="0" smtClean="0">
                <a:solidFill>
                  <a:prstClr val="black"/>
                </a:solidFill>
              </a:rPr>
              <a:t>JavaScript</a:t>
            </a:r>
            <a:r>
              <a:rPr lang="zh-CN" altLang="en-US" dirty="0" smtClean="0">
                <a:solidFill>
                  <a:prstClr val="black"/>
                </a:solidFill>
              </a:rPr>
              <a:t>的运行环境</a:t>
            </a:r>
            <a:endParaRPr lang="zh-CN" altLang="en-US" dirty="0">
              <a:solidFill>
                <a:prstClr val="black"/>
              </a:solidFill>
            </a:endParaRPr>
          </a:p>
        </p:txBody>
      </p:sp>
      <p:sp>
        <p:nvSpPr>
          <p:cNvPr id="5" name="TextBox 4"/>
          <p:cNvSpPr txBox="1"/>
          <p:nvPr/>
        </p:nvSpPr>
        <p:spPr>
          <a:xfrm>
            <a:off x="939439" y="2132856"/>
            <a:ext cx="7056784" cy="1169551"/>
          </a:xfrm>
          <a:prstGeom prst="rect">
            <a:avLst/>
          </a:prstGeom>
          <a:noFill/>
        </p:spPr>
        <p:txBody>
          <a:bodyPr wrap="square" rtlCol="0">
            <a:spAutoFit/>
          </a:bodyPr>
          <a:lstStyle/>
          <a:p>
            <a:r>
              <a:rPr lang="zh-CN" altLang="en-US" sz="1400" dirty="0"/>
              <a:t> </a:t>
            </a:r>
            <a:r>
              <a:rPr lang="en-US" altLang="zh-CN" sz="1400" dirty="0"/>
              <a:t>JavaScript</a:t>
            </a:r>
            <a:r>
              <a:rPr lang="zh-CN" altLang="en-US" sz="1400" dirty="0"/>
              <a:t>运行环境一般都由宿主环境和执行期环境共同构成。其中宿主环境是由外壳程序生成的，如</a:t>
            </a:r>
            <a:r>
              <a:rPr lang="en-US" altLang="zh-CN" sz="1400" dirty="0"/>
              <a:t>Web</a:t>
            </a:r>
            <a:r>
              <a:rPr lang="zh-CN" altLang="en-US" sz="1400" dirty="0"/>
              <a:t>浏览器就是一个外壳程序，它提供了一个可控制浏览器窗口的宿主环境。执行期环境则由嵌入到外壳程序中的</a:t>
            </a:r>
            <a:r>
              <a:rPr lang="en-US" altLang="zh-CN" sz="1400" dirty="0"/>
              <a:t>JavaScript</a:t>
            </a:r>
            <a:r>
              <a:rPr lang="zh-CN" altLang="en-US" sz="1400" dirty="0"/>
              <a:t>引擎（或称为</a:t>
            </a:r>
            <a:r>
              <a:rPr lang="en-US" altLang="zh-CN" sz="1400" dirty="0"/>
              <a:t>JavaScript</a:t>
            </a:r>
            <a:r>
              <a:rPr lang="zh-CN" altLang="en-US" sz="1400" dirty="0"/>
              <a:t>解释器）生成，在这个环境中</a:t>
            </a:r>
            <a:r>
              <a:rPr lang="en-US" altLang="zh-CN" sz="1400" dirty="0"/>
              <a:t>JavaScript</a:t>
            </a:r>
            <a:r>
              <a:rPr lang="zh-CN" altLang="en-US" sz="1400" dirty="0"/>
              <a:t>能够生成内置静态对象，初始化执行环境等（如图</a:t>
            </a:r>
            <a:r>
              <a:rPr lang="en-US" altLang="zh-CN" sz="1400" dirty="0"/>
              <a:t>1-2</a:t>
            </a:r>
            <a:r>
              <a:rPr lang="zh-CN" altLang="en-US" sz="1400" dirty="0"/>
              <a:t>所示）。</a:t>
            </a:r>
            <a:endParaRPr lang="zh-CN" altLang="en-US" sz="1400" dirty="0">
              <a:solidFill>
                <a:prstClr val="black"/>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6682"/>
            <a:ext cx="51625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8117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运行环境</a:t>
            </a:r>
            <a:r>
              <a:rPr lang="en-US" altLang="zh-CN" sz="3200" dirty="0" smtClean="0">
                <a:solidFill>
                  <a:prstClr val="black"/>
                </a:solidFill>
              </a:rPr>
              <a:t>--</a:t>
            </a:r>
            <a:r>
              <a:rPr lang="zh-CN" altLang="en-US" sz="3200" dirty="0">
                <a:solidFill>
                  <a:prstClr val="black"/>
                </a:solidFill>
              </a:rPr>
              <a:t>宿主</a:t>
            </a:r>
            <a:r>
              <a:rPr lang="zh-CN" altLang="en-US" sz="3200" dirty="0" smtClean="0">
                <a:solidFill>
                  <a:prstClr val="black"/>
                </a:solidFill>
              </a:rPr>
              <a:t>环境</a:t>
            </a:r>
            <a:endParaRPr lang="zh-CN" altLang="en-US" sz="3200" dirty="0">
              <a:solidFill>
                <a:prstClr val="black"/>
              </a:solidFill>
            </a:endParaRPr>
          </a:p>
        </p:txBody>
      </p:sp>
      <p:sp>
        <p:nvSpPr>
          <p:cNvPr id="5" name="TextBox 4"/>
          <p:cNvSpPr txBox="1"/>
          <p:nvPr/>
        </p:nvSpPr>
        <p:spPr>
          <a:xfrm>
            <a:off x="971600" y="1412776"/>
            <a:ext cx="7056784" cy="2462213"/>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宿主环境一般由外壳程序创建和维护，它不仅仅为</a:t>
            </a:r>
            <a:r>
              <a:rPr lang="en-US" altLang="zh-CN" sz="1400" dirty="0"/>
              <a:t>JavaScript</a:t>
            </a:r>
            <a:r>
              <a:rPr lang="zh-CN" altLang="en-US" sz="1400" dirty="0"/>
              <a:t>语言提供服务，往往一个宿主环境中可能运行很多种脚本语言</a:t>
            </a:r>
            <a:r>
              <a:rPr lang="zh-CN" altLang="en-US" sz="1400" dirty="0" smtClean="0"/>
              <a:t>。</a:t>
            </a:r>
            <a:endParaRPr lang="en-US" altLang="zh-CN" sz="1400" dirty="0" smtClean="0"/>
          </a:p>
          <a:p>
            <a:pPr marL="285750" indent="-285750">
              <a:buFont typeface="Arial" panose="020B0604020202020204" pitchFamily="34" charset="0"/>
              <a:buChar char="•"/>
            </a:pPr>
            <a:endParaRPr lang="en-US" altLang="zh-CN" sz="1400" dirty="0">
              <a:solidFill>
                <a:prstClr val="black"/>
              </a:solidFill>
            </a:endParaRPr>
          </a:p>
          <a:p>
            <a:pPr marL="285750" indent="-285750">
              <a:buFont typeface="Arial" panose="020B0604020202020204" pitchFamily="34" charset="0"/>
              <a:buChar char="•"/>
            </a:pPr>
            <a:r>
              <a:rPr lang="zh-CN" altLang="en-US" sz="1400" dirty="0"/>
              <a:t>宿主环境一般会创建一套公共对象系统，这套对象系统对所有脚本语言开放，并允许它们自由访问。同时，宿主环境还会提供公共接口，用来装载不同的脚本语言引擎。这样我们可以在同一个宿主环境中装载不同的脚本引擎，并允许它们共享宿主对象</a:t>
            </a:r>
            <a:r>
              <a:rPr lang="zh-CN" altLang="en-US" sz="1400" dirty="0" smtClean="0"/>
              <a:t>。</a:t>
            </a:r>
            <a:endParaRPr lang="en-US" altLang="zh-CN" sz="1400" dirty="0" smtClean="0"/>
          </a:p>
          <a:p>
            <a:endParaRPr lang="en-US" altLang="zh-CN" sz="1400" dirty="0">
              <a:solidFill>
                <a:prstClr val="black"/>
              </a:solidFill>
            </a:endParaRPr>
          </a:p>
          <a:p>
            <a:pPr marL="285750" indent="-285750">
              <a:buFont typeface="Arial" panose="020B0604020202020204" pitchFamily="34" charset="0"/>
              <a:buChar char="•"/>
            </a:pPr>
            <a:r>
              <a:rPr lang="zh-CN" altLang="en-US" sz="1400" dirty="0"/>
              <a:t>外壳程序不仅仅是</a:t>
            </a:r>
            <a:r>
              <a:rPr lang="en-US" altLang="zh-CN" sz="1400" dirty="0"/>
              <a:t>Web</a:t>
            </a:r>
            <a:r>
              <a:rPr lang="zh-CN" altLang="en-US" sz="1400" dirty="0"/>
              <a:t>浏览器，只要能够提供</a:t>
            </a:r>
            <a:r>
              <a:rPr lang="en-US" altLang="zh-CN" sz="1400" dirty="0"/>
              <a:t>JavaScript</a:t>
            </a:r>
            <a:r>
              <a:rPr lang="zh-CN" altLang="en-US" sz="1400" dirty="0"/>
              <a:t>引擎执行的环境都可以算做外壳程序。很多服务器、桌面应用系统也都提供能够允许</a:t>
            </a:r>
            <a:r>
              <a:rPr lang="en-US" altLang="zh-CN" sz="1400" dirty="0"/>
              <a:t>JavaScript</a:t>
            </a:r>
            <a:r>
              <a:rPr lang="zh-CN" altLang="en-US" sz="1400" dirty="0"/>
              <a:t>引擎执行的运行环境，这些运行环境也是宿主环境。同时，大部分</a:t>
            </a:r>
            <a:r>
              <a:rPr lang="en-US" altLang="zh-CN" sz="1400" dirty="0"/>
              <a:t>JavaScript</a:t>
            </a:r>
            <a:r>
              <a:rPr lang="zh-CN" altLang="en-US" sz="1400" dirty="0"/>
              <a:t>引擎自身也带有一个用于代码调试的程序，这个简单的程序被运行时，也会创建一个宿主环境。</a:t>
            </a:r>
            <a:endParaRPr lang="zh-CN" altLang="en-US" sz="1400" dirty="0">
              <a:solidFill>
                <a:prstClr val="black"/>
              </a:solidFill>
            </a:endParaRPr>
          </a:p>
        </p:txBody>
      </p:sp>
    </p:spTree>
    <p:extLst>
      <p:ext uri="{BB962C8B-B14F-4D97-AF65-F5344CB8AC3E}">
        <p14:creationId xmlns:p14="http://schemas.microsoft.com/office/powerpoint/2010/main" val="3215802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运行环境</a:t>
            </a:r>
            <a:r>
              <a:rPr lang="en-US" altLang="zh-CN" sz="3200" dirty="0" smtClean="0">
                <a:solidFill>
                  <a:prstClr val="black"/>
                </a:solidFill>
              </a:rPr>
              <a:t>—</a:t>
            </a:r>
            <a:r>
              <a:rPr lang="zh-CN" altLang="en-US" sz="3200" dirty="0" smtClean="0">
                <a:solidFill>
                  <a:prstClr val="black"/>
                </a:solidFill>
              </a:rPr>
              <a:t>执行期环境</a:t>
            </a:r>
            <a:endParaRPr lang="zh-CN" altLang="en-US" sz="3200" dirty="0">
              <a:solidFill>
                <a:prstClr val="black"/>
              </a:solidFill>
            </a:endParaRPr>
          </a:p>
        </p:txBody>
      </p:sp>
      <p:sp>
        <p:nvSpPr>
          <p:cNvPr id="5" name="TextBox 4"/>
          <p:cNvSpPr txBox="1"/>
          <p:nvPr/>
        </p:nvSpPr>
        <p:spPr>
          <a:xfrm>
            <a:off x="971600" y="1412776"/>
            <a:ext cx="7056784" cy="3108543"/>
          </a:xfrm>
          <a:prstGeom prst="rect">
            <a:avLst/>
          </a:prstGeom>
          <a:noFill/>
        </p:spPr>
        <p:txBody>
          <a:bodyPr wrap="square" rtlCol="0">
            <a:spAutoFit/>
          </a:bodyPr>
          <a:lstStyle/>
          <a:p>
            <a:r>
              <a:rPr lang="zh-CN" altLang="en-US" sz="1400" dirty="0" smtClean="0">
                <a:solidFill>
                  <a:prstClr val="black"/>
                </a:solidFill>
              </a:rPr>
              <a:t>定义：</a:t>
            </a:r>
            <a:endParaRPr lang="en-US" altLang="zh-CN" sz="1400" dirty="0" smtClean="0">
              <a:solidFill>
                <a:prstClr val="black"/>
              </a:solidFill>
            </a:endParaRPr>
          </a:p>
          <a:p>
            <a:r>
              <a:rPr lang="en-US" altLang="zh-CN" sz="1400" dirty="0"/>
              <a:t> </a:t>
            </a:r>
            <a:r>
              <a:rPr lang="en-US" altLang="zh-CN" sz="1400" dirty="0" smtClean="0"/>
              <a:t>       </a:t>
            </a:r>
            <a:r>
              <a:rPr lang="zh-CN" altLang="en-US" sz="1400" dirty="0" smtClean="0"/>
              <a:t>执行</a:t>
            </a:r>
            <a:r>
              <a:rPr lang="zh-CN" altLang="en-US" sz="1400" dirty="0"/>
              <a:t>期环境是由宿主环境通过脚本引擎创建的，实际上就是由</a:t>
            </a:r>
            <a:r>
              <a:rPr lang="en-US" altLang="zh-CN" sz="1400" dirty="0"/>
              <a:t>JavaScript</a:t>
            </a:r>
            <a:r>
              <a:rPr lang="zh-CN" altLang="en-US" sz="1400" dirty="0"/>
              <a:t>引擎创建的一个代码解析初始化环境。初始化内容</a:t>
            </a:r>
            <a:r>
              <a:rPr lang="zh-CN" altLang="en-US" sz="1400" dirty="0" smtClean="0"/>
              <a:t>主要包括下面几点：</a:t>
            </a:r>
            <a:endParaRPr lang="en-US" altLang="zh-CN" sz="1400" dirty="0" smtClean="0"/>
          </a:p>
          <a:p>
            <a:pPr marL="285750" indent="-285750">
              <a:buFont typeface="Arial" panose="020B0604020202020204" pitchFamily="34" charset="0"/>
              <a:buChar char="•"/>
            </a:pPr>
            <a:r>
              <a:rPr lang="zh-CN" altLang="en-US" sz="1400" dirty="0"/>
              <a:t>一套与宿主环境相联系的规则。</a:t>
            </a:r>
          </a:p>
          <a:p>
            <a:pPr marL="285750" indent="-285750">
              <a:buFont typeface="Arial" panose="020B0604020202020204" pitchFamily="34" charset="0"/>
              <a:buChar char="•"/>
            </a:pPr>
            <a:r>
              <a:rPr lang="en-US" altLang="zh-CN" sz="1400" dirty="0" smtClean="0"/>
              <a:t>JavaScript</a:t>
            </a:r>
            <a:r>
              <a:rPr lang="zh-CN" altLang="en-US" sz="1400" dirty="0"/>
              <a:t>引擎内核（基本语法规范、逻辑、命令和算法）。</a:t>
            </a:r>
          </a:p>
          <a:p>
            <a:pPr marL="285750" indent="-285750">
              <a:buFont typeface="Arial" panose="020B0604020202020204" pitchFamily="34" charset="0"/>
              <a:buChar char="•"/>
            </a:pPr>
            <a:r>
              <a:rPr lang="zh-CN" altLang="en-US" sz="1400" dirty="0" smtClean="0"/>
              <a:t>一</a:t>
            </a:r>
            <a:r>
              <a:rPr lang="zh-CN" altLang="en-US" sz="1400" dirty="0"/>
              <a:t>组内置对象和</a:t>
            </a:r>
            <a:r>
              <a:rPr lang="en-US" altLang="zh-CN" sz="1400" dirty="0"/>
              <a:t>API</a:t>
            </a:r>
            <a:r>
              <a:rPr lang="zh-CN" altLang="en-US" sz="1400" dirty="0"/>
              <a:t>。</a:t>
            </a:r>
          </a:p>
          <a:p>
            <a:pPr marL="285750" indent="-285750">
              <a:buFont typeface="Arial" panose="020B0604020202020204" pitchFamily="34" charset="0"/>
              <a:buChar char="•"/>
            </a:pPr>
            <a:r>
              <a:rPr lang="zh-CN" altLang="en-US" sz="1400" dirty="0" smtClean="0"/>
              <a:t>其他</a:t>
            </a:r>
            <a:r>
              <a:rPr lang="zh-CN" altLang="en-US" sz="1400" dirty="0"/>
              <a:t>约定。</a:t>
            </a:r>
          </a:p>
          <a:p>
            <a:endParaRPr lang="en-US" altLang="zh-CN" sz="1400" dirty="0" smtClean="0"/>
          </a:p>
          <a:p>
            <a:r>
              <a:rPr lang="en-US" altLang="zh-CN" sz="1400" dirty="0"/>
              <a:t> </a:t>
            </a:r>
            <a:r>
              <a:rPr lang="en-US" altLang="zh-CN" sz="1400" dirty="0" smtClean="0"/>
              <a:t>       </a:t>
            </a:r>
            <a:r>
              <a:rPr lang="zh-CN" altLang="en-US" sz="1400" dirty="0" smtClean="0"/>
              <a:t>当然</a:t>
            </a:r>
            <a:r>
              <a:rPr lang="zh-CN" altLang="en-US" sz="1400" dirty="0"/>
              <a:t>，不同的</a:t>
            </a:r>
            <a:r>
              <a:rPr lang="en-US" altLang="zh-CN" sz="1400" dirty="0"/>
              <a:t>JavaScript</a:t>
            </a:r>
            <a:r>
              <a:rPr lang="zh-CN" altLang="en-US" sz="1400" dirty="0"/>
              <a:t>引擎定义的初始化环境是不同的，这就形成了所谓的浏览器兼容问题，因为不同的浏览器使用不同的</a:t>
            </a:r>
            <a:r>
              <a:rPr lang="en-US" altLang="zh-CN" sz="1400" dirty="0"/>
              <a:t>JavaScript</a:t>
            </a:r>
            <a:r>
              <a:rPr lang="zh-CN" altLang="en-US" sz="1400" dirty="0"/>
              <a:t>引擎。不同</a:t>
            </a:r>
            <a:r>
              <a:rPr lang="en-US" altLang="zh-CN" sz="1400" dirty="0"/>
              <a:t>JavaScript</a:t>
            </a:r>
            <a:r>
              <a:rPr lang="zh-CN" altLang="en-US" sz="1400" dirty="0"/>
              <a:t>引擎在解析相同</a:t>
            </a:r>
            <a:r>
              <a:rPr lang="en-US" altLang="zh-CN" sz="1400" dirty="0"/>
              <a:t>JavaScript</a:t>
            </a:r>
            <a:r>
              <a:rPr lang="zh-CN" altLang="en-US" sz="1400" dirty="0"/>
              <a:t>代码时，实现的逻辑和算法可能存在分歧，当然运行的结果也会</a:t>
            </a:r>
            <a:r>
              <a:rPr lang="zh-CN" altLang="en-US" sz="1400" dirty="0" smtClean="0"/>
              <a:t>迥异</a:t>
            </a:r>
            <a:endParaRPr lang="en-US" altLang="zh-CN" sz="1400" dirty="0" smtClean="0"/>
          </a:p>
          <a:p>
            <a:endParaRPr lang="en-US" altLang="zh-CN" sz="1400" dirty="0" smtClean="0"/>
          </a:p>
          <a:p>
            <a:endParaRPr lang="en-US" altLang="zh-CN" sz="1400" dirty="0">
              <a:solidFill>
                <a:prstClr val="black"/>
              </a:solidFill>
            </a:endParaRPr>
          </a:p>
          <a:p>
            <a:endParaRPr lang="zh-CN" altLang="en-US" sz="1400" dirty="0">
              <a:solidFill>
                <a:prstClr val="black"/>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9" y="4029444"/>
            <a:ext cx="63341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31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1702</Words>
  <Application>Microsoft Office PowerPoint</Application>
  <PresentationFormat>全屏显示(4:3)</PresentationFormat>
  <Paragraphs>94</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7</vt:i4>
      </vt:variant>
      <vt:variant>
        <vt:lpstr>幻灯片标题</vt:lpstr>
      </vt:variant>
      <vt:variant>
        <vt:i4>21</vt:i4>
      </vt:variant>
    </vt:vector>
  </HeadingPairs>
  <TitlesOfParts>
    <vt:vector size="33" baseType="lpstr">
      <vt:lpstr>宋体</vt:lpstr>
      <vt:lpstr>微软雅黑</vt:lpstr>
      <vt:lpstr>Arial</vt:lpstr>
      <vt:lpstr>Calibri</vt:lpstr>
      <vt:lpstr>Wingdings</vt:lpstr>
      <vt:lpstr>Office 主题</vt:lpstr>
      <vt:lpstr>1_Office 主题</vt:lpstr>
      <vt:lpstr>2_Office 主题</vt:lpstr>
      <vt:lpstr>3_Office 主题</vt:lpstr>
      <vt:lpstr>4_Office 主题</vt:lpstr>
      <vt:lpstr>5_Office 主题</vt:lpstr>
      <vt:lpstr>6_Office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yzm</cp:lastModifiedBy>
  <cp:revision>188</cp:revision>
  <dcterms:created xsi:type="dcterms:W3CDTF">2013-10-30T09:04:50Z</dcterms:created>
  <dcterms:modified xsi:type="dcterms:W3CDTF">2014-12-07T10:47:11Z</dcterms:modified>
</cp:coreProperties>
</file>