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257" r:id="rId3"/>
    <p:sldId id="258" r:id="rId5"/>
    <p:sldId id="265" r:id="rId6"/>
    <p:sldId id="264" r:id="rId7"/>
    <p:sldId id="267" r:id="rId8"/>
    <p:sldId id="266" r:id="rId9"/>
    <p:sldId id="269" r:id="rId10"/>
    <p:sldId id="270" r:id="rId11"/>
    <p:sldId id="271" r:id="rId12"/>
    <p:sldId id="262" r:id="rId13"/>
    <p:sldId id="268" r:id="rId14"/>
    <p:sldId id="273" r:id="rId15"/>
    <p:sldId id="263" r:id="rId16"/>
    <p:sldId id="259" r:id="rId17"/>
    <p:sldId id="280" r:id="rId18"/>
    <p:sldId id="281" r:id="rId19"/>
    <p:sldId id="279" r:id="rId20"/>
    <p:sldId id="283" r:id="rId21"/>
    <p:sldId id="286" r:id="rId22"/>
    <p:sldId id="287" r:id="rId23"/>
    <p:sldId id="288" r:id="rId24"/>
    <p:sldId id="282" r:id="rId25"/>
    <p:sldId id="289" r:id="rId26"/>
    <p:sldId id="285" r:id="rId27"/>
    <p:sldId id="291" r:id="rId28"/>
    <p:sldId id="292" r:id="rId29"/>
    <p:sldId id="290" r:id="rId30"/>
    <p:sldId id="284" r:id="rId31"/>
    <p:sldId id="294" r:id="rId32"/>
    <p:sldId id="293" r:id="rId33"/>
    <p:sldId id="297" r:id="rId34"/>
    <p:sldId id="298" r:id="rId35"/>
    <p:sldId id="300" r:id="rId36"/>
    <p:sldId id="299" r:id="rId37"/>
    <p:sldId id="301" r:id="rId38"/>
    <p:sldId id="302" r:id="rId39"/>
    <p:sldId id="303" r:id="rId40"/>
    <p:sldId id="304" r:id="rId41"/>
    <p:sldId id="260" r:id="rId42"/>
    <p:sldId id="26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33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7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21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26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28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22.png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学习进度汇报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882" y="4259580"/>
            <a:ext cx="10852237" cy="950984"/>
          </a:xfrm>
        </p:spPr>
        <p:txBody>
          <a:bodyPr/>
          <a:lstStyle/>
          <a:p>
            <a:r>
              <a:rPr lang="zh-CN" altLang="en-US"/>
              <a:t>地理科学与规划学院 杨桃汝 </a:t>
            </a:r>
            <a:r>
              <a:rPr lang="en-US" altLang="zh-CN"/>
              <a:t>16305183</a:t>
            </a:r>
            <a:endParaRPr lang="en-US" altLang="zh-CN"/>
          </a:p>
          <a:p>
            <a:r>
              <a:rPr lang="en-US" altLang="zh-CN"/>
              <a:t>2019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31</a:t>
            </a:r>
            <a:r>
              <a:rPr lang="zh-CN" altLang="en-US"/>
              <a:t>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t>复现</a:t>
            </a:r>
            <a:r>
              <a:rPr lang="en-US" altLang="zh-CN"/>
              <a:t>HSID-CNN</a:t>
            </a:r>
            <a:r>
              <a:t>对高光谱遥感图像进行去噪</a:t>
            </a:r>
          </a:p>
          <a:p>
            <a:pPr marL="0" indent="0">
              <a:buNone/>
            </a:pPr>
            <a:r>
              <a:rPr lang="en-US" altLang="zh-CN" b="1"/>
              <a:t>2.</a:t>
            </a:r>
            <a:r>
              <a:rPr b="1"/>
              <a:t>复现</a:t>
            </a:r>
            <a:r>
              <a:rPr lang="en-US" altLang="zh-CN" b="1"/>
              <a:t>G-FRN</a:t>
            </a:r>
            <a:r>
              <a:rPr b="1"/>
              <a:t>对</a:t>
            </a:r>
            <a:r>
              <a:rPr lang="en-US" altLang="zh-CN" b="1"/>
              <a:t>potsdam</a:t>
            </a:r>
            <a:r>
              <a:rPr b="1"/>
              <a:t>数据集进行语义分割</a:t>
            </a:r>
            <a:endParaRPr b="1"/>
          </a:p>
          <a:p>
            <a:pPr marL="0" indent="0">
              <a:buNone/>
            </a:pPr>
            <a:r>
              <a:rPr lang="en-US" altLang="zh-CN"/>
              <a:t>3.</a:t>
            </a:r>
            <a:r>
              <a:t>尝试对</a:t>
            </a:r>
            <a:r>
              <a:rPr lang="en-US" altLang="zh-CN"/>
              <a:t>G-FRN</a:t>
            </a:r>
            <a:r>
              <a:t>进行改进</a:t>
            </a:r>
          </a:p>
        </p:txBody>
      </p:sp>
      <p:sp>
        <p:nvSpPr>
          <p:cNvPr id="7" name="矩形 6"/>
          <p:cNvSpPr/>
          <p:nvPr/>
        </p:nvSpPr>
        <p:spPr>
          <a:xfrm>
            <a:off x="1031075" y="3140411"/>
            <a:ext cx="2353191" cy="232202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 descr="E:\大三下\lph最帅！\pre2\2.png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35241" y="3224916"/>
            <a:ext cx="2136140" cy="2153010"/>
          </a:xfrm>
          <a:prstGeom prst="rect">
            <a:avLst/>
          </a:prstGeom>
        </p:spPr>
      </p:pic>
      <p:sp>
        <p:nvSpPr>
          <p:cNvPr id="296" name="矩形 295"/>
          <p:cNvSpPr/>
          <p:nvPr/>
        </p:nvSpPr>
        <p:spPr>
          <a:xfrm>
            <a:off x="4269604" y="3121694"/>
            <a:ext cx="1480996" cy="3946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G-FRNet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97" name="右箭头 296"/>
          <p:cNvSpPr/>
          <p:nvPr/>
        </p:nvSpPr>
        <p:spPr>
          <a:xfrm>
            <a:off x="3449199" y="4116715"/>
            <a:ext cx="771506" cy="33428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右箭头 302"/>
          <p:cNvSpPr/>
          <p:nvPr/>
        </p:nvSpPr>
        <p:spPr>
          <a:xfrm>
            <a:off x="8056154" y="4116715"/>
            <a:ext cx="771506" cy="33428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E:\大三下\lph最帅！\pre2\1.png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69740" y="3776980"/>
            <a:ext cx="3756025" cy="1288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18435" y="3140411"/>
            <a:ext cx="2353191" cy="232202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E:\大三下\lph最帅！\pre2\3.png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39111" y="3225413"/>
            <a:ext cx="2103120" cy="2152015"/>
          </a:xfrm>
          <a:prstGeom prst="rect">
            <a:avLst/>
          </a:prstGeom>
        </p:spPr>
      </p:pic>
      <p:sp>
        <p:nvSpPr>
          <p:cNvPr id="295" name="矩形 294"/>
          <p:cNvSpPr/>
          <p:nvPr/>
        </p:nvSpPr>
        <p:spPr>
          <a:xfrm>
            <a:off x="4260078" y="3115737"/>
            <a:ext cx="3765759" cy="24094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Gated Feedback Refinement Network (G-FRNet)</a:t>
            </a:r>
            <a:endParaRPr lang="en-US" altLang="zh-CN"/>
          </a:p>
        </p:txBody>
      </p:sp>
      <p:pic>
        <p:nvPicPr>
          <p:cNvPr id="4" name="内容占位符 3" descr="E:\大三下\lph最帅！\pre2\1.png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48055" y="1662430"/>
            <a:ext cx="10296525" cy="3533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7420" y="5699760"/>
            <a:ext cx="102965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Amirul Islam M, Rochan M, Bruce N D B, et al. Gated feedback refinement network for dense image labeling[C]//Proceedings of the IEEE Conference on Computer Vision and Pattern Recognition. 2017: 3751-3759.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2781300" y="431800"/>
          <a:ext cx="6657975" cy="143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168400"/>
                <a:gridCol w="1168400"/>
                <a:gridCol w="1066800"/>
                <a:gridCol w="1435100"/>
                <a:gridCol w="876300"/>
              </a:tblGrid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unet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0.7859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0.7875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0.6604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0.8302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0.7656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0.7651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0.8099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0.8739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0.6625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0.7916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0.8958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0.7486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0.8310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2781300" y="3750310"/>
          <a:ext cx="6657975" cy="126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168400"/>
                <a:gridCol w="1168400"/>
                <a:gridCol w="1066800"/>
                <a:gridCol w="1435100"/>
                <a:gridCol w="876300"/>
              </a:tblGrid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0.8468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0.8646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0.7525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0.8409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0.7727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0.9417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0.8946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0.8981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0.7183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0.8830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0.9265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0.8724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0.8338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t>复现</a:t>
            </a:r>
            <a:r>
              <a:rPr lang="en-US" altLang="zh-CN"/>
              <a:t>HSID-CNN</a:t>
            </a:r>
            <a:r>
              <a:t>对高光谱遥感图像进行去噪</a:t>
            </a:r>
            <a:endParaRPr b="1"/>
          </a:p>
          <a:p>
            <a:pPr marL="0" indent="0">
              <a:buNone/>
            </a:pPr>
            <a:r>
              <a:rPr lang="en-US" altLang="zh-CN"/>
              <a:t>2.</a:t>
            </a:r>
            <a:r>
              <a:t>复现</a:t>
            </a:r>
            <a:r>
              <a:rPr lang="en-US" altLang="zh-CN"/>
              <a:t>G-FRN</a:t>
            </a:r>
            <a:r>
              <a:t>对</a:t>
            </a:r>
            <a:r>
              <a:rPr lang="en-US" altLang="zh-CN"/>
              <a:t>potsdam</a:t>
            </a:r>
            <a:r>
              <a:t>数据集进行语义分割</a:t>
            </a:r>
          </a:p>
          <a:p>
            <a:pPr marL="0" indent="0">
              <a:buNone/>
            </a:pPr>
            <a:r>
              <a:rPr lang="en-US" altLang="zh-CN" b="1"/>
              <a:t>3.</a:t>
            </a:r>
            <a:r>
              <a:rPr b="1"/>
              <a:t>尝试对</a:t>
            </a:r>
            <a:r>
              <a:rPr lang="en-US" altLang="zh-CN" b="1"/>
              <a:t>G-FRN</a:t>
            </a:r>
            <a:r>
              <a:rPr b="1"/>
              <a:t>进行改进</a:t>
            </a:r>
            <a:endParaRPr b="1"/>
          </a:p>
        </p:txBody>
      </p:sp>
      <p:sp>
        <p:nvSpPr>
          <p:cNvPr id="8" name="矩形 7"/>
          <p:cNvSpPr/>
          <p:nvPr/>
        </p:nvSpPr>
        <p:spPr>
          <a:xfrm>
            <a:off x="1031075" y="3140411"/>
            <a:ext cx="2353191" cy="232202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E:\大三下\lph最帅！\pre2\2.png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35241" y="3224916"/>
            <a:ext cx="2136140" cy="21530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69604" y="3121694"/>
            <a:ext cx="1480996" cy="3946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G-FRNet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449199" y="4116715"/>
            <a:ext cx="771506" cy="33428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056154" y="4116715"/>
            <a:ext cx="771506" cy="33428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E:\大三下\lph最帅！\pre2\1.png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69740" y="3776980"/>
            <a:ext cx="3756025" cy="128841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118435" y="3140411"/>
            <a:ext cx="2353191" cy="232202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E:\大三下\lph最帅！\pre2\3.png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39111" y="3225413"/>
            <a:ext cx="2103120" cy="215201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260078" y="3115737"/>
            <a:ext cx="3765759" cy="24094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模型改进 </a:t>
            </a:r>
            <a:r>
              <a:rPr lang="en-US" altLang="zh-CN"/>
              <a:t>FRN-PYM</a:t>
            </a:r>
            <a:endParaRPr lang="en-US" altLang="zh-CN"/>
          </a:p>
        </p:txBody>
      </p:sp>
      <p:pic>
        <p:nvPicPr>
          <p:cNvPr id="6" name="内容占位符 3" descr="E:\大三下\lph最帅！\pre2\1.png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57250" y="1079500"/>
            <a:ext cx="10296525" cy="353377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182370" y="4620895"/>
            <a:ext cx="5080" cy="1484630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4555" y="6279515"/>
            <a:ext cx="574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1"/>
                </a:solidFill>
              </a:rPr>
              <a:t>3</a:t>
            </a:r>
            <a:r>
              <a:rPr lang="zh-CN" altLang="en-US" sz="1600">
                <a:solidFill>
                  <a:schemeClr val="accent1"/>
                </a:solidFill>
              </a:rPr>
              <a:t>×</a:t>
            </a:r>
            <a:r>
              <a:rPr lang="en-US" altLang="zh-CN" sz="1600">
                <a:solidFill>
                  <a:schemeClr val="accent1"/>
                </a:solidFill>
              </a:rPr>
              <a:t>3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61440" y="6279515"/>
            <a:ext cx="574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2"/>
                </a:solidFill>
              </a:rPr>
              <a:t>5</a:t>
            </a:r>
            <a:r>
              <a:rPr lang="zh-CN" altLang="en-US" sz="1600">
                <a:solidFill>
                  <a:schemeClr val="accent2"/>
                </a:solidFill>
              </a:rPr>
              <a:t>×</a:t>
            </a:r>
            <a:r>
              <a:rPr lang="en-US" altLang="zh-CN" sz="1600">
                <a:solidFill>
                  <a:schemeClr val="accent2"/>
                </a:solidFill>
              </a:rPr>
              <a:t>5</a:t>
            </a:r>
            <a:endParaRPr lang="en-US" altLang="zh-CN" sz="16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12290" y="6279515"/>
            <a:ext cx="574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6"/>
                </a:solidFill>
              </a:rPr>
              <a:t>5</a:t>
            </a:r>
            <a:r>
              <a:rPr lang="zh-CN" altLang="en-US" sz="1600">
                <a:solidFill>
                  <a:schemeClr val="accent6"/>
                </a:solidFill>
              </a:rPr>
              <a:t>×</a:t>
            </a:r>
            <a:r>
              <a:rPr lang="en-US" altLang="zh-CN" sz="1600">
                <a:solidFill>
                  <a:schemeClr val="accent6"/>
                </a:solidFill>
              </a:rPr>
              <a:t>5</a:t>
            </a:r>
            <a:endParaRPr lang="en-US" altLang="zh-CN" sz="1600">
              <a:solidFill>
                <a:schemeClr val="accent6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466340" y="5347970"/>
            <a:ext cx="1725930" cy="146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291715" y="3396615"/>
            <a:ext cx="266700" cy="11125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56285" y="4509135"/>
            <a:ext cx="4670425" cy="22612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646555" y="4620895"/>
            <a:ext cx="5080" cy="1484630"/>
          </a:xfrm>
          <a:prstGeom prst="line">
            <a:avLst/>
          </a:prstGeom>
          <a:ln w="825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096770" y="4613275"/>
            <a:ext cx="5080" cy="1484630"/>
          </a:xfrm>
          <a:prstGeom prst="line">
            <a:avLst/>
          </a:prstGeom>
          <a:ln w="825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556125" y="4620895"/>
            <a:ext cx="5080" cy="1484630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95825" y="4613275"/>
            <a:ext cx="5080" cy="1484630"/>
          </a:xfrm>
          <a:prstGeom prst="line">
            <a:avLst/>
          </a:prstGeom>
          <a:ln w="825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820920" y="4620895"/>
            <a:ext cx="5080" cy="1484630"/>
          </a:xfrm>
          <a:prstGeom prst="line">
            <a:avLst/>
          </a:prstGeom>
          <a:ln w="825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747010" y="4902200"/>
            <a:ext cx="1165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concat</a:t>
            </a:r>
            <a:endParaRPr lang="en-US" altLang="zh-CN" sz="2400" b="1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Refined Attention Segmentation Network </a:t>
            </a:r>
            <a:r>
              <a:rPr lang="en-US" altLang="zh-CN"/>
              <a:t>(RASNet)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76580" y="5909310"/>
            <a:ext cx="10945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Ni Z L, Bian G B, Xie X L, et al. RASNet: Segmentation for Tracking Surgical Instruments in Surgical Videos Using Refined Attention Segmentation Network[J]. arXiv preprint arXiv:1905.08663, 2019.</a:t>
            </a:r>
            <a:endParaRPr lang="zh-CN" altLang="en-US"/>
          </a:p>
        </p:txBody>
      </p:sp>
      <p:pic>
        <p:nvPicPr>
          <p:cNvPr id="5" name="内容占位符 4" descr="4RA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0365" y="1079500"/>
            <a:ext cx="8124825" cy="4295775"/>
          </a:xfrm>
          <a:prstGeom prst="rect">
            <a:avLst/>
          </a:prstGeom>
        </p:spPr>
      </p:pic>
      <p:pic>
        <p:nvPicPr>
          <p:cNvPr id="6" name="图片 5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580" y="1621155"/>
            <a:ext cx="2332355" cy="32124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62705" y="2858135"/>
            <a:ext cx="262255" cy="664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04385" y="2656840"/>
            <a:ext cx="185420" cy="1035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60645" y="2456180"/>
            <a:ext cx="139065" cy="149923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Context Aggregation Network </a:t>
            </a:r>
            <a:r>
              <a:rPr lang="en-US" altLang="zh-CN"/>
              <a:t>(CAN)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76580" y="5909310"/>
            <a:ext cx="10945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Cheng W, Yang W, Wang M, et al. Context Aggregation Network for Semantic Labeling in Aerial Images[J]. Remote Sensing, 2019, 11(10): 1158.</a:t>
            </a:r>
            <a:endParaRPr lang="zh-CN" altLang="en-US"/>
          </a:p>
        </p:txBody>
      </p:sp>
      <p:pic>
        <p:nvPicPr>
          <p:cNvPr id="5" name="内容占位符 4" descr="E:\大三下\lph最帅！\pre2\6CAN.png6CAN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46760" y="1079500"/>
            <a:ext cx="7392035" cy="4295775"/>
          </a:xfrm>
          <a:prstGeom prst="rect">
            <a:avLst/>
          </a:prstGeom>
        </p:spPr>
      </p:pic>
      <p:pic>
        <p:nvPicPr>
          <p:cNvPr id="3" name="图片 2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135" y="1511300"/>
            <a:ext cx="4340225" cy="1346835"/>
          </a:xfrm>
          <a:prstGeom prst="rect">
            <a:avLst/>
          </a:prstGeom>
        </p:spPr>
      </p:pic>
      <p:pic>
        <p:nvPicPr>
          <p:cNvPr id="10" name="图片 9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795" y="3522345"/>
            <a:ext cx="4222750" cy="17748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模型改进 </a:t>
            </a:r>
            <a:r>
              <a:rPr lang="en-US" altLang="zh-CN"/>
              <a:t>FRN-ATT</a:t>
            </a:r>
            <a:endParaRPr lang="en-US" altLang="zh-CN"/>
          </a:p>
        </p:txBody>
      </p:sp>
      <p:pic>
        <p:nvPicPr>
          <p:cNvPr id="6" name="内容占位符 3" descr="E:\大三下\lph最帅！\pre2\1.png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57250" y="1079500"/>
            <a:ext cx="10296525" cy="35337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947660" y="4232275"/>
            <a:ext cx="2522220" cy="252412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5"/>
          <p:cNvPicPr>
            <a:picLocks noChangeAspect="1"/>
          </p:cNvPicPr>
          <p:nvPr/>
        </p:nvPicPr>
        <p:blipFill>
          <a:blip r:embed="rId2"/>
          <a:srcRect l="7950" t="6740" r="3975" b="18759"/>
          <a:stretch>
            <a:fillRect/>
          </a:stretch>
        </p:blipFill>
        <p:spPr>
          <a:xfrm>
            <a:off x="8173720" y="4232275"/>
            <a:ext cx="2054225" cy="2393315"/>
          </a:xfrm>
          <a:prstGeom prst="rect">
            <a:avLst/>
          </a:prstGeom>
        </p:spPr>
      </p:pic>
      <p:cxnSp>
        <p:nvCxnSpPr>
          <p:cNvPr id="7" name="直接连接符 6"/>
          <p:cNvCxnSpPr>
            <a:stCxn id="20" idx="1"/>
          </p:cNvCxnSpPr>
          <p:nvPr/>
        </p:nvCxnSpPr>
        <p:spPr>
          <a:xfrm flipH="1">
            <a:off x="4466590" y="5494655"/>
            <a:ext cx="3481070" cy="19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488815" y="3358515"/>
            <a:ext cx="635" cy="2136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248275" y="3360420"/>
            <a:ext cx="635" cy="2136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005195" y="3360420"/>
            <a:ext cx="635" cy="2136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871335" y="3358515"/>
            <a:ext cx="635" cy="2136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732395" y="3360420"/>
            <a:ext cx="635" cy="2136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Context Aggregation Network </a:t>
            </a:r>
            <a:r>
              <a:rPr lang="en-US" altLang="zh-CN"/>
              <a:t>(CAN)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76580" y="5909310"/>
            <a:ext cx="10945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Cheng W, Yang W, Wang M, et al. Context Aggregation Network for Semantic Labeling in Aerial Images[J]. Remote Sensing, 2019, 11(10): 1158.</a:t>
            </a:r>
            <a:endParaRPr lang="zh-CN" altLang="en-US"/>
          </a:p>
        </p:txBody>
      </p:sp>
      <p:pic>
        <p:nvPicPr>
          <p:cNvPr id="5" name="内容占位符 4" descr="E:\大三下\lph最帅！\pre2\6CAN.png6CAN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46760" y="1079500"/>
            <a:ext cx="7392035" cy="4295775"/>
          </a:xfrm>
          <a:prstGeom prst="rect">
            <a:avLst/>
          </a:prstGeom>
        </p:spPr>
      </p:pic>
      <p:pic>
        <p:nvPicPr>
          <p:cNvPr id="6" name="图片 5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0" y="1079500"/>
            <a:ext cx="5836285" cy="3562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Pyramid Attention Network </a:t>
            </a:r>
            <a:r>
              <a:rPr lang="en-US" altLang="zh-CN"/>
              <a:t>(PAN)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76580" y="5909310"/>
            <a:ext cx="10945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Li H, Xiong P, An J, et al. Pyramid attention network for semantic segmentation[J]. arXiv preprint arXiv:1805.10180, 2018.</a:t>
            </a:r>
            <a:endParaRPr lang="zh-CN" altLang="en-US"/>
          </a:p>
        </p:txBody>
      </p:sp>
      <p:pic>
        <p:nvPicPr>
          <p:cNvPr id="3" name="图片 2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9080" y="3400425"/>
            <a:ext cx="3555365" cy="2508885"/>
          </a:xfrm>
          <a:prstGeom prst="rect">
            <a:avLst/>
          </a:prstGeom>
        </p:spPr>
      </p:pic>
      <p:pic>
        <p:nvPicPr>
          <p:cNvPr id="5" name="内容占位符 4" descr="E:\大三下\lph最帅！\pre2\11.png11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46760" y="1486535"/>
            <a:ext cx="7392035" cy="3481705"/>
          </a:xfrm>
          <a:prstGeom prst="rect">
            <a:avLst/>
          </a:prstGeom>
        </p:spPr>
      </p:pic>
      <p:pic>
        <p:nvPicPr>
          <p:cNvPr id="6" name="图片 5" descr="E:\大三下\lph最帅！\pre2\12.png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79080" y="675640"/>
            <a:ext cx="3454400" cy="27247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/>
              <a:t>1.</a:t>
            </a:r>
            <a:r>
              <a:rPr b="1"/>
              <a:t>复现</a:t>
            </a:r>
            <a:r>
              <a:rPr lang="en-US" altLang="zh-CN" b="1"/>
              <a:t>HSID-CNN</a:t>
            </a:r>
            <a:r>
              <a:rPr b="1"/>
              <a:t>对</a:t>
            </a:r>
            <a:r>
              <a:rPr b="1"/>
              <a:t>高光谱遥感图像进行去噪</a:t>
            </a:r>
            <a:endParaRPr b="1"/>
          </a:p>
          <a:p>
            <a:pPr marL="0" indent="0">
              <a:buNone/>
            </a:pPr>
            <a:r>
              <a:rPr lang="en-US" altLang="zh-CN"/>
              <a:t>2.</a:t>
            </a:r>
            <a:r>
              <a:t>复现</a:t>
            </a:r>
            <a:r>
              <a:rPr lang="en-US" altLang="zh-CN"/>
              <a:t>G-FRN</a:t>
            </a:r>
            <a:r>
              <a:t>对</a:t>
            </a:r>
            <a:r>
              <a:rPr lang="en-US" altLang="zh-CN"/>
              <a:t>potsdam</a:t>
            </a:r>
            <a:r>
              <a:t>数据集进行语义分割</a:t>
            </a:r>
          </a:p>
          <a:p>
            <a:pPr marL="0" indent="0">
              <a:buNone/>
            </a:pPr>
            <a:r>
              <a:rPr lang="en-US" altLang="zh-CN"/>
              <a:t>3.</a:t>
            </a:r>
            <a:r>
              <a:t>尝试对</a:t>
            </a:r>
            <a:r>
              <a:rPr lang="en-US" altLang="zh-CN"/>
              <a:t>G-FRN</a:t>
            </a:r>
            <a:r>
              <a:t>进行改进</a:t>
            </a:r>
          </a:p>
        </p:txBody>
      </p:sp>
      <p:pic>
        <p:nvPicPr>
          <p:cNvPr id="8" name="图片 7" descr="微信截图_20190602230110"/>
          <p:cNvPicPr>
            <a:picLocks noChangeAspect="1"/>
          </p:cNvPicPr>
          <p:nvPr/>
        </p:nvPicPr>
        <p:blipFill>
          <a:blip r:embed="rId1"/>
          <a:srcRect b="8990"/>
          <a:stretch>
            <a:fillRect/>
          </a:stretch>
        </p:blipFill>
        <p:spPr>
          <a:xfrm>
            <a:off x="920750" y="2593340"/>
            <a:ext cx="10058400" cy="4133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FCN</a:t>
            </a:r>
            <a:r>
              <a:t> with the fusion of ASPP and encoder-decoder structures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6580" y="5909310"/>
            <a:ext cx="10945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Wang Y, Liang B, Ding M, et al. Dense Semantic Labeling with Atrous Spatial Pyramid Pooling and Decoder for High-Resolution Remote Sensing Imagery[J]. Remote Sensing, 2019, 11(1): 20.</a:t>
            </a:r>
            <a:endParaRPr lang="zh-CN" altLang="en-US"/>
          </a:p>
        </p:txBody>
      </p:sp>
      <p:pic>
        <p:nvPicPr>
          <p:cNvPr id="5" name="内容占位符 4" descr="E:\大三下\lph最帅！\pre2\14.png1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369945" y="1124585"/>
            <a:ext cx="6127115" cy="4608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模型改进 </a:t>
            </a:r>
            <a:r>
              <a:rPr lang="en-US" altLang="zh-CN"/>
              <a:t>FRN-ASPP</a:t>
            </a:r>
            <a:endParaRPr lang="en-US" altLang="zh-CN"/>
          </a:p>
        </p:txBody>
      </p:sp>
      <p:pic>
        <p:nvPicPr>
          <p:cNvPr id="6" name="内容占位符 3" descr="E:\大三下\lph最帅！\pre2\1.png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57250" y="1079500"/>
            <a:ext cx="10296525" cy="35337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947660" y="4232275"/>
            <a:ext cx="2522220" cy="252412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E:\大三下\lph最帅！\pre2\15.png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08353" y="4232275"/>
            <a:ext cx="1584960" cy="2393315"/>
          </a:xfrm>
          <a:prstGeom prst="rect">
            <a:avLst/>
          </a:prstGeom>
        </p:spPr>
      </p:pic>
      <p:cxnSp>
        <p:nvCxnSpPr>
          <p:cNvPr id="7" name="直接连接符 6"/>
          <p:cNvCxnSpPr>
            <a:stCxn id="20" idx="1"/>
          </p:cNvCxnSpPr>
          <p:nvPr/>
        </p:nvCxnSpPr>
        <p:spPr>
          <a:xfrm flipH="1" flipV="1">
            <a:off x="3966845" y="5485130"/>
            <a:ext cx="3980815" cy="9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954780" y="3358515"/>
            <a:ext cx="635" cy="2136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relation module-equipped fully convolutional network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9925" y="5765165"/>
            <a:ext cx="109454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Mou L, Hua Y, Zhu X X. A relation-augmented fully convolutional network for semantic segmentation in aerial scenes[C]//Proceedings of the IEEE Conference on Computer Vision and Pattern Recognition. 2019: 12416-12425.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21480" y="1834515"/>
            <a:ext cx="1486535" cy="152908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内容占位符 3" descr="微信截图_2019060310030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949440" y="3585210"/>
            <a:ext cx="4298315" cy="2179955"/>
          </a:xfrm>
          <a:prstGeom prst="rect">
            <a:avLst/>
          </a:prstGeom>
        </p:spPr>
      </p:pic>
      <p:pic>
        <p:nvPicPr>
          <p:cNvPr id="5" name="内容占位符 4" descr="E:\大三下\lph最帅！\pre2\9.png9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69925" y="1251585"/>
            <a:ext cx="7680960" cy="2697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模型改进 </a:t>
            </a:r>
            <a:r>
              <a:rPr lang="en-US" altLang="zh-CN"/>
              <a:t>FRN-DAN</a:t>
            </a:r>
            <a:endParaRPr lang="en-US" altLang="zh-CN"/>
          </a:p>
        </p:txBody>
      </p:sp>
      <p:pic>
        <p:nvPicPr>
          <p:cNvPr id="6" name="内容占位符 3" descr="E:\大三下\lph最帅！\pre2\1.png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57250" y="1079500"/>
            <a:ext cx="10296525" cy="35337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947660" y="4232275"/>
            <a:ext cx="2997835" cy="25533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E:\大三下\lph最帅！\pre2\16.png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21650" y="4464685"/>
            <a:ext cx="2649855" cy="2088515"/>
          </a:xfrm>
          <a:prstGeom prst="rect">
            <a:avLst/>
          </a:prstGeom>
        </p:spPr>
      </p:pic>
      <p:cxnSp>
        <p:nvCxnSpPr>
          <p:cNvPr id="7" name="直接连接符 6"/>
          <p:cNvCxnSpPr>
            <a:stCxn id="20" idx="1"/>
          </p:cNvCxnSpPr>
          <p:nvPr/>
        </p:nvCxnSpPr>
        <p:spPr>
          <a:xfrm flipH="1" flipV="1">
            <a:off x="3966845" y="5499735"/>
            <a:ext cx="3980815" cy="9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954780" y="3358515"/>
            <a:ext cx="635" cy="2136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cxnSp>
        <p:nvCxnSpPr>
          <p:cNvPr id="5" name="直接连接符 4"/>
          <p:cNvCxnSpPr>
            <a:stCxn id="3" idx="1"/>
            <a:endCxn id="3" idx="3"/>
          </p:cNvCxnSpPr>
          <p:nvPr/>
        </p:nvCxnSpPr>
        <p:spPr>
          <a:xfrm>
            <a:off x="669925" y="3816350"/>
            <a:ext cx="1085215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0"/>
            <a:endCxn id="3" idx="2"/>
          </p:cNvCxnSpPr>
          <p:nvPr/>
        </p:nvCxnSpPr>
        <p:spPr>
          <a:xfrm>
            <a:off x="6096000" y="1296035"/>
            <a:ext cx="0" cy="5041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/>
        </p:nvGraphicFramePr>
        <p:xfrm>
          <a:off x="669925" y="1296035"/>
          <a:ext cx="525843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/>
                <a:gridCol w="927100"/>
                <a:gridCol w="926465"/>
                <a:gridCol w="845820"/>
                <a:gridCol w="1138555"/>
                <a:gridCol w="695325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FRN-PYM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0.8307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0.8501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0.7299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0.8188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0.7540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0.9196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0.8967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0.8919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0.6794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0.8794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0.9341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0.8408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0.8198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267450" y="1296035"/>
          <a:ext cx="525462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35"/>
                <a:gridCol w="926465"/>
                <a:gridCol w="925830"/>
                <a:gridCol w="845820"/>
                <a:gridCol w="1137285"/>
                <a:gridCol w="69469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FRN-ATT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0.7541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0.8369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0.6522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0.8341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0.7417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0.9218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0.8585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0.7597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0.6847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0.8627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0.9176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0.8442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0.4614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69925" y="4008120"/>
          <a:ext cx="542607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65"/>
                <a:gridCol w="956310"/>
                <a:gridCol w="956310"/>
                <a:gridCol w="873125"/>
                <a:gridCol w="1174115"/>
                <a:gridCol w="71755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FRN-ASPP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0.8465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0.8620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0.7526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0.8178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0.7581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0.9568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0.9027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0.9105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0.7249 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0.8825 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0.9177 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0.8686 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0.8387 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096000" y="4008120"/>
          <a:ext cx="5425440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30"/>
                <a:gridCol w="956310"/>
                <a:gridCol w="956310"/>
                <a:gridCol w="873125"/>
                <a:gridCol w="1174750"/>
                <a:gridCol w="716915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FRN-DAN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0.7944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0.8103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0.6773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0.7872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0.7401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0.8198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0.8874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0.8839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0.6611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0.8379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0.9103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0.7754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0.7874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4" name="内容占位符 3" descr="top_potsdam_2_10_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7905" y="963930"/>
            <a:ext cx="7616825" cy="5712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3" name="图片 2" descr="top_potsdam_2_10_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720" y="982345"/>
            <a:ext cx="7447280" cy="5586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80235"/>
            <a:ext cx="10852237" cy="648000"/>
          </a:xfrm>
        </p:spPr>
        <p:txBody>
          <a:bodyPr/>
          <a:p>
            <a:r>
              <a:rPr lang="en-US" altLang="zh-CN"/>
              <a:t>Augmentation?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cxnSp>
        <p:nvCxnSpPr>
          <p:cNvPr id="5" name="直接连接符 4"/>
          <p:cNvCxnSpPr>
            <a:stCxn id="3" idx="1"/>
            <a:endCxn id="3" idx="3"/>
          </p:cNvCxnSpPr>
          <p:nvPr/>
        </p:nvCxnSpPr>
        <p:spPr>
          <a:xfrm>
            <a:off x="669925" y="3816350"/>
            <a:ext cx="1085215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0"/>
            <a:endCxn id="3" idx="2"/>
          </p:cNvCxnSpPr>
          <p:nvPr/>
        </p:nvCxnSpPr>
        <p:spPr>
          <a:xfrm>
            <a:off x="6096000" y="1296035"/>
            <a:ext cx="0" cy="5041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/>
        </p:nvGraphicFramePr>
        <p:xfrm>
          <a:off x="669925" y="1296035"/>
          <a:ext cx="525843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/>
                <a:gridCol w="927100"/>
                <a:gridCol w="926465"/>
                <a:gridCol w="845820"/>
                <a:gridCol w="1138555"/>
                <a:gridCol w="695325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unet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0.7859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0.7875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0.6604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0.8302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0.7656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0.7651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0.8099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0.8739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0.6625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0.7916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0.8958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0.7486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0.8310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267450" y="1296035"/>
          <a:ext cx="525462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35"/>
                <a:gridCol w="926465"/>
                <a:gridCol w="925830"/>
                <a:gridCol w="845820"/>
                <a:gridCol w="1137285"/>
                <a:gridCol w="69469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unet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0.8256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0.8565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0.7352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0.8837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0.7759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0.9231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0.8581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0.9331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0.6396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0.8787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0.9233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0.8975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0.7887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69925" y="4008120"/>
          <a:ext cx="542607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65"/>
                <a:gridCol w="956310"/>
                <a:gridCol w="956310"/>
                <a:gridCol w="873125"/>
                <a:gridCol w="1174115"/>
                <a:gridCol w="71755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0.8468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0.8646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0.7525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0.8409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0.7727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0.9417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0.8946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0.8981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0.7183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0.8830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0.9265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0.8724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0.8338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096000" y="4008120"/>
          <a:ext cx="5425440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30"/>
                <a:gridCol w="956310"/>
                <a:gridCol w="956310"/>
                <a:gridCol w="873125"/>
                <a:gridCol w="1174750"/>
                <a:gridCol w="716915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0.8404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0.8599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0.7452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0.7974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0.8030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0.9366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0.8705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0.9182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0.7596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0.8429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0.9189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0.8777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0.8029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374765" y="927735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with augmentation (flip)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69925" y="927735"/>
            <a:ext cx="188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 augmentation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augment</a:t>
            </a:r>
            <a:endParaRPr lang="en-US" altLang="zh-CN"/>
          </a:p>
        </p:txBody>
      </p:sp>
      <p:pic>
        <p:nvPicPr>
          <p:cNvPr id="4" name="内容占位符 3" descr="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600" y="1549400"/>
            <a:ext cx="3747135" cy="2830830"/>
          </a:xfrm>
          <a:prstGeom prst="rect">
            <a:avLst/>
          </a:prstGeom>
        </p:spPr>
      </p:pic>
      <p:pic>
        <p:nvPicPr>
          <p:cNvPr id="5" name="图片 4" descr="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540" y="1549400"/>
            <a:ext cx="3864610" cy="2830830"/>
          </a:xfrm>
          <a:prstGeom prst="rect">
            <a:avLst/>
          </a:prstGeom>
        </p:spPr>
      </p:pic>
      <p:pic>
        <p:nvPicPr>
          <p:cNvPr id="6" name="图片 5" descr="E:\大三下\lph最帅！\pre2\19.png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22970" y="1549400"/>
            <a:ext cx="3851910" cy="28308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7865" y="521081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rgbClr val="FF0000"/>
                </a:solidFill>
              </a:rPr>
              <a:t>zoom / flip / stretch  0.8368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13045" y="5210810"/>
            <a:ext cx="2943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rgbClr val="FF0000"/>
                </a:solidFill>
              </a:rPr>
              <a:t> flip / stretch	0.8598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85655" y="5210810"/>
            <a:ext cx="1758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rgbClr val="FF0000"/>
                </a:solidFill>
              </a:rPr>
              <a:t>flip   0.8398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7865" y="4861560"/>
            <a:ext cx="3942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rgbClr val="FF0000"/>
                </a:solidFill>
              </a:rPr>
              <a:t>zoom + flip + stretch 0.8586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cxnSp>
        <p:nvCxnSpPr>
          <p:cNvPr id="5" name="直接连接符 4"/>
          <p:cNvCxnSpPr>
            <a:stCxn id="3" idx="1"/>
            <a:endCxn id="3" idx="3"/>
          </p:cNvCxnSpPr>
          <p:nvPr/>
        </p:nvCxnSpPr>
        <p:spPr>
          <a:xfrm>
            <a:off x="669925" y="3816350"/>
            <a:ext cx="1085215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0"/>
            <a:endCxn id="3" idx="2"/>
          </p:cNvCxnSpPr>
          <p:nvPr/>
        </p:nvCxnSpPr>
        <p:spPr>
          <a:xfrm>
            <a:off x="6096000" y="1296035"/>
            <a:ext cx="0" cy="5041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/>
        </p:nvGraphicFramePr>
        <p:xfrm>
          <a:off x="669925" y="1296035"/>
          <a:ext cx="525843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/>
                <a:gridCol w="927100"/>
                <a:gridCol w="926465"/>
                <a:gridCol w="845820"/>
                <a:gridCol w="1138555"/>
                <a:gridCol w="695325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FRN-PYM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0.7809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0.8022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0.6700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0.8451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0.6812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0.9055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0.8118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0.9463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0.7159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0.8775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0.7930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0.8108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0.7074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267450" y="1296035"/>
          <a:ext cx="525462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35"/>
                <a:gridCol w="926465"/>
                <a:gridCol w="925830"/>
                <a:gridCol w="845820"/>
                <a:gridCol w="1137285"/>
                <a:gridCol w="69469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FRN-ATT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0.7261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0.8017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0.6073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0.7790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0.6745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0.8876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0.8655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0.7150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0.7690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0.8240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0.8851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0.7665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0.3860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69925" y="4008120"/>
          <a:ext cx="542607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65"/>
                <a:gridCol w="956310"/>
                <a:gridCol w="956310"/>
                <a:gridCol w="873125"/>
                <a:gridCol w="1174115"/>
                <a:gridCol w="71755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FRN-ASPP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0.8349 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0.8618 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0.7478 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0.8073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0.7606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0.9633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0.9055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0.9626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0.7941 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0.8640 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0.9009 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0.8776 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0.7380 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096000" y="4008120"/>
          <a:ext cx="5425440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30"/>
                <a:gridCol w="956310"/>
                <a:gridCol w="956310"/>
                <a:gridCol w="873125"/>
                <a:gridCol w="1174750"/>
                <a:gridCol w="716915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FRN-DAN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0.7691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0.8093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0.6609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0.8678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0.7198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0.8364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0.8281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0.9302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0.5314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0.8087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0.8914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0.8845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0.7295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934960" y="1296035"/>
            <a:ext cx="2577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KSIZE = 3  RATE = 2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36280" y="3816350"/>
            <a:ext cx="2577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KSIZE = 5  RATE = 1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/>
            <a:r>
              <a:rPr sz="2400"/>
              <a:t>基于高光谱图像的深度残差网络</a:t>
            </a:r>
            <a:br>
              <a:rPr lang="en-US" altLang="zh-CN" sz="2400"/>
            </a:br>
            <a:r>
              <a:rPr lang="en-US" altLang="zh-CN" sz="2400"/>
              <a:t>Hyperspectral Image Denoising with a Deep Convolutional Neural Network (HISD-CNN)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5345430"/>
            <a:ext cx="10852150" cy="118173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algn="just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Qiangqiang Y , Qiang Z , Jie L , et al. Hyperspectral Image Denoising Employing a Spatial-Spectral Deep Residual Convolutional Neural Network[J]. IEEE Transactions on Geoscience and Remote Sensing, 2018:1-14.</a:t>
            </a:r>
            <a:endParaRPr lang="zh-CN" altLang="en-US" sz="1800" spc="0">
              <a:solidFill>
                <a:schemeClr val="tx1"/>
              </a:solidFill>
            </a:endParaRPr>
          </a:p>
        </p:txBody>
      </p:sp>
      <p:pic>
        <p:nvPicPr>
          <p:cNvPr id="6" name="内容占位符 3" descr="微信截图_20190602230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1558290"/>
            <a:ext cx="10239375" cy="4210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80235"/>
            <a:ext cx="10852237" cy="648000"/>
          </a:xfrm>
        </p:spPr>
        <p:txBody>
          <a:bodyPr/>
          <a:p>
            <a:r>
              <a:rPr lang="en-US" altLang="zh-CN"/>
              <a:t>RGB or RGBIR?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cxnSp>
        <p:nvCxnSpPr>
          <p:cNvPr id="5" name="直接连接符 4"/>
          <p:cNvCxnSpPr>
            <a:stCxn id="3" idx="1"/>
            <a:endCxn id="3" idx="3"/>
          </p:cNvCxnSpPr>
          <p:nvPr/>
        </p:nvCxnSpPr>
        <p:spPr>
          <a:xfrm>
            <a:off x="669925" y="3816350"/>
            <a:ext cx="1085215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0"/>
            <a:endCxn id="3" idx="2"/>
          </p:cNvCxnSpPr>
          <p:nvPr/>
        </p:nvCxnSpPr>
        <p:spPr>
          <a:xfrm>
            <a:off x="6096000" y="1296035"/>
            <a:ext cx="0" cy="5041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/>
        </p:nvGraphicFramePr>
        <p:xfrm>
          <a:off x="669925" y="1296035"/>
          <a:ext cx="525843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/>
                <a:gridCol w="927100"/>
                <a:gridCol w="926465"/>
                <a:gridCol w="845820"/>
                <a:gridCol w="1138555"/>
                <a:gridCol w="695325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0.8377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0.8599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0.7476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0.8702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0.7511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0.9463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0.8749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0.9470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0.7228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0.8886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0.8874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0.8975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0.7922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267450" y="1296035"/>
          <a:ext cx="525462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35"/>
                <a:gridCol w="926465"/>
                <a:gridCol w="925830"/>
                <a:gridCol w="845820"/>
                <a:gridCol w="1137285"/>
                <a:gridCol w="69469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0.8395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0.8585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0.7478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0.8840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0.7297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0.9391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0.8904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0.9449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0.7019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0.9059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0.9095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0.8753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0.8048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69925" y="4008120"/>
          <a:ext cx="542607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65"/>
                <a:gridCol w="956310"/>
                <a:gridCol w="956310"/>
                <a:gridCol w="873125"/>
                <a:gridCol w="1174115"/>
                <a:gridCol w="71755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0.8365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0.8561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0.7413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0.8517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0.7511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0.9265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0.8888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0.9253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0.7376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0.8783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0.8953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0.8817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0.7898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096000" y="4008120"/>
          <a:ext cx="5425440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30"/>
                <a:gridCol w="956310"/>
                <a:gridCol w="956310"/>
                <a:gridCol w="873125"/>
                <a:gridCol w="1174750"/>
                <a:gridCol w="716915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0.8388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0.8582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0.7452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0.8570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0.7545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0.9372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0.8778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0.9321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0.7293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0.8819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0.8954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0.8872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0.8004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374765" y="927735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RGB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69925" y="92773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RGBIR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-8255" y="2276475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AUG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8255" y="4827905"/>
            <a:ext cx="678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NO</a:t>
            </a:r>
            <a:endParaRPr lang="en-US" altLang="zh-CN"/>
          </a:p>
          <a:p>
            <a:r>
              <a:rPr lang="en-US" altLang="zh-CN"/>
              <a:t>AUG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80235"/>
            <a:ext cx="10852237" cy="648000"/>
          </a:xfrm>
        </p:spPr>
        <p:txBody>
          <a:bodyPr/>
          <a:p>
            <a:r>
              <a:rPr lang="en-US" altLang="zh-CN"/>
              <a:t>FRN and FRN-ASPP?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cxnSp>
        <p:nvCxnSpPr>
          <p:cNvPr id="5" name="直接连接符 4"/>
          <p:cNvCxnSpPr>
            <a:stCxn id="3" idx="1"/>
            <a:endCxn id="3" idx="3"/>
          </p:cNvCxnSpPr>
          <p:nvPr/>
        </p:nvCxnSpPr>
        <p:spPr>
          <a:xfrm>
            <a:off x="669925" y="3816350"/>
            <a:ext cx="1085215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0"/>
            <a:endCxn id="3" idx="2"/>
          </p:cNvCxnSpPr>
          <p:nvPr/>
        </p:nvCxnSpPr>
        <p:spPr>
          <a:xfrm>
            <a:off x="6096000" y="1296035"/>
            <a:ext cx="0" cy="5041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/>
        </p:nvGraphicFramePr>
        <p:xfrm>
          <a:off x="669925" y="1296035"/>
          <a:ext cx="525843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/>
                <a:gridCol w="927100"/>
                <a:gridCol w="926465"/>
                <a:gridCol w="845820"/>
                <a:gridCol w="1138555"/>
                <a:gridCol w="695325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unet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0.8377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0.8599 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0.7476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0.8702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0.7511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0.9463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0.8749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0.9470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0.7228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0.8886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0.8874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0.8975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0.7922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267450" y="1296035"/>
          <a:ext cx="525462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35"/>
                <a:gridCol w="926465"/>
                <a:gridCol w="925830"/>
                <a:gridCol w="845820"/>
                <a:gridCol w="1137285"/>
                <a:gridCol w="69469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ASPP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0.8349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0.8618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0.7478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0.8073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0.7606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0.9633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0.9055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0.9626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0.7941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0.8640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0.9009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0.8776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0.7380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69925" y="4008120"/>
          <a:ext cx="542607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65"/>
                <a:gridCol w="956310"/>
                <a:gridCol w="956310"/>
                <a:gridCol w="873125"/>
                <a:gridCol w="1174115"/>
                <a:gridCol w="71755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0.8365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0.8561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0.7413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0.8517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0.7511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0.9265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0.8888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0.9253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0.7376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0.8783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0.8953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0.8817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0.7898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096000" y="4008120"/>
          <a:ext cx="5425440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30"/>
                <a:gridCol w="956310"/>
                <a:gridCol w="956310"/>
                <a:gridCol w="873125"/>
                <a:gridCol w="1174750"/>
                <a:gridCol w="716915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ASPP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0.8256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0.8590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0.7353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0.8422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0.7597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0.9330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0.8860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0.9519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0.7520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0.8693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0.8878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0.7187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374765" y="927735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FRN-ASPP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69925" y="92773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FRN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-8255" y="2276475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AUG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8255" y="4827905"/>
            <a:ext cx="678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NO</a:t>
            </a:r>
            <a:endParaRPr lang="en-US" altLang="zh-CN"/>
          </a:p>
          <a:p>
            <a:r>
              <a:rPr lang="en-US" altLang="zh-CN"/>
              <a:t>AUG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模型改进 </a:t>
            </a:r>
            <a:r>
              <a:rPr lang="en-US" altLang="zh-CN"/>
              <a:t>FRN-SOFTMAX</a:t>
            </a:r>
            <a:endParaRPr lang="en-US" altLang="zh-CN"/>
          </a:p>
        </p:txBody>
      </p:sp>
      <p:pic>
        <p:nvPicPr>
          <p:cNvPr id="6" name="内容占位符 3" descr="E:\大三下\lph最帅！\pre2\1.png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57250" y="1079500"/>
            <a:ext cx="10296525" cy="35337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9640570" y="3156585"/>
            <a:ext cx="635" cy="21361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961755" y="5292725"/>
            <a:ext cx="1888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SOFTMAX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134475" y="2555240"/>
            <a:ext cx="744855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9879330" y="2570480"/>
            <a:ext cx="6350" cy="3175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265285" y="2016125"/>
            <a:ext cx="1888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ADD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Discriminative Feature Network </a:t>
            </a:r>
            <a:r>
              <a:rPr lang="en-US" altLang="zh-CN"/>
              <a:t>(DFN)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76580" y="5909310"/>
            <a:ext cx="109454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Yu C, Wang J, Peng C, et al. Learning a discriminative feature network for semantic segmentation[C]//Proceedings of the IEEE Conference on Computer Vision and Pattern Recognition. 2018: 1857-1866.</a:t>
            </a:r>
            <a:endParaRPr lang="zh-CN" altLang="en-US"/>
          </a:p>
        </p:txBody>
      </p:sp>
      <p:pic>
        <p:nvPicPr>
          <p:cNvPr id="7" name="内容占位符 6" descr="20CA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350" y="942975"/>
            <a:ext cx="10401300" cy="4972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模型改进 </a:t>
            </a:r>
            <a:r>
              <a:rPr lang="en-US" altLang="zh-CN"/>
              <a:t>FRN-CAB</a:t>
            </a:r>
            <a:endParaRPr lang="en-US" altLang="zh-CN"/>
          </a:p>
        </p:txBody>
      </p:sp>
      <p:pic>
        <p:nvPicPr>
          <p:cNvPr id="6" name="内容占位符 3" descr="E:\大三下\lph最帅！\pre2\1.png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20090" y="900430"/>
            <a:ext cx="10296525" cy="35337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9503410" y="2977515"/>
            <a:ext cx="635" cy="21361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824595" y="5113655"/>
            <a:ext cx="1888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SOFTMAX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97315" y="2376170"/>
            <a:ext cx="744855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9742170" y="2391410"/>
            <a:ext cx="6350" cy="3175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128125" y="1837055"/>
            <a:ext cx="1888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ADD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pic>
        <p:nvPicPr>
          <p:cNvPr id="3" name="图片 2" descr="13"/>
          <p:cNvPicPr>
            <a:picLocks noChangeAspect="1"/>
          </p:cNvPicPr>
          <p:nvPr/>
        </p:nvPicPr>
        <p:blipFill>
          <a:blip r:embed="rId2"/>
          <a:srcRect l="40408" t="31344" r="19991" b="42797"/>
          <a:stretch>
            <a:fillRect/>
          </a:stretch>
        </p:blipFill>
        <p:spPr>
          <a:xfrm>
            <a:off x="9748520" y="3616960"/>
            <a:ext cx="1773555" cy="81724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</p:spPr>
      </p:pic>
      <p:cxnSp>
        <p:nvCxnSpPr>
          <p:cNvPr id="7" name="直接连接符 6"/>
          <p:cNvCxnSpPr/>
          <p:nvPr/>
        </p:nvCxnSpPr>
        <p:spPr>
          <a:xfrm flipH="1">
            <a:off x="8742045" y="3963670"/>
            <a:ext cx="13970" cy="22663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727440" y="6186170"/>
            <a:ext cx="6635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467215" y="5956300"/>
            <a:ext cx="15494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</a:rPr>
              <a:t>conv 3</a:t>
            </a:r>
            <a:r>
              <a:rPr lang="zh-CN" altLang="en-US" sz="2400" b="1">
                <a:solidFill>
                  <a:schemeClr val="accent1"/>
                </a:solidFill>
              </a:rPr>
              <a:t>×</a:t>
            </a:r>
            <a:r>
              <a:rPr lang="en-US" altLang="zh-CN" sz="2400" b="1">
                <a:solidFill>
                  <a:schemeClr val="accent1"/>
                </a:solidFill>
              </a:rPr>
              <a:t>3</a:t>
            </a:r>
            <a:endParaRPr lang="en-US" altLang="zh-CN" sz="2400" b="1">
              <a:solidFill>
                <a:schemeClr val="accent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0632440" y="4555490"/>
            <a:ext cx="0" cy="140017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0240645" y="2977515"/>
            <a:ext cx="1270" cy="5835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434320" y="3039110"/>
            <a:ext cx="1888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</a:rPr>
              <a:t>MUL</a:t>
            </a:r>
            <a:endParaRPr lang="en-US" altLang="zh-CN" sz="2400" b="1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cxnSp>
        <p:nvCxnSpPr>
          <p:cNvPr id="5" name="直接连接符 4"/>
          <p:cNvCxnSpPr>
            <a:stCxn id="3" idx="1"/>
            <a:endCxn id="3" idx="3"/>
          </p:cNvCxnSpPr>
          <p:nvPr/>
        </p:nvCxnSpPr>
        <p:spPr>
          <a:xfrm>
            <a:off x="669925" y="3816350"/>
            <a:ext cx="1085215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0"/>
            <a:endCxn id="3" idx="2"/>
          </p:cNvCxnSpPr>
          <p:nvPr/>
        </p:nvCxnSpPr>
        <p:spPr>
          <a:xfrm>
            <a:off x="6096000" y="1296035"/>
            <a:ext cx="0" cy="5041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/>
        </p:nvGraphicFramePr>
        <p:xfrm>
          <a:off x="669925" y="1296035"/>
          <a:ext cx="525843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/>
                <a:gridCol w="927100"/>
                <a:gridCol w="926465"/>
                <a:gridCol w="845820"/>
                <a:gridCol w="1138555"/>
                <a:gridCol w="695325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0.8377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0.8599 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0.7476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0.8702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0.7511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0.9463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0.8749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0.9470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0.7228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0.8886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0.8874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0.8975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0.7922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267450" y="1296035"/>
          <a:ext cx="525462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35"/>
                <a:gridCol w="926465"/>
                <a:gridCol w="925830"/>
                <a:gridCol w="845820"/>
                <a:gridCol w="1137285"/>
                <a:gridCol w="69469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FRN-SOFTMAX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0.8495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0.8524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0.7486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0.8464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0.7369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0.9612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0.8753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0.9030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0.7632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0.8810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0.8510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0.8815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0.8711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69925" y="4008120"/>
          <a:ext cx="542607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65"/>
                <a:gridCol w="956310"/>
                <a:gridCol w="956310"/>
                <a:gridCol w="873125"/>
                <a:gridCol w="1174115"/>
                <a:gridCol w="71755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FRN-ASPP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0.8349 </a:t>
                      </a:r>
                      <a:endParaRPr 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0.8618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0.7478 </a:t>
                      </a:r>
                      <a:endParaRPr 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0.8073 </a:t>
                      </a: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0.7606 </a:t>
                      </a: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0.9633 </a:t>
                      </a: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0.9055 </a:t>
                      </a: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0.9626 </a:t>
                      </a:r>
                      <a:endParaRPr 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0.7941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0.8640 </a:t>
                      </a:r>
                      <a:endParaRPr 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0.9009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0.8776 </a:t>
                      </a:r>
                      <a:endParaRPr 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0.7380 </a:t>
                      </a:r>
                      <a:endParaRPr 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096000" y="4008120"/>
          <a:ext cx="5425440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30"/>
                <a:gridCol w="956310"/>
                <a:gridCol w="956310"/>
                <a:gridCol w="873125"/>
                <a:gridCol w="1174750"/>
                <a:gridCol w="716915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FRN-CAB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0.7292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0.8135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miou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0.6167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low vegetation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building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impervious surface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cars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0.8784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0.6696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0.9051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0.8509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0.6891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recalls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0.6177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0.8755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0.9058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0.8349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0.4121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4" name="内容占位符 3" descr="E:\大三下\lph最帅！\result_withcab_0831\top_potsdam_2_13_RGBIR_1.pngtop_potsdam_2_13_RGBIR_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88223" y="963930"/>
            <a:ext cx="7616190" cy="5712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4" name="内容占位符 3" descr="E:\大三下\lph最帅！\result_withcab_0831\top_potsdam_2_13_RGBIR_10.pngtop_potsdam_2_13_RGBIR_1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88223" y="964248"/>
            <a:ext cx="7616190" cy="5711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4" name="内容占位符 3" descr="E:\大三下\lph最帅！\result_withcab_0831\top_potsdam_2_13_RGBIR_23.pngtop_potsdam_2_13_RGBIR_2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88858" y="964565"/>
            <a:ext cx="7614920" cy="5711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今后学习方向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>
                <a:sym typeface="+mn-ea"/>
              </a:rPr>
              <a:t>多阅读论文，多积累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2.进一步了解</a:t>
            </a:r>
            <a:r>
              <a:rPr lang="en-US" altLang="zh-CN">
                <a:sym typeface="+mn-ea"/>
              </a:rPr>
              <a:t>attention</a:t>
            </a:r>
            <a:r>
              <a:rPr>
                <a:sym typeface="+mn-ea"/>
              </a:rPr>
              <a:t>机制的应用和探清波段数、</a:t>
            </a:r>
            <a:r>
              <a:rPr lang="en-US" altLang="zh-CN">
                <a:sym typeface="+mn-ea"/>
              </a:rPr>
              <a:t>augmentation</a:t>
            </a:r>
            <a:r>
              <a:rPr>
                <a:sym typeface="+mn-ea"/>
              </a:rPr>
              <a:t>和评价指标</a:t>
            </a:r>
            <a:r>
              <a:rPr>
                <a:sym typeface="+mn-ea"/>
              </a:rPr>
              <a:t>的应用</a:t>
            </a:r>
            <a:endParaRPr b="1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Dual Attention Module</a:t>
            </a:r>
            <a:endParaRPr lang="en-US" altLang="zh-CN"/>
          </a:p>
        </p:txBody>
      </p:sp>
      <p:pic>
        <p:nvPicPr>
          <p:cNvPr id="7" name="内容占位符 3" descr="微信截图_20190603100304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125855" y="1079500"/>
            <a:ext cx="9940290" cy="5041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925" y="6287135"/>
            <a:ext cx="8678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Fu J , Liu J , Tian H , et al. Dual Attention Network for Scene Segmentation[J]. 2018.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162" y="3105350"/>
            <a:ext cx="10852237" cy="648000"/>
          </a:xfrm>
        </p:spPr>
        <p:txBody>
          <a:bodyPr/>
          <a:p>
            <a:r>
              <a:rPr lang="en-US" altLang="zh-CN" sz="11500" b="0"/>
              <a:t>  Thank You</a:t>
            </a:r>
            <a:endParaRPr sz="11500" b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 descr="微信截图_2019060223013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94349" y="2058666"/>
            <a:ext cx="9965866" cy="409759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>
          <a:xfrm>
            <a:off x="670569" y="463443"/>
            <a:ext cx="10850228" cy="647880"/>
          </a:xfrm>
          <a:prstGeom prst="rect">
            <a:avLst/>
          </a:prstGeom>
        </p:spPr>
        <p:txBody>
          <a:bodyPr vert="horz" lIns="101581" tIns="38092" rIns="76185" bIns="38092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20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  <a:sym typeface="+mn-ea"/>
              </a:rPr>
              <a:t>模型改进</a:t>
            </a:r>
            <a:endParaRPr kumimoji="0" lang="zh-CN" altLang="en-US" b="1" i="0" u="none" strike="noStrike" kern="1200" cap="none" spc="200" normalizeH="0" baseline="0" noProof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j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20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  <a:sym typeface="+mn-ea"/>
              </a:rPr>
              <a:t>DAN_mid</a:t>
            </a:r>
            <a:endParaRPr kumimoji="0" lang="en-US" altLang="zh-CN" b="1" i="0" u="none" strike="noStrike" kern="1200" cap="none" spc="20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j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601" y="4088280"/>
            <a:ext cx="896723" cy="10492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7717" y="2505911"/>
            <a:ext cx="896723" cy="10621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5880" y="199187"/>
            <a:ext cx="4014074" cy="18238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58230" y="5173131"/>
            <a:ext cx="4240580" cy="1622589"/>
          </a:xfrm>
          <a:prstGeom prst="rect">
            <a:avLst/>
          </a:prstGeom>
        </p:spPr>
      </p:pic>
      <p:cxnSp>
        <p:nvCxnSpPr>
          <p:cNvPr id="16" name="肘形连接符 15"/>
          <p:cNvCxnSpPr>
            <a:endCxn id="11" idx="1"/>
          </p:cNvCxnSpPr>
          <p:nvPr/>
        </p:nvCxnSpPr>
        <p:spPr>
          <a:xfrm rot="5400000" flipH="1" flipV="1">
            <a:off x="2650943" y="2125767"/>
            <a:ext cx="2349575" cy="320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3417717" y="2561751"/>
            <a:ext cx="2478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419601" y="3033186"/>
            <a:ext cx="245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419601" y="3460704"/>
            <a:ext cx="245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1" idx="3"/>
          </p:cNvCxnSpPr>
          <p:nvPr/>
        </p:nvCxnSpPr>
        <p:spPr>
          <a:xfrm flipH="1">
            <a:off x="3849744" y="1111129"/>
            <a:ext cx="4150209" cy="1256664"/>
          </a:xfrm>
          <a:prstGeom prst="bentConnector3">
            <a:avLst>
              <a:gd name="adj1" fmla="val -55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3849742" y="2367793"/>
            <a:ext cx="6578" cy="109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419601" y="4107660"/>
            <a:ext cx="245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419601" y="4650825"/>
            <a:ext cx="245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419601" y="5078343"/>
            <a:ext cx="245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endCxn id="12" idx="1"/>
          </p:cNvCxnSpPr>
          <p:nvPr/>
        </p:nvCxnSpPr>
        <p:spPr>
          <a:xfrm rot="16200000" flipH="1">
            <a:off x="2923522" y="4849717"/>
            <a:ext cx="1876765" cy="392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3"/>
          </p:cNvCxnSpPr>
          <p:nvPr/>
        </p:nvCxnSpPr>
        <p:spPr>
          <a:xfrm flipH="1" flipV="1">
            <a:off x="4106253" y="5078343"/>
            <a:ext cx="4192557" cy="906083"/>
          </a:xfrm>
          <a:prstGeom prst="bentConnector3">
            <a:avLst>
              <a:gd name="adj1" fmla="val -5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106253" y="4196254"/>
            <a:ext cx="6579" cy="88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1" idx="3"/>
            <a:endCxn id="11" idx="3"/>
          </p:cNvCxnSpPr>
          <p:nvPr/>
        </p:nvCxnSpPr>
        <p:spPr>
          <a:xfrm>
            <a:off x="7999954" y="11111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模型改进</a:t>
            </a:r>
            <a:br>
              <a:rPr lang="zh-CN" altLang="en-US"/>
            </a:br>
            <a:r>
              <a:rPr lang="en-US" altLang="zh-CN"/>
              <a:t>DAN_final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内容占位符 3" descr="微信截图_2019060223013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12820" y="1875785"/>
            <a:ext cx="9817860" cy="40367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72146" y="51563"/>
            <a:ext cx="4014817" cy="18242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5598" y="5153705"/>
            <a:ext cx="4241365" cy="162288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9755793" y="1875785"/>
            <a:ext cx="6578" cy="143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762376" y="4104932"/>
            <a:ext cx="0" cy="9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9" idx="3"/>
          </p:cNvCxnSpPr>
          <p:nvPr/>
        </p:nvCxnSpPr>
        <p:spPr>
          <a:xfrm flipH="1" flipV="1">
            <a:off x="10064978" y="3947050"/>
            <a:ext cx="1321985" cy="2018100"/>
          </a:xfrm>
          <a:prstGeom prst="bentConnector4">
            <a:avLst>
              <a:gd name="adj1" fmla="val -17292"/>
              <a:gd name="adj2" fmla="val 70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3"/>
          </p:cNvCxnSpPr>
          <p:nvPr/>
        </p:nvCxnSpPr>
        <p:spPr>
          <a:xfrm flipH="1">
            <a:off x="10130763" y="963674"/>
            <a:ext cx="1256200" cy="2667612"/>
          </a:xfrm>
          <a:prstGeom prst="bentConnector4">
            <a:avLst>
              <a:gd name="adj1" fmla="val -18198"/>
              <a:gd name="adj2" fmla="val 67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67949" y="1037633"/>
            <a:ext cx="8055495" cy="12200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56" y="2368693"/>
            <a:ext cx="8567755" cy="443757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18580" y="1238885"/>
            <a:ext cx="3589655" cy="969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模拟噪声去噪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565576" y="432021"/>
            <a:ext cx="6956162" cy="13608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01" y="2020747"/>
            <a:ext cx="8836334" cy="47287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98569" y="937823"/>
            <a:ext cx="2863292" cy="767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真实图像去噪后分类</a:t>
            </a:r>
            <a:br>
              <a:rPr lang="zh-CN"/>
            </a:br>
            <a:r>
              <a:rPr lang="en-US" altLang="zh-CN"/>
              <a:t>Indian Pines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93175" y="647191"/>
            <a:ext cx="6931420" cy="127450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54" y="1997736"/>
            <a:ext cx="9011269" cy="47476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98569" y="943723"/>
            <a:ext cx="2931655" cy="799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真实图像去噪后分类</a:t>
            </a:r>
            <a:br>
              <a:rPr lang="zh-CN"/>
            </a:br>
            <a:r>
              <a:rPr lang="en-US" altLang="zh-CN"/>
              <a:t>Pavia University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7373</Words>
  <Application>WPS 演示</Application>
  <PresentationFormat>宽屏</PresentationFormat>
  <Paragraphs>1427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Arial</vt:lpstr>
      <vt:lpstr>Arial Unicode MS</vt:lpstr>
      <vt:lpstr>Office 主题​​</vt:lpstr>
      <vt:lpstr>学习进度汇报</vt:lpstr>
      <vt:lpstr>主要工作</vt:lpstr>
      <vt:lpstr> 基于高光谱图像的深度残差网络 Hyperspectral Image Denoising with a Deep Convolutional Neural Network (HISD-CNN)</vt:lpstr>
      <vt:lpstr>Dual Attention Module</vt:lpstr>
      <vt:lpstr>PowerPoint 演示文稿</vt:lpstr>
      <vt:lpstr>模型改进 DAN_final</vt:lpstr>
      <vt:lpstr>模拟噪声去噪</vt:lpstr>
      <vt:lpstr>真实图像去噪后分类 Indian Pines</vt:lpstr>
      <vt:lpstr>真实图像去噪后分类 Pavia University</vt:lpstr>
      <vt:lpstr>主要工作</vt:lpstr>
      <vt:lpstr>Gated Feedback Refinement Network (G-FRNet)</vt:lpstr>
      <vt:lpstr>实验结果</vt:lpstr>
      <vt:lpstr>主要工作</vt:lpstr>
      <vt:lpstr>模型改进 FRN-PYM</vt:lpstr>
      <vt:lpstr>PowerPoint 演示文稿</vt:lpstr>
      <vt:lpstr> Refined Attention Segmentation Network (RASNet)</vt:lpstr>
      <vt:lpstr>模型改进 FRN-PYM</vt:lpstr>
      <vt:lpstr> Context Aggregation Network (CAN)</vt:lpstr>
      <vt:lpstr> Context Aggregation Network (CAN)</vt:lpstr>
      <vt:lpstr> Pyramid Attention Network (PAN)</vt:lpstr>
      <vt:lpstr>模型改进 FRN-ATT</vt:lpstr>
      <vt:lpstr> Context Aggregation Network (CAN)</vt:lpstr>
      <vt:lpstr>模型改进 FRN-ASPP</vt:lpstr>
      <vt:lpstr>PowerPoint 演示文稿</vt:lpstr>
      <vt:lpstr>PowerPoint 演示文稿</vt:lpstr>
      <vt:lpstr>实验结果</vt:lpstr>
      <vt:lpstr>实验结果</vt:lpstr>
      <vt:lpstr>PowerPoint 演示文稿</vt:lpstr>
      <vt:lpstr>实验结果</vt:lpstr>
      <vt:lpstr>Augmentation?</vt:lpstr>
      <vt:lpstr>RGB or RGBIR?</vt:lpstr>
      <vt:lpstr>模型改进 FRN-DAN</vt:lpstr>
      <vt:lpstr> Context Aggregation Network (CAN)</vt:lpstr>
      <vt:lpstr>模型改进 FRN-SOFTMAX</vt:lpstr>
      <vt:lpstr>实验结果</vt:lpstr>
      <vt:lpstr>实验结果</vt:lpstr>
      <vt:lpstr>实验结果</vt:lpstr>
      <vt:lpstr>实验结果</vt:lpstr>
      <vt:lpstr>今后学习方向</vt:lpstr>
      <vt:lpstr>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地球很危险B</cp:lastModifiedBy>
  <cp:revision>42</cp:revision>
  <dcterms:created xsi:type="dcterms:W3CDTF">2019-06-19T02:08:00Z</dcterms:created>
  <dcterms:modified xsi:type="dcterms:W3CDTF">2019-08-31T04:24:05Z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