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72" r:id="rId4"/>
    <p:sldId id="273" r:id="rId5"/>
    <p:sldId id="260" r:id="rId6"/>
    <p:sldId id="274" r:id="rId7"/>
    <p:sldId id="275" r:id="rId8"/>
    <p:sldId id="276" r:id="rId9"/>
    <p:sldId id="277" r:id="rId10"/>
    <p:sldId id="279" r:id="rId11"/>
    <p:sldId id="280" r:id="rId12"/>
    <p:sldId id="281" r:id="rId13"/>
    <p:sldId id="27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258187"/>
    <a:srgbClr val="33A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90055411344828"/>
          <c:y val="8.0163175872303552E-2"/>
          <c:w val="0.82964326595032156"/>
          <c:h val="0.80439338395050997"/>
        </c:manualLayout>
      </c:layout>
      <c:line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79-4CA9-9905-1ACC9FC6F7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3437695"/>
        <c:axId val="463435615"/>
      </c:lineChart>
      <c:catAx>
        <c:axId val="4634376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Samples (k)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3435615"/>
        <c:crosses val="autoZero"/>
        <c:auto val="1"/>
        <c:lblAlgn val="ctr"/>
        <c:lblOffset val="100"/>
        <c:noMultiLvlLbl val="0"/>
      </c:catAx>
      <c:valAx>
        <c:axId val="463435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Accuracy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3437695"/>
        <c:crosses val="autoZero"/>
        <c:crossBetween val="between"/>
      </c:valAx>
      <c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90055411344828"/>
          <c:y val="8.0163175872303552E-2"/>
          <c:w val="0.82964326595032156"/>
          <c:h val="0.80439338395050997"/>
        </c:manualLayout>
      </c:layout>
      <c:line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D9-4ABD-934A-7229DA0C66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3437695"/>
        <c:axId val="463435615"/>
      </c:lineChart>
      <c:catAx>
        <c:axId val="4634376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Samples (k)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3435615"/>
        <c:crosses val="autoZero"/>
        <c:auto val="1"/>
        <c:lblAlgn val="ctr"/>
        <c:lblOffset val="100"/>
        <c:noMultiLvlLbl val="0"/>
      </c:catAx>
      <c:valAx>
        <c:axId val="463435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Accuracy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3437695"/>
        <c:crosses val="autoZero"/>
        <c:crossBetween val="between"/>
      </c:valAx>
      <c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50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624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4601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696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457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5284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1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337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583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3590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5175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410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682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2018/12/24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2018/12/24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6" Type="http://schemas.openxmlformats.org/officeDocument/2006/relationships/chart" Target="../charts/chart2.xml"/><Relationship Id="rId5" Type="http://schemas.openxmlformats.org/officeDocument/2006/relationships/image" Target="../media/image19.png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sccnn.com_2018011761074383rpx8_02 [转换]-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3025" y="84455"/>
            <a:ext cx="12214860" cy="68903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06290" y="2106930"/>
            <a:ext cx="52120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600" b="1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人工智能展示</a:t>
            </a:r>
            <a:endParaRPr lang="zh-CN" altLang="en-US" sz="4400" b="1">
              <a:solidFill>
                <a:srgbClr val="33AA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>
            <a:off x="-9525" y="22860"/>
            <a:ext cx="3543300" cy="35572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34046" y="14236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36871" y="10417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94335" y="509286"/>
            <a:ext cx="3114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smtClean="0"/>
              <a:t>BP</a:t>
            </a:r>
            <a:r>
              <a:rPr kumimoji="1" lang="zh-CN" altLang="en-US" sz="4000" dirty="0" smtClean="0"/>
              <a:t>神经网络</a:t>
            </a:r>
            <a:endParaRPr kumimoji="1" lang="zh-CN" altLang="en-US" sz="4000" dirty="0"/>
          </a:p>
        </p:txBody>
      </p:sp>
      <p:pic>
        <p:nvPicPr>
          <p:cNvPr id="1026" name="Picture 2" descr="ç¥ç»ç½ç»âçå¾çæç´¢ç»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784" y="1608352"/>
            <a:ext cx="6423949" cy="358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4349390" y="482887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784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389225" y="51982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30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227086" y="44595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10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28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>
            <a:off x="-9525" y="22860"/>
            <a:ext cx="3543300" cy="3557270"/>
          </a:xfrm>
          <a:prstGeom prst="rect">
            <a:avLst/>
          </a:prstGeom>
        </p:spPr>
      </p:pic>
      <p:pic>
        <p:nvPicPr>
          <p:cNvPr id="7" name="图片 6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>
            <a:off x="0" y="0"/>
            <a:ext cx="3543300" cy="35572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35947" y="1070420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识别准确率：</a:t>
            </a:r>
            <a:r>
              <a:rPr kumimoji="1" lang="en-US" altLang="zh-CN" dirty="0" smtClean="0"/>
              <a:t>79.19%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8593" y="1439752"/>
            <a:ext cx="2366180" cy="48779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88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1100884039"/>
              </p:ext>
            </p:extLst>
          </p:nvPr>
        </p:nvGraphicFramePr>
        <p:xfrm>
          <a:off x="137785" y="1478071"/>
          <a:ext cx="4860099" cy="4128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104405" y="1242164"/>
                <a:ext cx="926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405" y="1242164"/>
                <a:ext cx="926857" cy="276999"/>
              </a:xfrm>
              <a:prstGeom prst="rect">
                <a:avLst/>
              </a:prstGeom>
              <a:blipFill>
                <a:blip r:embed="rId5"/>
                <a:stretch>
                  <a:fillRect l="-5263" r="-5921" b="-2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032294588"/>
              </p:ext>
            </p:extLst>
          </p:nvPr>
        </p:nvGraphicFramePr>
        <p:xfrm>
          <a:off x="5085567" y="1478071"/>
          <a:ext cx="4835047" cy="4128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192059" y="1201072"/>
                <a:ext cx="798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059" y="1201072"/>
                <a:ext cx="798617" cy="276999"/>
              </a:xfrm>
              <a:prstGeom prst="rect">
                <a:avLst/>
              </a:prstGeom>
              <a:blipFill>
                <a:blip r:embed="rId7"/>
                <a:stretch>
                  <a:fillRect l="-6107" r="-6107" b="-2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4934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05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>
            <a:off x="23495" y="-11430"/>
            <a:ext cx="2491105" cy="250063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217545" y="2791460"/>
            <a:ext cx="1343025" cy="15652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123565" y="490220"/>
            <a:ext cx="6905625" cy="10229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solidFill>
                  <a:schemeClr val="tx1"/>
                </a:solidFill>
              </a:rPr>
              <a:t>中国象棋</a:t>
            </a:r>
          </a:p>
        </p:txBody>
      </p:sp>
      <p:pic>
        <p:nvPicPr>
          <p:cNvPr id="42" name="图片 41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 flipH="1" flipV="1">
            <a:off x="10591800" y="5228590"/>
            <a:ext cx="1619250" cy="16256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72615" y="1706245"/>
            <a:ext cx="2167255" cy="655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算法概述：</a:t>
            </a:r>
          </a:p>
        </p:txBody>
      </p:sp>
      <p:sp>
        <p:nvSpPr>
          <p:cNvPr id="4" name="矩形 3"/>
          <p:cNvSpPr/>
          <p:nvPr/>
        </p:nvSpPr>
        <p:spPr>
          <a:xfrm>
            <a:off x="1529715" y="2361565"/>
            <a:ext cx="10363200" cy="29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>
                <a:solidFill>
                  <a:schemeClr val="tx1"/>
                </a:solidFill>
              </a:rPr>
              <a:t>定义极大层的下界为alpha，极小层的上界为beta，alpha-beta剪枝规则描述如下： </a:t>
            </a:r>
          </a:p>
          <a:p>
            <a:pPr algn="ctr"/>
            <a:endParaRPr sz="2000">
              <a:solidFill>
                <a:schemeClr val="tx1"/>
              </a:solidFill>
            </a:endParaRPr>
          </a:p>
          <a:p>
            <a:pPr algn="ctr"/>
            <a:r>
              <a:rPr sz="2000">
                <a:solidFill>
                  <a:schemeClr val="tx1"/>
                </a:solidFill>
              </a:rPr>
              <a:t>（1）alpha剪枝。若任一极小值层结点的beta值不大于它任一前驱极大值层结点的alpha值，即alpha(前驱层) &gt;= beta(后继层)，则可终止该极小值层中这个MIN结点以下的搜索过程</a:t>
            </a:r>
          </a:p>
          <a:p>
            <a:pPr algn="ctr"/>
            <a:endParaRPr sz="2000">
              <a:solidFill>
                <a:schemeClr val="tx1"/>
              </a:solidFill>
            </a:endParaRPr>
          </a:p>
          <a:p>
            <a:pPr algn="ctr"/>
            <a:r>
              <a:rPr sz="2000">
                <a:solidFill>
                  <a:schemeClr val="tx1"/>
                </a:solidFill>
              </a:rPr>
              <a:t>（2）beta剪枝。若任一极大值层结点的alpha值不小于它任一前驱极小值层结点的beta值，即alpha(后继层) &gt;= beta(前驱层)，则可以终止该极大值层中这个MAX结点以下的搜索过程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>
            <a:off x="23495" y="-11430"/>
            <a:ext cx="2491105" cy="250063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217545" y="2791460"/>
            <a:ext cx="1343025" cy="15652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 flipH="1" flipV="1">
            <a:off x="10591800" y="5228590"/>
            <a:ext cx="1619250" cy="1625600"/>
          </a:xfrm>
          <a:prstGeom prst="rect">
            <a:avLst/>
          </a:prstGeom>
        </p:spPr>
      </p:pic>
      <p:pic>
        <p:nvPicPr>
          <p:cNvPr id="7" name="图片 6" descr="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2410" y="994410"/>
            <a:ext cx="7038975" cy="47129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>
            <a:off x="23495" y="-11430"/>
            <a:ext cx="2491105" cy="250063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217545" y="2791460"/>
            <a:ext cx="1343025" cy="15652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 flipH="1" flipV="1">
            <a:off x="10591800" y="5228590"/>
            <a:ext cx="1619250" cy="16256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916430" y="401320"/>
            <a:ext cx="2167255" cy="655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solidFill>
                  <a:schemeClr val="tx1"/>
                </a:solidFill>
              </a:rPr>
              <a:t>算法实现：</a:t>
            </a: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985" y="1543050"/>
            <a:ext cx="4263390" cy="4312920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780" y="2085975"/>
            <a:ext cx="4552315" cy="24364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>
            <a:off x="-9525" y="22860"/>
            <a:ext cx="3543300" cy="355727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3533775" y="454660"/>
            <a:ext cx="6253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</a:rPr>
              <a:t>遗传算法</a:t>
            </a:r>
          </a:p>
        </p:txBody>
      </p:sp>
      <p:pic>
        <p:nvPicPr>
          <p:cNvPr id="14" name="图片 13" descr="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8110" y="1788795"/>
            <a:ext cx="4251325" cy="4780280"/>
          </a:xfrm>
          <a:prstGeom prst="rect">
            <a:avLst/>
          </a:prstGeom>
        </p:spPr>
      </p:pic>
      <p:cxnSp>
        <p:nvCxnSpPr>
          <p:cNvPr id="15" name="直接箭头连接符 14"/>
          <p:cNvCxnSpPr>
            <a:endCxn id="16" idx="1"/>
          </p:cNvCxnSpPr>
          <p:nvPr/>
        </p:nvCxnSpPr>
        <p:spPr>
          <a:xfrm>
            <a:off x="5585460" y="4466590"/>
            <a:ext cx="1915160" cy="3549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500620" y="4147185"/>
            <a:ext cx="4057650" cy="13481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选择操作采用轮盘法，其基本思想是：通过上面适应度的计算，将适应度求倒数累加，对更短路径进行选择的概率越大</a:t>
            </a:r>
          </a:p>
        </p:txBody>
      </p:sp>
      <p:sp>
        <p:nvSpPr>
          <p:cNvPr id="19" name="矩形 18"/>
          <p:cNvSpPr/>
          <p:nvPr/>
        </p:nvSpPr>
        <p:spPr>
          <a:xfrm>
            <a:off x="7500620" y="3458845"/>
            <a:ext cx="4057650" cy="6483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种群个体适应度表现为当前路径的总长度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5968365" y="3774440"/>
            <a:ext cx="1515110" cy="177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图片 20" descr="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0045" y="5495290"/>
            <a:ext cx="1757680" cy="850265"/>
          </a:xfrm>
          <a:prstGeom prst="rect">
            <a:avLst/>
          </a:prstGeom>
        </p:spPr>
      </p:pic>
      <p:pic>
        <p:nvPicPr>
          <p:cNvPr id="22" name="图片 21" descr="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785" y="1439545"/>
            <a:ext cx="3048000" cy="14382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>
            <a:off x="-9525" y="22860"/>
            <a:ext cx="3543300" cy="355727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683510" y="401320"/>
            <a:ext cx="2955290" cy="553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交叉操作：单点交叉</a:t>
            </a:r>
            <a:endParaRPr lang="en-US" altLang="zh-CN" sz="1600">
              <a:solidFill>
                <a:schemeClr val="tx1"/>
              </a:solidFill>
            </a:endParaRPr>
          </a:p>
        </p:txBody>
      </p:sp>
      <p:pic>
        <p:nvPicPr>
          <p:cNvPr id="2" name="图片 1" descr="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625" y="954405"/>
            <a:ext cx="4338320" cy="29698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69465" y="4068445"/>
            <a:ext cx="2785110" cy="553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600">
                <a:solidFill>
                  <a:schemeClr val="tx1"/>
                </a:solidFill>
              </a:rPr>
              <a:t>变异操作：</a:t>
            </a:r>
          </a:p>
        </p:txBody>
      </p:sp>
      <p:sp>
        <p:nvSpPr>
          <p:cNvPr id="4" name="矩形 3"/>
          <p:cNvSpPr/>
          <p:nvPr/>
        </p:nvSpPr>
        <p:spPr>
          <a:xfrm>
            <a:off x="2683510" y="5320030"/>
            <a:ext cx="2785110" cy="553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2. </a:t>
            </a:r>
            <a:r>
              <a:rPr lang="zh-CN" altLang="en-US" sz="1600">
                <a:solidFill>
                  <a:schemeClr val="tx1"/>
                </a:solidFill>
              </a:rPr>
              <a:t>范围倒置变异</a:t>
            </a:r>
          </a:p>
        </p:txBody>
      </p:sp>
      <p:sp>
        <p:nvSpPr>
          <p:cNvPr id="5" name="矩形 4"/>
          <p:cNvSpPr/>
          <p:nvPr/>
        </p:nvSpPr>
        <p:spPr>
          <a:xfrm>
            <a:off x="2768600" y="4621530"/>
            <a:ext cx="2785110" cy="553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1. </a:t>
            </a:r>
            <a:r>
              <a:rPr lang="zh-CN" altLang="en-US" sz="1600">
                <a:solidFill>
                  <a:schemeClr val="tx1"/>
                </a:solidFill>
              </a:rPr>
              <a:t>基本位变异交换</a:t>
            </a:r>
          </a:p>
        </p:txBody>
      </p:sp>
      <p:pic>
        <p:nvPicPr>
          <p:cNvPr id="6" name="图片 5" descr="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800" y="4165600"/>
            <a:ext cx="3816985" cy="24733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>
            <a:off x="-9525" y="22860"/>
            <a:ext cx="3543300" cy="35572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533775" y="454660"/>
            <a:ext cx="6253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TSP-</a:t>
            </a:r>
            <a:r>
              <a:rPr lang="zh-CN" altLang="en-US" sz="4000" dirty="0" smtClean="0"/>
              <a:t>局域搜索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25705" y="3253704"/>
            <a:ext cx="25106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效果：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Swap &lt; reverse </a:t>
            </a:r>
            <a:r>
              <a:rPr lang="zh-CN" altLang="en-US" dirty="0" smtClean="0"/>
              <a:t>≈ 混用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04033" y="4614668"/>
            <a:ext cx="1210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2</a:t>
            </a:r>
            <a:r>
              <a:rPr lang="en-US" altLang="zh-CN" dirty="0" smtClean="0"/>
              <a:t>. swap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439" y="1731156"/>
            <a:ext cx="2404768" cy="216887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388618" y="2380619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1. </a:t>
            </a:r>
            <a:r>
              <a:rPr lang="en-US" altLang="zh-CN" dirty="0"/>
              <a:t>reverse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439" y="4075882"/>
            <a:ext cx="2404768" cy="216887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719256" y="176922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两种邻域操作：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38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>
            <a:off x="-9525" y="22860"/>
            <a:ext cx="3543300" cy="35572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533775" y="454660"/>
            <a:ext cx="6253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TSP-</a:t>
            </a:r>
            <a:r>
              <a:rPr lang="zh-CN" altLang="en-US" sz="4000" dirty="0"/>
              <a:t>模拟退火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65277" y="4598553"/>
            <a:ext cx="27238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初温：</a:t>
            </a:r>
            <a:r>
              <a:rPr lang="en-US" altLang="zh-CN" dirty="0" smtClean="0"/>
              <a:t>4000</a:t>
            </a:r>
            <a:r>
              <a:rPr lang="zh-CN" altLang="en-US" dirty="0" smtClean="0"/>
              <a:t>℃</a:t>
            </a:r>
            <a:endParaRPr lang="en-US" altLang="zh-CN" dirty="0" smtClean="0"/>
          </a:p>
          <a:p>
            <a:pPr algn="ctr"/>
            <a:r>
              <a:rPr lang="zh-CN" altLang="en-US" dirty="0"/>
              <a:t>退火</a:t>
            </a:r>
            <a:r>
              <a:rPr lang="zh-CN" altLang="en-US" dirty="0" smtClean="0"/>
              <a:t>系数：</a:t>
            </a:r>
            <a:r>
              <a:rPr lang="en-US" altLang="zh-CN" dirty="0" smtClean="0"/>
              <a:t>0.98</a:t>
            </a:r>
          </a:p>
          <a:p>
            <a:pPr algn="ctr"/>
            <a:r>
              <a:rPr lang="zh-CN" altLang="en-US" dirty="0" smtClean="0"/>
              <a:t>邻域操作与局域搜索相同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753" y="1986161"/>
            <a:ext cx="4009524" cy="250476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036445" y="143216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避免陷入局部最优：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7728438" y="2540977"/>
            <a:ext cx="8793" cy="58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550785" y="5430405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←</a:t>
            </a:r>
            <a:r>
              <a:rPr lang="zh-CN" altLang="en-US" dirty="0" smtClean="0"/>
              <a:t>对比→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688" y="5315669"/>
            <a:ext cx="2210482" cy="59880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316466"/>
            <a:ext cx="1851279" cy="5980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268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>
            <a:off x="-9525" y="22860"/>
            <a:ext cx="3543300" cy="35572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533775" y="454660"/>
            <a:ext cx="6253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运行结果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62110" y="5574873"/>
            <a:ext cx="23968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局域搜索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10%~15%</a:t>
            </a:r>
          </a:p>
          <a:p>
            <a:pPr algn="ctr"/>
            <a:r>
              <a:rPr lang="zh-CN" altLang="en-US" dirty="0"/>
              <a:t>模拟</a:t>
            </a:r>
            <a:r>
              <a:rPr lang="zh-CN" altLang="en-US" dirty="0" smtClean="0"/>
              <a:t>退火：</a:t>
            </a:r>
            <a:r>
              <a:rPr lang="en-US" altLang="zh-CN" dirty="0" smtClean="0"/>
              <a:t>5%~10%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196" y="1553815"/>
            <a:ext cx="5526637" cy="36286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61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  <p:tag name="KSO_WM_SLIDE_MODEL_TYPE" val="cov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宽屏</PresentationFormat>
  <Paragraphs>54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黑体</vt:lpstr>
      <vt:lpstr>宋体</vt:lpstr>
      <vt:lpstr>微软雅黑</vt:lpstr>
      <vt:lpstr>Arial</vt:lpstr>
      <vt:lpstr>Calibri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18</cp:revision>
  <dcterms:created xsi:type="dcterms:W3CDTF">2018-03-01T02:03:00Z</dcterms:created>
  <dcterms:modified xsi:type="dcterms:W3CDTF">2018-12-24T03:59:14Z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