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60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>
        <p:scale>
          <a:sx n="66" d="100"/>
          <a:sy n="66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055411344828"/>
          <c:y val="8.0163175872303552E-2"/>
          <c:w val="0.82964326595032156"/>
          <c:h val="0.80439338395050997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9-4CA9-9905-1ACC9FC6F71A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437695"/>
        <c:axId val="463435615"/>
      </c:lineChart>
      <c:catAx>
        <c:axId val="4634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Samples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5615"/>
        <c:crosses val="autoZero"/>
        <c:auto val="1"/>
        <c:lblAlgn val="ctr"/>
        <c:lblOffset val="100"/>
        <c:noMultiLvlLbl val="0"/>
      </c:catAx>
      <c:valAx>
        <c:axId val="4634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3437695"/>
        <c:crosses val="autoZero"/>
        <c:crossBetween val="between"/>
      </c:valAx>
      <c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62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60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9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4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2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3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8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5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17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25" y="8445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290" y="210693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人工智能展示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4046" y="1423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6871" y="1041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94335" y="509286"/>
            <a:ext cx="311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/>
              <a:t>BP</a:t>
            </a:r>
            <a:r>
              <a:rPr kumimoji="1" lang="zh-CN" altLang="en-US" sz="4000" dirty="0" smtClean="0"/>
              <a:t>神经网络</a:t>
            </a:r>
            <a:endParaRPr kumimoji="1" lang="zh-CN" altLang="en-US" sz="4000" dirty="0"/>
          </a:p>
        </p:txBody>
      </p:sp>
      <p:pic>
        <p:nvPicPr>
          <p:cNvPr id="1026" name="Picture 2" descr="ç¥ç»ç½ç»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4" y="1608352"/>
            <a:ext cx="6423949" cy="35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49390" y="48288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784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9225" y="5198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7086" y="4459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8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286" y="1527859"/>
            <a:ext cx="7828677" cy="4567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9306" y="84495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识别准确率：</a:t>
            </a:r>
            <a:r>
              <a:rPr kumimoji="1" lang="en-US" altLang="zh-CN" dirty="0" smtClean="0"/>
              <a:t>76.77%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464288044"/>
              </p:ext>
            </p:extLst>
          </p:nvPr>
        </p:nvGraphicFramePr>
        <p:xfrm>
          <a:off x="2510972" y="412478"/>
          <a:ext cx="7707086" cy="607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93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0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23565" y="490220"/>
            <a:ext cx="6905625" cy="1022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tx1"/>
                </a:solidFill>
              </a:rPr>
              <a:t>中国象棋</a:t>
            </a:r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2615" y="1706245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算法概述：</a:t>
            </a:r>
          </a:p>
        </p:txBody>
      </p:sp>
      <p:sp>
        <p:nvSpPr>
          <p:cNvPr id="4" name="矩形 3"/>
          <p:cNvSpPr/>
          <p:nvPr/>
        </p:nvSpPr>
        <p:spPr>
          <a:xfrm>
            <a:off x="1529715" y="2361565"/>
            <a:ext cx="10363200" cy="29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chemeClr val="tx1"/>
                </a:solidFill>
              </a:rPr>
              <a:t>定义极大层的下界为alpha，极小层的上界为beta，alpha-beta剪枝规则描述如下： 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（1）alpha剪枝。若任一极小值层结点的beta值不大于它任一前驱极大值层结点的alpha值，即alpha(前驱层) &gt;= beta(后继层)，则可终止该极小值层中这个MIN结点以下的搜索过程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（2）beta剪枝。若任一极大值层结点的alpha值不小于它任一前驱极小值层结点的beta值，即alpha(后继层) &gt;= beta(前驱层)，则可以终止该极大值层中这个MAX结点以下的搜索过程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pic>
        <p:nvPicPr>
          <p:cNvPr id="7" name="图片 6" descr="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410" y="994410"/>
            <a:ext cx="7038975" cy="4712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6430" y="401320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算法实现：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1543050"/>
            <a:ext cx="4263390" cy="4312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780" y="2085975"/>
            <a:ext cx="4552315" cy="2436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遗传算法</a:t>
            </a: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110" y="1788795"/>
            <a:ext cx="4251325" cy="478028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585460" y="4466590"/>
            <a:ext cx="191516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00620" y="4147185"/>
            <a:ext cx="4057650" cy="1348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选择操作采用轮盘法，其基本思想是：通过上面适应度的计算，将适应度求倒数累加，对更短路径进行选择的概率越大</a:t>
            </a:r>
          </a:p>
        </p:txBody>
      </p:sp>
      <p:sp>
        <p:nvSpPr>
          <p:cNvPr id="19" name="矩形 18"/>
          <p:cNvSpPr/>
          <p:nvPr/>
        </p:nvSpPr>
        <p:spPr>
          <a:xfrm>
            <a:off x="7500620" y="3458845"/>
            <a:ext cx="4057650" cy="648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种群个体适应度表现为当前路径的总长度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68365" y="3774440"/>
            <a:ext cx="151511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045" y="5495290"/>
            <a:ext cx="1757680" cy="850265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785" y="1439545"/>
            <a:ext cx="3048000" cy="1438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83510" y="401320"/>
            <a:ext cx="295529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交叉操作：单点交叉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25" y="954405"/>
            <a:ext cx="4338320" cy="2969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465" y="4068445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>
                <a:solidFill>
                  <a:schemeClr val="tx1"/>
                </a:solidFill>
              </a:rPr>
              <a:t>变异操作：</a:t>
            </a:r>
          </a:p>
        </p:txBody>
      </p:sp>
      <p:sp>
        <p:nvSpPr>
          <p:cNvPr id="4" name="矩形 3"/>
          <p:cNvSpPr/>
          <p:nvPr/>
        </p:nvSpPr>
        <p:spPr>
          <a:xfrm>
            <a:off x="2683510" y="53200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范围倒置变异</a:t>
            </a:r>
          </a:p>
        </p:txBody>
      </p:sp>
      <p:sp>
        <p:nvSpPr>
          <p:cNvPr id="5" name="矩形 4"/>
          <p:cNvSpPr/>
          <p:nvPr/>
        </p:nvSpPr>
        <p:spPr>
          <a:xfrm>
            <a:off x="2768600" y="46215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基本位变异交换</a:t>
            </a: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4165600"/>
            <a:ext cx="3816985" cy="2473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 smtClean="0"/>
              <a:t>局域搜索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25705" y="3253704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效果：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Swap &lt; reverse </a:t>
            </a:r>
            <a:r>
              <a:rPr lang="zh-CN" altLang="en-US" dirty="0" smtClean="0"/>
              <a:t>≈ 混用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04033" y="4614668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swap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1731156"/>
            <a:ext cx="2404768" cy="21688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88618" y="238061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en-US" altLang="zh-CN" dirty="0"/>
              <a:t>reverse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4075882"/>
            <a:ext cx="2404768" cy="21688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19256" y="17692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两种邻域操作：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/>
              <a:t>模拟退火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5277" y="4598553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初温：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algn="ctr"/>
            <a:r>
              <a:rPr lang="zh-CN" altLang="en-US" dirty="0"/>
              <a:t>退火</a:t>
            </a:r>
            <a:r>
              <a:rPr lang="zh-CN" altLang="en-US" dirty="0" smtClean="0"/>
              <a:t>系数：</a:t>
            </a:r>
            <a:r>
              <a:rPr lang="en-US" altLang="zh-CN" dirty="0" smtClean="0"/>
              <a:t>0.98</a:t>
            </a:r>
          </a:p>
          <a:p>
            <a:pPr algn="ctr"/>
            <a:r>
              <a:rPr lang="zh-CN" altLang="en-US" dirty="0" smtClean="0"/>
              <a:t>邻域操作与局域搜索相同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3" y="1986161"/>
            <a:ext cx="4009524" cy="25047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36445" y="14321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避免陷入局部最优：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728438" y="2540977"/>
            <a:ext cx="8793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50785" y="543040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←</a:t>
            </a:r>
            <a:r>
              <a:rPr lang="zh-CN" altLang="en-US" dirty="0" smtClean="0"/>
              <a:t>对比→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88" y="5315669"/>
            <a:ext cx="2210482" cy="5988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16466"/>
            <a:ext cx="1851279" cy="598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运行结果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110" y="5574873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局域搜索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10%~15%</a:t>
            </a:r>
          </a:p>
          <a:p>
            <a:pPr algn="ctr"/>
            <a:r>
              <a:rPr lang="zh-CN" altLang="en-US" dirty="0"/>
              <a:t>模拟</a:t>
            </a:r>
            <a:r>
              <a:rPr lang="zh-CN" altLang="en-US" dirty="0" smtClean="0"/>
              <a:t>退火：</a:t>
            </a:r>
            <a:r>
              <a:rPr lang="en-US" altLang="zh-CN" dirty="0" smtClean="0"/>
              <a:t>5%~10%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96" y="1553815"/>
            <a:ext cx="5526637" cy="3628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1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宽屏</PresentationFormat>
  <Paragraphs>50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</cp:revision>
  <dcterms:created xsi:type="dcterms:W3CDTF">2018-03-01T02:03:00Z</dcterms:created>
  <dcterms:modified xsi:type="dcterms:W3CDTF">2018-12-24T00:46:06Z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