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515" r:id="rId2"/>
    <p:sldId id="541" r:id="rId3"/>
    <p:sldId id="517" r:id="rId4"/>
    <p:sldId id="542" r:id="rId5"/>
    <p:sldId id="543" r:id="rId6"/>
    <p:sldId id="544" r:id="rId7"/>
    <p:sldId id="545" r:id="rId8"/>
    <p:sldId id="547" r:id="rId9"/>
    <p:sldId id="516" r:id="rId10"/>
    <p:sldId id="529" r:id="rId11"/>
    <p:sldId id="530" r:id="rId12"/>
    <p:sldId id="531" r:id="rId13"/>
    <p:sldId id="532" r:id="rId14"/>
    <p:sldId id="533" r:id="rId15"/>
    <p:sldId id="534" r:id="rId16"/>
    <p:sldId id="535" r:id="rId17"/>
    <p:sldId id="536" r:id="rId18"/>
    <p:sldId id="537" r:id="rId19"/>
    <p:sldId id="525" r:id="rId20"/>
    <p:sldId id="528" r:id="rId21"/>
    <p:sldId id="527" r:id="rId22"/>
    <p:sldId id="538" r:id="rId23"/>
    <p:sldId id="539" r:id="rId24"/>
    <p:sldId id="546" r:id="rId25"/>
    <p:sldId id="540" r:id="rId26"/>
    <p:sldId id="521" r:id="rId27"/>
    <p:sldId id="548" r:id="rId28"/>
    <p:sldId id="552" r:id="rId29"/>
    <p:sldId id="551" r:id="rId30"/>
    <p:sldId id="550" r:id="rId31"/>
    <p:sldId id="549" r:id="rId32"/>
  </p:sldIdLst>
  <p:sldSz cx="9144000" cy="6858000" type="screen4x3"/>
  <p:notesSz cx="7315200" cy="9601200"/>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horzBarState="maximized">
    <p:restoredLeft sz="15294" autoAdjust="0"/>
    <p:restoredTop sz="94541" autoAdjust="0"/>
  </p:normalViewPr>
  <p:slideViewPr>
    <p:cSldViewPr>
      <p:cViewPr>
        <p:scale>
          <a:sx n="80" d="100"/>
          <a:sy n="80" d="100"/>
        </p:scale>
        <p:origin x="-1098" y="-6"/>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3" d="100"/>
          <a:sy n="83" d="100"/>
        </p:scale>
        <p:origin x="-840" y="-66"/>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3708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3138" y="4560888"/>
            <a:ext cx="5367337"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437" tIns="50221" rIns="100437" bIns="50221" numCol="1" anchor="t" anchorCtr="0" compatLnSpc="1">
            <a:prstTxWarp prst="textNoShape">
              <a:avLst/>
            </a:prstTxWarp>
          </a:bodyPr>
          <a:lstStyle/>
          <a:p>
            <a:pPr lvl="0"/>
            <a:r>
              <a:rPr lang="en-US" altLang="zh-CN" noProof="0" smtClean="0"/>
              <a:t>Click to edit Master notes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123" name="Rectangle 3"/>
          <p:cNvSpPr>
            <a:spLocks noGrp="1" noRot="1" noChangeAspect="1" noChangeArrowheads="1" noTextEdit="1"/>
          </p:cNvSpPr>
          <p:nvPr>
            <p:ph type="sldImg" idx="2"/>
          </p:nvPr>
        </p:nvSpPr>
        <p:spPr bwMode="auto">
          <a:xfrm>
            <a:off x="1268413" y="728663"/>
            <a:ext cx="4781550" cy="3584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488819659"/>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1262063" y="722313"/>
            <a:ext cx="4795837" cy="3597275"/>
          </a:xfrm>
          <a:solidFill>
            <a:srgbClr val="FFFFFF"/>
          </a:solidFill>
          <a:ln/>
        </p:spPr>
      </p:sp>
      <p:sp>
        <p:nvSpPr>
          <p:cNvPr id="6147" name="Rectangle 3"/>
          <p:cNvSpPr>
            <a:spLocks noGrp="1" noChangeArrowheads="1"/>
          </p:cNvSpPr>
          <p:nvPr>
            <p:ph type="body" idx="1"/>
          </p:nvPr>
        </p:nvSpPr>
        <p:spPr>
          <a:xfrm>
            <a:off x="974725" y="4560888"/>
            <a:ext cx="5365750" cy="4318000"/>
          </a:xfrm>
          <a:solidFill>
            <a:srgbClr val="FFFFFF"/>
          </a:solidFill>
          <a:ln w="12700">
            <a:solidFill>
              <a:srgbClr val="000000"/>
            </a:solidFill>
            <a:miter lim="800000"/>
            <a:headEnd/>
            <a:tailEnd/>
          </a:ln>
        </p:spPr>
        <p:txBody>
          <a:bodyPr lIns="95007" tIns="47499" rIns="95007" bIns="47499"/>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366657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2206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3688" y="152400"/>
            <a:ext cx="2085975"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110288"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23666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2804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11163" y="1143000"/>
            <a:ext cx="408305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6613" y="1143000"/>
            <a:ext cx="4083050" cy="2514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6613" y="3810000"/>
            <a:ext cx="4083050" cy="2514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6403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2804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11163" y="1143000"/>
            <a:ext cx="408305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143000"/>
            <a:ext cx="408305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30490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6982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66546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3806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44591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7274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5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557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5773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 Third Level</a:t>
            </a:r>
          </a:p>
        </p:txBody>
      </p:sp>
      <p:grpSp>
        <p:nvGrpSpPr>
          <p:cNvPr id="1028" name="Group 16"/>
          <p:cNvGrpSpPr>
            <a:grpSpLocks/>
          </p:cNvGrpSpPr>
          <p:nvPr userDrawn="1"/>
        </p:nvGrpSpPr>
        <p:grpSpPr bwMode="auto">
          <a:xfrm>
            <a:off x="304800" y="838200"/>
            <a:ext cx="8534400" cy="152400"/>
            <a:chOff x="264" y="788"/>
            <a:chExt cx="5232" cy="124"/>
          </a:xfrm>
        </p:grpSpPr>
        <p:sp>
          <p:nvSpPr>
            <p:cNvPr id="1032" name="Rectangle 17"/>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033" name="Rectangle 18"/>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029" name="Group 22"/>
          <p:cNvGrpSpPr>
            <a:grpSpLocks/>
          </p:cNvGrpSpPr>
          <p:nvPr userDrawn="1"/>
        </p:nvGrpSpPr>
        <p:grpSpPr bwMode="auto">
          <a:xfrm>
            <a:off x="381000" y="6400800"/>
            <a:ext cx="8382000" cy="304800"/>
            <a:chOff x="288" y="3408"/>
            <a:chExt cx="5280" cy="192"/>
          </a:xfrm>
        </p:grpSpPr>
        <p:sp>
          <p:nvSpPr>
            <p:cNvPr id="1030" name="Rectangle 23"/>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031" name="Rectangle 24"/>
            <p:cNvSpPr>
              <a:spLocks noChangeArrowheads="1"/>
            </p:cNvSpPr>
            <p:nvPr/>
          </p:nvSpPr>
          <p:spPr bwMode="auto">
            <a:xfrm>
              <a:off x="288" y="3408"/>
              <a:ext cx="5269"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nSpc>
                  <a:spcPts val="2000"/>
                </a:lnSpc>
              </a:pPr>
              <a:r>
                <a:rPr lang="en-US" altLang="zh-CN" sz="1200" b="0">
                  <a:ea typeface="宋体" charset="-122"/>
                </a:rPr>
                <a:t>© Tan,Steinbach, Kumar 	    	Introduction to Data Mining        		      4/18/2004               </a:t>
              </a:r>
              <a:fld id="{BEF90945-F17D-4110-89C0-6960B72E72DD}" type="slidenum">
                <a:rPr lang="en-US" altLang="zh-CN" sz="1200" b="0">
                  <a:ea typeface="宋体" charset="-122"/>
                </a:rPr>
                <a:pPr>
                  <a:lnSpc>
                    <a:spcPts val="2000"/>
                  </a:lnSpc>
                </a:pPr>
                <a:t>‹#›</a:t>
              </a:fld>
              <a:r>
                <a:rPr lang="en-US" altLang="zh-CN" sz="1200" b="0">
                  <a:ea typeface="宋体" charset="-122"/>
                </a:rPr>
                <a:t> </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zh.wikipedia.org/wiki/%E6%B5%AE%E7%82%B9" TargetMode="External"/><Relationship Id="rId2" Type="http://schemas.openxmlformats.org/officeDocument/2006/relationships/hyperlink" Target="http://zh.wikipedia.org/wiki/%E8%B6%85%E7%BA%A7%E8%AE%A1%E7%AE%97%E6%9C%BA" TargetMode="External"/><Relationship Id="rId1" Type="http://schemas.openxmlformats.org/officeDocument/2006/relationships/slideLayout" Target="../slideLayouts/slideLayout2.xml"/><Relationship Id="rId4" Type="http://schemas.openxmlformats.org/officeDocument/2006/relationships/hyperlink" Target="http://zh.wikipedia.org/wiki/%E5%A4%A9%E6%B0%94%E9%A2%84%E6%8A%A5"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zh.wikipedia.org/wiki/%E5%8D%8F%E5%A4%84%E7%90%86%E5%99%A8" TargetMode="External"/><Relationship Id="rId3" Type="http://schemas.openxmlformats.org/officeDocument/2006/relationships/hyperlink" Target="http://zh.wikipedia.org/wiki/%E5%9B%BD%E9%98%B2%E7%A7%91%E6%8A%80%E5%A4%A7%E5%AD%A6" TargetMode="External"/><Relationship Id="rId7" Type="http://schemas.openxmlformats.org/officeDocument/2006/relationships/hyperlink" Target="http://zh.wikipedia.org/wiki/%E4%B8%AD%E5%A4%AE%E5%A4%84%E7%90%86%E5%99%A8" TargetMode="External"/><Relationship Id="rId2" Type="http://schemas.openxmlformats.org/officeDocument/2006/relationships/hyperlink" Target="http://zh.wikipedia.org/wiki/%E4%B8%AD%E5%9B%BD%E5%A4%A7%E9%99%86" TargetMode="External"/><Relationship Id="rId1" Type="http://schemas.openxmlformats.org/officeDocument/2006/relationships/slideLayout" Target="../slideLayouts/slideLayout2.xml"/><Relationship Id="rId6" Type="http://schemas.openxmlformats.org/officeDocument/2006/relationships/hyperlink" Target="http://zh.wikipedia.org/wiki/%E5%A4%9A%E6%A0%B8%E5%BF%83" TargetMode="External"/><Relationship Id="rId5" Type="http://schemas.openxmlformats.org/officeDocument/2006/relationships/hyperlink" Target="http://zh.wikipedia.org/wiki/Intel_Xeon" TargetMode="External"/><Relationship Id="rId4" Type="http://schemas.openxmlformats.org/officeDocument/2006/relationships/hyperlink" Target="http://zh.wikipedia.org/wiki/%E8%B6%85%E7%BA%A7%E8%AE%A1%E7%AE%97%E6%9C%B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zh.wikipedia.org/wiki/COBOL" TargetMode="External"/><Relationship Id="rId3" Type="http://schemas.openxmlformats.org/officeDocument/2006/relationships/hyperlink" Target="http://zh.wikipedia.org/wiki/System/360" TargetMode="External"/><Relationship Id="rId7" Type="http://schemas.openxmlformats.org/officeDocument/2006/relationships/hyperlink" Target="http://zh.wikipedia.org/wiki/%E8%99%9A%E6%8B%9F%E6%9C%BA" TargetMode="External"/><Relationship Id="rId2" Type="http://schemas.openxmlformats.org/officeDocument/2006/relationships/hyperlink" Target="http://zh.wikipedia.org/wiki/IBM" TargetMode="External"/><Relationship Id="rId1" Type="http://schemas.openxmlformats.org/officeDocument/2006/relationships/slideLayout" Target="../slideLayouts/slideLayout2.xml"/><Relationship Id="rId6" Type="http://schemas.openxmlformats.org/officeDocument/2006/relationships/hyperlink" Target="http://zh.wikipedia.org/wiki/%E4%BC%81%E4%B8%9A%E8%B5%84%E6%BA%90%E8%A7%84%E5%88%92" TargetMode="External"/><Relationship Id="rId5" Type="http://schemas.openxmlformats.org/officeDocument/2006/relationships/hyperlink" Target="http://zh.wikipedia.org/wiki/%E4%BA%BA%E5%8F%A3%E6%99%AE%E6%9F%A5" TargetMode="External"/><Relationship Id="rId4" Type="http://schemas.openxmlformats.org/officeDocument/2006/relationships/hyperlink" Target="http://zh.wikipedia.org/wiki/%E9%93%B6%E8%A1%8C" TargetMode="External"/><Relationship Id="rId9" Type="http://schemas.openxmlformats.org/officeDocument/2006/relationships/hyperlink" Target="http://zh.wikipedia.org/wiki/DB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8600" y="609600"/>
            <a:ext cx="8763000" cy="838200"/>
          </a:xfrm>
        </p:spPr>
        <p:txBody>
          <a:bodyPr/>
          <a:lstStyle/>
          <a:p>
            <a:pPr algn="ctr"/>
            <a:endParaRPr lang="en-US" altLang="zh-CN" sz="2800" smtClean="0">
              <a:ea typeface="宋体" charset="-122"/>
            </a:endParaRPr>
          </a:p>
        </p:txBody>
      </p:sp>
      <p:sp>
        <p:nvSpPr>
          <p:cNvPr id="2051" name="Rectangle 3"/>
          <p:cNvSpPr>
            <a:spLocks noChangeArrowheads="1"/>
          </p:cNvSpPr>
          <p:nvPr/>
        </p:nvSpPr>
        <p:spPr bwMode="auto">
          <a:xfrm>
            <a:off x="381000" y="3293600"/>
            <a:ext cx="8229600" cy="112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spcBef>
                <a:spcPct val="20000"/>
              </a:spcBef>
              <a:buClr>
                <a:schemeClr val="folHlink"/>
              </a:buClr>
              <a:buSzPct val="60000"/>
              <a:buFont typeface="Wingdings" pitchFamily="2" charset="2"/>
              <a:buNone/>
            </a:pPr>
            <a:r>
              <a:rPr lang="zh-CN" altLang="en-US" sz="3200" b="0" dirty="0" smtClean="0">
                <a:ea typeface="宋体" charset="-122"/>
              </a:rPr>
              <a:t>超级计算机简介</a:t>
            </a:r>
            <a:endParaRPr lang="en-US" altLang="zh-CN" sz="3200" b="0" dirty="0" smtClean="0">
              <a:ea typeface="宋体" charset="-122"/>
            </a:endParaRPr>
          </a:p>
          <a:p>
            <a:pPr algn="ctr" eaLnBrk="1" hangingPunct="1">
              <a:spcBef>
                <a:spcPct val="20000"/>
              </a:spcBef>
              <a:buClr>
                <a:schemeClr val="folHlink"/>
              </a:buClr>
              <a:buSzPct val="60000"/>
              <a:buFont typeface="Wingdings" pitchFamily="2" charset="2"/>
              <a:buNone/>
            </a:pPr>
            <a:r>
              <a:rPr lang="zh-CN" altLang="en-US" sz="1600" b="0" dirty="0" smtClean="0">
                <a:ea typeface="宋体" charset="-122"/>
              </a:rPr>
              <a:t>陈炳炜 计算机科学与技术</a:t>
            </a:r>
            <a:endParaRPr lang="en-US" altLang="zh-CN" sz="1600" b="0" dirty="0" smtClean="0">
              <a:ea typeface="宋体" charset="-122"/>
            </a:endParaRPr>
          </a:p>
          <a:p>
            <a:pPr algn="ctr"/>
            <a:r>
              <a:rPr lang="zh-CN" altLang="en-US" sz="1600" b="0" dirty="0" smtClean="0">
                <a:ea typeface="宋体" charset="-122"/>
              </a:rPr>
              <a:t> </a:t>
            </a:r>
            <a:r>
              <a:rPr lang="en-US" altLang="zh-CN" sz="1600" b="0" dirty="0">
                <a:ea typeface="宋体" charset="-122"/>
              </a:rPr>
              <a:t>chenbwei2012@gmail.com</a:t>
            </a:r>
          </a:p>
        </p:txBody>
      </p:sp>
      <p:sp>
        <p:nvSpPr>
          <p:cNvPr id="2056" name="Rectangle 5"/>
          <p:cNvSpPr>
            <a:spLocks noChangeArrowheads="1"/>
          </p:cNvSpPr>
          <p:nvPr/>
        </p:nvSpPr>
        <p:spPr bwMode="auto">
          <a:xfrm>
            <a:off x="381000" y="6400800"/>
            <a:ext cx="83820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2053" name="Group 7"/>
          <p:cNvGrpSpPr>
            <a:grpSpLocks/>
          </p:cNvGrpSpPr>
          <p:nvPr/>
        </p:nvGrpSpPr>
        <p:grpSpPr bwMode="auto">
          <a:xfrm>
            <a:off x="304800" y="1447800"/>
            <a:ext cx="8534400" cy="152400"/>
            <a:chOff x="264" y="788"/>
            <a:chExt cx="5232" cy="124"/>
          </a:xfrm>
        </p:grpSpPr>
        <p:sp>
          <p:nvSpPr>
            <p:cNvPr id="2054" name="Rectangle 8"/>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055" name="Rectangle 9"/>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xEl>
                                              <p:pRg st="1" end="1"/>
                                            </p:txEl>
                                          </p:spTgt>
                                        </p:tgtEl>
                                        <p:attrNameLst>
                                          <p:attrName>style.visibility</p:attrName>
                                        </p:attrNameLst>
                                      </p:cBhvr>
                                      <p:to>
                                        <p:strVal val="visible"/>
                                      </p:to>
                                    </p:set>
                                    <p:anim calcmode="lin" valueType="num">
                                      <p:cBhvr additive="base">
                                        <p:cTn id="7" dur="500" fill="hold"/>
                                        <p:tgtEl>
                                          <p:spTgt spid="20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anim calcmode="lin" valueType="num">
                                      <p:cBhvr additive="base">
                                        <p:cTn id="11" dur="500" fill="hold"/>
                                        <p:tgtEl>
                                          <p:spTgt spid="205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IBM</a:t>
            </a:r>
            <a:r>
              <a:rPr lang="zh-CN" altLang="en-US" dirty="0" smtClean="0"/>
              <a:t>蓝色基因</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143000"/>
            <a:ext cx="8058150" cy="488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5322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“走鹃”超级计算机</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1219200"/>
            <a:ext cx="77819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1240971"/>
            <a:ext cx="7781925"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3658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IBM“Sequoia</a:t>
            </a:r>
            <a:r>
              <a:rPr lang="zh-CN" altLang="en-US" b="0" dirty="0"/>
              <a:t>（红杉）”超级计算机</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963" y="1890713"/>
            <a:ext cx="593407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6989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“天河一号”超级计算机</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219200"/>
            <a:ext cx="785812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583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天河二号”超级计算机</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219200"/>
            <a:ext cx="81153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6807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机柜里边是什么？</a:t>
            </a:r>
            <a:endParaRPr lang="en-US" altLang="zh-CN" dirty="0" smtClean="0"/>
          </a:p>
          <a:p>
            <a:r>
              <a:rPr lang="zh-CN" altLang="en-US" dirty="0" smtClean="0"/>
              <a:t>机柜之间如何连接？</a:t>
            </a:r>
            <a:endParaRPr lang="zh-CN" altLang="en-US" dirty="0"/>
          </a:p>
        </p:txBody>
      </p:sp>
    </p:spTree>
    <p:extLst>
      <p:ext uri="{BB962C8B-B14F-4D97-AF65-F5344CB8AC3E}">
        <p14:creationId xmlns:p14="http://schemas.microsoft.com/office/powerpoint/2010/main" val="9713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机柜</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800100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8171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里面的节点（主机）长什么样子？</a:t>
            </a:r>
            <a:endParaRPr lang="zh-CN" altLang="en-US" dirty="0"/>
          </a:p>
        </p:txBody>
      </p:sp>
    </p:spTree>
    <p:extLst>
      <p:ext uri="{BB962C8B-B14F-4D97-AF65-F5344CB8AC3E}">
        <p14:creationId xmlns:p14="http://schemas.microsoft.com/office/powerpoint/2010/main" val="107845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主机</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59817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0687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维基百科</a:t>
            </a:r>
            <a:endParaRPr lang="zh-CN" altLang="en-US" dirty="0"/>
          </a:p>
        </p:txBody>
      </p:sp>
      <p:sp>
        <p:nvSpPr>
          <p:cNvPr id="3" name="内容占位符 2"/>
          <p:cNvSpPr>
            <a:spLocks noGrp="1"/>
          </p:cNvSpPr>
          <p:nvPr>
            <p:ph idx="1"/>
          </p:nvPr>
        </p:nvSpPr>
        <p:spPr/>
        <p:txBody>
          <a:bodyPr/>
          <a:lstStyle/>
          <a:p>
            <a:r>
              <a:rPr lang="zh-CN" altLang="en-US" sz="2400" dirty="0" smtClean="0"/>
              <a:t>超级電腦（英语：</a:t>
            </a:r>
            <a:r>
              <a:rPr lang="en-US" altLang="zh-CN" sz="2400" dirty="0" smtClean="0"/>
              <a:t>super computer</a:t>
            </a:r>
            <a:r>
              <a:rPr lang="zh-CN" altLang="en-US" sz="2400" dirty="0" smtClean="0"/>
              <a:t>），指能够执行一般个人电脑无法处理的</a:t>
            </a:r>
            <a:r>
              <a:rPr lang="zh-CN" altLang="en-US" sz="2400" b="1" dirty="0" smtClean="0"/>
              <a:t>大资料量</a:t>
            </a:r>
            <a:r>
              <a:rPr lang="zh-CN" altLang="en-US" sz="2400" dirty="0" smtClean="0"/>
              <a:t>与</a:t>
            </a:r>
            <a:r>
              <a:rPr lang="zh-CN" altLang="en-US" sz="2400" b="1" dirty="0" smtClean="0"/>
              <a:t>高速</a:t>
            </a:r>
            <a:r>
              <a:rPr lang="zh-CN" altLang="en-US" sz="2400" dirty="0" smtClean="0"/>
              <a:t>运算的电脑，其基本组成元件与个人电脑的概念无太大差异，但规格与性能则强大许多。现有的超级计算机运算速度大都可以达到每秒一兆（</a:t>
            </a:r>
            <a:r>
              <a:rPr lang="zh-CN" altLang="en-US" sz="2400" b="1" dirty="0" smtClean="0"/>
              <a:t>万亿</a:t>
            </a:r>
            <a:r>
              <a:rPr lang="zh-CN" altLang="en-US" sz="2400" dirty="0" smtClean="0"/>
              <a:t>，非百万）次以上。「超级计算」（</a:t>
            </a:r>
            <a:r>
              <a:rPr lang="en-US" altLang="zh-CN" sz="2400" dirty="0" smtClean="0"/>
              <a:t>Supercomputing</a:t>
            </a:r>
            <a:r>
              <a:rPr lang="zh-CN" altLang="en-US" sz="2400" dirty="0" smtClean="0"/>
              <a:t>）這名詞第一次出現是在媒体“纽约世界報”于</a:t>
            </a:r>
            <a:r>
              <a:rPr lang="en-US" altLang="zh-CN" sz="2400" dirty="0" smtClean="0"/>
              <a:t>1929</a:t>
            </a:r>
            <a:r>
              <a:rPr lang="zh-CN" altLang="en-US" sz="2400" dirty="0" smtClean="0"/>
              <a:t>年关于</a:t>
            </a:r>
            <a:r>
              <a:rPr lang="en-US" altLang="zh-CN" sz="2400" dirty="0" smtClean="0"/>
              <a:t>IBM</a:t>
            </a:r>
            <a:r>
              <a:rPr lang="zh-CN" altLang="en-US" sz="2400" dirty="0" smtClean="0"/>
              <a:t>为哥伦比亚大学建造大型報表机（</a:t>
            </a:r>
            <a:r>
              <a:rPr lang="en-US" altLang="zh-CN" sz="2400" dirty="0" smtClean="0"/>
              <a:t>tabulator</a:t>
            </a:r>
            <a:r>
              <a:rPr lang="zh-CN" altLang="en-US" sz="2400" dirty="0" smtClean="0"/>
              <a:t>）的报导。</a:t>
            </a:r>
            <a:r>
              <a:rPr lang="en-US" altLang="zh-CN" sz="2400" dirty="0" smtClean="0"/>
              <a:t>[1]</a:t>
            </a:r>
            <a:endParaRPr lang="zh-CN" altLang="en-US" sz="2400" dirty="0"/>
          </a:p>
        </p:txBody>
      </p:sp>
    </p:spTree>
    <p:extLst>
      <p:ext uri="{BB962C8B-B14F-4D97-AF65-F5344CB8AC3E}">
        <p14:creationId xmlns:p14="http://schemas.microsoft.com/office/powerpoint/2010/main" val="3180979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2"/>
          <p:cNvSpPr>
            <a:spLocks noGrp="1"/>
          </p:cNvSpPr>
          <p:nvPr>
            <p:ph type="subTitle" idx="1"/>
          </p:nvPr>
        </p:nvSpPr>
        <p:spPr/>
        <p:txBody>
          <a:bodyPr/>
          <a:lstStyle/>
          <a:p>
            <a:endParaRPr lang="zh-CN" altLang="en-US" dirty="0" smtClean="0">
              <a:ea typeface="宋体" charset="-122"/>
            </a:endParaRPr>
          </a:p>
        </p:txBody>
      </p:sp>
      <p:sp>
        <p:nvSpPr>
          <p:cNvPr id="2" name="标题 1"/>
          <p:cNvSpPr>
            <a:spLocks noGrp="1"/>
          </p:cNvSpPr>
          <p:nvPr>
            <p:ph type="ctrTitle"/>
          </p:nvPr>
        </p:nvSpPr>
        <p:spPr/>
        <p:txBody>
          <a:bodyPr/>
          <a:lstStyle/>
          <a:p>
            <a:pPr algn="ctr"/>
            <a:r>
              <a:rPr lang="zh-CN" altLang="en-US" dirty="0" smtClean="0"/>
              <a:t>什么是超级计算机</a:t>
            </a:r>
            <a:endParaRPr lang="zh-CN" altLang="en-US" dirty="0"/>
          </a:p>
        </p:txBody>
      </p:sp>
    </p:spTree>
    <p:extLst>
      <p:ext uri="{BB962C8B-B14F-4D97-AF65-F5344CB8AC3E}">
        <p14:creationId xmlns:p14="http://schemas.microsoft.com/office/powerpoint/2010/main" val="251602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百度百科</a:t>
            </a:r>
            <a:endParaRPr lang="zh-CN" altLang="en-US" dirty="0"/>
          </a:p>
        </p:txBody>
      </p:sp>
      <p:sp>
        <p:nvSpPr>
          <p:cNvPr id="3" name="内容占位符 2"/>
          <p:cNvSpPr>
            <a:spLocks noGrp="1"/>
          </p:cNvSpPr>
          <p:nvPr>
            <p:ph idx="1"/>
          </p:nvPr>
        </p:nvSpPr>
        <p:spPr/>
        <p:txBody>
          <a:bodyPr/>
          <a:lstStyle/>
          <a:p>
            <a:r>
              <a:rPr lang="zh-CN" altLang="en-US" sz="2400" dirty="0" smtClean="0"/>
              <a:t>超级计算机指能够执行一般个人电脑无法处理的</a:t>
            </a:r>
            <a:r>
              <a:rPr lang="zh-CN" altLang="en-US" sz="2400" b="1" dirty="0" smtClean="0"/>
              <a:t>大资料量</a:t>
            </a:r>
            <a:r>
              <a:rPr lang="zh-CN" altLang="en-US" sz="2400" dirty="0" smtClean="0"/>
              <a:t>与</a:t>
            </a:r>
            <a:r>
              <a:rPr lang="zh-CN" altLang="en-US" sz="2400" b="1" dirty="0" smtClean="0"/>
              <a:t>高速</a:t>
            </a:r>
            <a:r>
              <a:rPr lang="zh-CN" altLang="en-US" sz="2400" dirty="0" smtClean="0"/>
              <a:t>运算的电脑，其基本组成组件与个人电脑的概念无太大差异，但规格与性能则强大许多，是一种超大型电子计算机。具有很强的计算和处理数据的能力，主要特点表现为高速度和大容量，配有多种外部和外围设备及丰富的、高功能的软件系统。现有的超级计算机运算速度大都可以达到每秒一太（</a:t>
            </a:r>
            <a:r>
              <a:rPr lang="en-US" altLang="zh-CN" sz="2400" dirty="0" smtClean="0"/>
              <a:t>Trillion</a:t>
            </a:r>
            <a:r>
              <a:rPr lang="zh-CN" altLang="en-US" sz="2400" dirty="0" smtClean="0"/>
              <a:t>，万亿）次以上。</a:t>
            </a:r>
          </a:p>
          <a:p>
            <a:r>
              <a:rPr lang="zh-CN" altLang="en-US" sz="2400" dirty="0" smtClean="0"/>
              <a:t>超级计算机是计算机中功能最强、运算速度最快、存储容量最大的一类计算机，多用于国家高科技领域和尖端技术研究，是一个国家科研实力的体现，它对国家安全，经济和社会发展具有举足轻重的意义。是国家科技发展水平和综合国力的重要标志。</a:t>
            </a:r>
            <a:endParaRPr lang="zh-CN" altLang="en-US" sz="2400" dirty="0"/>
          </a:p>
        </p:txBody>
      </p:sp>
    </p:spTree>
    <p:extLst>
      <p:ext uri="{BB962C8B-B14F-4D97-AF65-F5344CB8AC3E}">
        <p14:creationId xmlns:p14="http://schemas.microsoft.com/office/powerpoint/2010/main" val="2935676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超级计算机的发展历史</a:t>
            </a:r>
            <a:endParaRPr lang="zh-CN" altLang="en-US" dirty="0"/>
          </a:p>
        </p:txBody>
      </p:sp>
      <p:sp>
        <p:nvSpPr>
          <p:cNvPr id="3" name="内容占位符 2"/>
          <p:cNvSpPr>
            <a:spLocks noGrp="1"/>
          </p:cNvSpPr>
          <p:nvPr>
            <p:ph idx="1"/>
          </p:nvPr>
        </p:nvSpPr>
        <p:spPr/>
        <p:txBody>
          <a:bodyPr/>
          <a:lstStyle/>
          <a:p>
            <a:r>
              <a:rPr lang="zh-CN" altLang="en-US" sz="2400" dirty="0" smtClean="0"/>
              <a:t>「超级计算机」一词并无明确定义，其含义随计算机业界的发展而发生变化。</a:t>
            </a:r>
            <a:endParaRPr lang="en-US" altLang="zh-CN" sz="2400" dirty="0" smtClean="0"/>
          </a:p>
          <a:p>
            <a:r>
              <a:rPr lang="zh-CN" altLang="en-US" sz="2400" dirty="0" smtClean="0"/>
              <a:t>早期的控制数据公司机器可达十倍速于竞争对手，但仍然是比较原始的标量处理器。</a:t>
            </a:r>
            <a:endParaRPr lang="en-US" altLang="zh-CN" sz="2400" dirty="0" smtClean="0"/>
          </a:p>
          <a:p>
            <a:r>
              <a:rPr lang="zh-CN" altLang="en-US" sz="2400" dirty="0" smtClean="0"/>
              <a:t>到了</a:t>
            </a:r>
            <a:r>
              <a:rPr lang="en-US" altLang="zh-CN" sz="2400" dirty="0" smtClean="0"/>
              <a:t>1970</a:t>
            </a:r>
            <a:r>
              <a:rPr lang="zh-CN" altLang="en-US" sz="2400" dirty="0" smtClean="0"/>
              <a:t>年代，大部分超级计算机就已经是向量处理器了，很多是新進者自行开发的廉价处理器来攻占市场。</a:t>
            </a:r>
            <a:endParaRPr lang="en-US" altLang="zh-CN" sz="2400" dirty="0" smtClean="0"/>
          </a:p>
          <a:p>
            <a:r>
              <a:rPr lang="en-US" altLang="zh-CN" sz="2400" dirty="0" smtClean="0"/>
              <a:t>1980</a:t>
            </a:r>
            <a:r>
              <a:rPr lang="zh-CN" altLang="en-US" sz="2400" dirty="0" smtClean="0"/>
              <a:t>年代初期，业界开始转向大规模并行运算系统，这时的超级计算机由成千上万的普通处理器所组成。</a:t>
            </a:r>
            <a:endParaRPr lang="en-US" altLang="zh-CN" sz="2400" dirty="0" smtClean="0"/>
          </a:p>
          <a:p>
            <a:r>
              <a:rPr lang="en-US" altLang="zh-CN" sz="2400" dirty="0" smtClean="0"/>
              <a:t>1980</a:t>
            </a:r>
            <a:r>
              <a:rPr lang="zh-CN" altLang="en-US" sz="2400" dirty="0" smtClean="0"/>
              <a:t>年代中叶，将适量的矢量处理器（一般由</a:t>
            </a:r>
            <a:r>
              <a:rPr lang="en-US" altLang="zh-CN" sz="2400" dirty="0" smtClean="0"/>
              <a:t>8</a:t>
            </a:r>
            <a:r>
              <a:rPr lang="zh-CN" altLang="en-US" sz="2400" dirty="0" smtClean="0"/>
              <a:t>个到</a:t>
            </a:r>
            <a:r>
              <a:rPr lang="en-US" altLang="zh-CN" sz="2400" dirty="0" smtClean="0"/>
              <a:t>16</a:t>
            </a:r>
            <a:r>
              <a:rPr lang="zh-CN" altLang="en-US" sz="2400" dirty="0" smtClean="0"/>
              <a:t>个不等）联合起来进行并行计算成为通用的方法。</a:t>
            </a:r>
            <a:endParaRPr lang="en-US" altLang="zh-CN" sz="2400" dirty="0" smtClean="0"/>
          </a:p>
          <a:p>
            <a:r>
              <a:rPr lang="en-US" altLang="zh-CN" sz="2400" dirty="0" smtClean="0"/>
              <a:t>1990</a:t>
            </a:r>
            <a:r>
              <a:rPr lang="zh-CN" altLang="en-US" sz="2400" dirty="0" smtClean="0"/>
              <a:t>年代以后到</a:t>
            </a:r>
            <a:r>
              <a:rPr lang="en-US" altLang="zh-CN" sz="2400" dirty="0" smtClean="0"/>
              <a:t>21</a:t>
            </a:r>
            <a:r>
              <a:rPr lang="zh-CN" altLang="en-US" sz="2400" dirty="0" smtClean="0"/>
              <a:t>世纪初，超级计算机则主要由基于精简指令集的处理器（譬如</a:t>
            </a:r>
            <a:r>
              <a:rPr lang="en-US" altLang="zh-CN" sz="2400" dirty="0" smtClean="0"/>
              <a:t>PowerPC</a:t>
            </a:r>
            <a:r>
              <a:rPr lang="zh-CN" altLang="en-US" sz="2400" dirty="0" smtClean="0"/>
              <a:t>、</a:t>
            </a:r>
            <a:r>
              <a:rPr lang="en-US" altLang="zh-CN" sz="2400" dirty="0" smtClean="0"/>
              <a:t>PA-RISC</a:t>
            </a:r>
            <a:r>
              <a:rPr lang="zh-CN" altLang="en-US" sz="2400" dirty="0" smtClean="0"/>
              <a:t>或</a:t>
            </a:r>
            <a:r>
              <a:rPr lang="en-US" altLang="zh-CN" sz="2400" dirty="0" smtClean="0"/>
              <a:t>DEC Alpha</a:t>
            </a:r>
            <a:r>
              <a:rPr lang="zh-CN" altLang="en-US" sz="2400" dirty="0" smtClean="0"/>
              <a:t>）互联进行并行计算而实行。</a:t>
            </a:r>
            <a:endParaRPr lang="zh-CN" altLang="en-US" sz="2400" dirty="0"/>
          </a:p>
        </p:txBody>
      </p:sp>
    </p:spTree>
    <p:extLst>
      <p:ext uri="{BB962C8B-B14F-4D97-AF65-F5344CB8AC3E}">
        <p14:creationId xmlns:p14="http://schemas.microsoft.com/office/powerpoint/2010/main" val="2246626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endParaRPr lang="zh-CN" altLang="en-US" dirty="0"/>
          </a:p>
        </p:txBody>
      </p:sp>
      <p:sp>
        <p:nvSpPr>
          <p:cNvPr id="3" name="内容占位符 2"/>
          <p:cNvSpPr>
            <a:spLocks noGrp="1"/>
          </p:cNvSpPr>
          <p:nvPr>
            <p:ph idx="1"/>
          </p:nvPr>
        </p:nvSpPr>
        <p:spPr/>
        <p:txBody>
          <a:bodyPr/>
          <a:lstStyle/>
          <a:p>
            <a:r>
              <a:rPr lang="zh-CN" altLang="en-US" dirty="0" smtClean="0"/>
              <a:t>一般的超級计算机都使用</a:t>
            </a:r>
            <a:r>
              <a:rPr lang="en-US" altLang="zh-CN" dirty="0" smtClean="0"/>
              <a:t>Unix</a:t>
            </a:r>
            <a:r>
              <a:rPr lang="zh-CN" altLang="en-US" dirty="0" smtClean="0"/>
              <a:t>操作系统（</a:t>
            </a:r>
            <a:r>
              <a:rPr lang="zh-CN" altLang="en-US" b="1" dirty="0" smtClean="0"/>
              <a:t>天河二号例外</a:t>
            </a:r>
            <a:r>
              <a:rPr lang="zh-CN" altLang="en-US" dirty="0" smtClean="0"/>
              <a:t>），但在講求絕對高效能的操作環境時，超級電腦開發人員會動用特別的輕量級核心（</a:t>
            </a:r>
            <a:r>
              <a:rPr lang="en-US" altLang="zh-CN" dirty="0" smtClean="0"/>
              <a:t>Light Weight Kernel</a:t>
            </a:r>
            <a:r>
              <a:rPr lang="zh-CN" altLang="en-US" dirty="0" smtClean="0"/>
              <a:t>－</a:t>
            </a:r>
            <a:r>
              <a:rPr lang="en-US" altLang="zh-CN" dirty="0" smtClean="0"/>
              <a:t>LWK</a:t>
            </a:r>
            <a:r>
              <a:rPr lang="zh-CN" altLang="en-US" dirty="0" smtClean="0"/>
              <a:t>），減少中断请求、行程間通訊等開銷以提高效能。</a:t>
            </a:r>
            <a:r>
              <a:rPr lang="en-US" altLang="zh-CN" dirty="0" smtClean="0"/>
              <a:t>[7]</a:t>
            </a:r>
          </a:p>
        </p:txBody>
      </p:sp>
    </p:spTree>
    <p:extLst>
      <p:ext uri="{BB962C8B-B14F-4D97-AF65-F5344CB8AC3E}">
        <p14:creationId xmlns:p14="http://schemas.microsoft.com/office/powerpoint/2010/main" val="1324623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dirty="0" smtClean="0"/>
              <a:t>網絡技術</a:t>
            </a:r>
            <a:endParaRPr lang="zh-CN" altLang="en-US" dirty="0"/>
          </a:p>
        </p:txBody>
      </p:sp>
      <p:sp>
        <p:nvSpPr>
          <p:cNvPr id="3" name="内容占位符 2"/>
          <p:cNvSpPr>
            <a:spLocks noGrp="1"/>
          </p:cNvSpPr>
          <p:nvPr>
            <p:ph idx="1"/>
          </p:nvPr>
        </p:nvSpPr>
        <p:spPr/>
        <p:txBody>
          <a:bodyPr/>
          <a:lstStyle/>
          <a:p>
            <a:r>
              <a:rPr lang="zh-TW" altLang="en-US" dirty="0" smtClean="0"/>
              <a:t>超級電腦節點之間的通信一般都需要使用高性能的網絡介面，現今大多</a:t>
            </a:r>
            <a:r>
              <a:rPr lang="en-US" altLang="zh-TW" dirty="0" smtClean="0"/>
              <a:t>TOP500</a:t>
            </a:r>
            <a:r>
              <a:rPr lang="zh-TW" altLang="en-US" dirty="0" smtClean="0"/>
              <a:t>的超級電腦使用乙太網路（</a:t>
            </a:r>
            <a:r>
              <a:rPr lang="en-US" altLang="zh-TW" dirty="0" smtClean="0"/>
              <a:t>44.8%</a:t>
            </a:r>
            <a:r>
              <a:rPr lang="zh-TW" altLang="en-US" dirty="0" smtClean="0"/>
              <a:t>）及</a:t>
            </a:r>
            <a:r>
              <a:rPr lang="en-US" altLang="zh-TW" dirty="0" err="1" smtClean="0"/>
              <a:t>InfiniBand</a:t>
            </a:r>
            <a:r>
              <a:rPr lang="zh-TW" altLang="en-US" dirty="0" smtClean="0"/>
              <a:t>（</a:t>
            </a:r>
            <a:r>
              <a:rPr lang="en-US" altLang="zh-TW" dirty="0" smtClean="0"/>
              <a:t>41.8%</a:t>
            </a:r>
            <a:r>
              <a:rPr lang="zh-TW" altLang="en-US" dirty="0" smtClean="0"/>
              <a:t>）。</a:t>
            </a:r>
            <a:r>
              <a:rPr lang="en-US" altLang="zh-TW" dirty="0" smtClean="0"/>
              <a:t>[22]</a:t>
            </a:r>
          </a:p>
          <a:p>
            <a:r>
              <a:rPr lang="zh-TW" altLang="en-US" dirty="0" smtClean="0"/>
              <a:t>傳統上</a:t>
            </a:r>
            <a:r>
              <a:rPr lang="en-US" altLang="zh-TW" dirty="0" err="1" smtClean="0"/>
              <a:t>InfiniBand</a:t>
            </a:r>
            <a:r>
              <a:rPr lang="zh-TW" altLang="en-US" dirty="0" smtClean="0"/>
              <a:t>比乙太網路有更高的頻寬，同時因作業系統呼叫省略（</a:t>
            </a:r>
            <a:r>
              <a:rPr lang="en-US" altLang="zh-TW" dirty="0" smtClean="0"/>
              <a:t>Operating System Bypass</a:t>
            </a:r>
            <a:r>
              <a:rPr lang="zh-TW" altLang="en-US" dirty="0" smtClean="0"/>
              <a:t>）而提供更低的延遲時間（</a:t>
            </a:r>
            <a:r>
              <a:rPr lang="en-US" altLang="zh-TW" dirty="0" smtClean="0"/>
              <a:t>latency</a:t>
            </a:r>
            <a:r>
              <a:rPr lang="zh-TW" altLang="en-US" dirty="0" smtClean="0"/>
              <a:t>）；然而</a:t>
            </a:r>
            <a:r>
              <a:rPr lang="en-US" altLang="zh-TW" dirty="0" smtClean="0"/>
              <a:t>2011</a:t>
            </a:r>
            <a:r>
              <a:rPr lang="zh-TW" altLang="en-US" dirty="0" smtClean="0"/>
              <a:t>年思科系統開發</a:t>
            </a:r>
            <a:r>
              <a:rPr lang="en-US" altLang="zh-TW" dirty="0" smtClean="0"/>
              <a:t>VFIO</a:t>
            </a:r>
            <a:r>
              <a:rPr lang="zh-TW" altLang="en-US" dirty="0" smtClean="0"/>
              <a:t>技術於超級電腦和叢集應用，使一般的乙太網路介面也能提供低延遲時間，從而提升乙太網路在超級電腦的應用層面。</a:t>
            </a:r>
            <a:r>
              <a:rPr lang="en-US" altLang="zh-TW" dirty="0" smtClean="0"/>
              <a:t>[23]</a:t>
            </a:r>
            <a:endParaRPr lang="zh-CN" altLang="en-US" dirty="0"/>
          </a:p>
        </p:txBody>
      </p:sp>
    </p:spTree>
    <p:extLst>
      <p:ext uri="{BB962C8B-B14F-4D97-AF65-F5344CB8AC3E}">
        <p14:creationId xmlns:p14="http://schemas.microsoft.com/office/powerpoint/2010/main" val="1925206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超级计算机与各种计算的区别？</a:t>
            </a:r>
            <a:endParaRPr lang="zh-CN" altLang="en-US" dirty="0"/>
          </a:p>
        </p:txBody>
      </p:sp>
      <p:sp>
        <p:nvSpPr>
          <p:cNvPr id="3" name="内容占位符 2"/>
          <p:cNvSpPr>
            <a:spLocks noGrp="1"/>
          </p:cNvSpPr>
          <p:nvPr>
            <p:ph idx="1"/>
          </p:nvPr>
        </p:nvSpPr>
        <p:spPr/>
        <p:txBody>
          <a:bodyPr/>
          <a:lstStyle/>
          <a:p>
            <a:r>
              <a:rPr lang="zh-CN" altLang="en-US" sz="2000" dirty="0" smtClean="0"/>
              <a:t>超级计算机并不是硬件的简单堆砌，其内存与</a:t>
            </a:r>
            <a:r>
              <a:rPr lang="en-US" altLang="zh-CN" sz="2000" dirty="0" smtClean="0"/>
              <a:t>I/O</a:t>
            </a:r>
            <a:r>
              <a:rPr lang="zh-CN" altLang="en-US" sz="2000" dirty="0" smtClean="0"/>
              <a:t>系统经过专门设计，架构与个人计算机有很大区别。但是超级计算机的成本很高，一般研究机构无法承担。</a:t>
            </a:r>
            <a:endParaRPr lang="en-US" altLang="zh-CN" sz="2000" dirty="0" smtClean="0"/>
          </a:p>
          <a:p>
            <a:r>
              <a:rPr lang="zh-CN" altLang="en-US" sz="2000" dirty="0" smtClean="0"/>
              <a:t>计算机集群和分布式计算在性能上与超级计算机有一定差距，但在成本上却要低很多</a:t>
            </a:r>
            <a:endParaRPr lang="en-US" altLang="zh-CN" sz="2000" dirty="0" smtClean="0"/>
          </a:p>
          <a:p>
            <a:r>
              <a:rPr lang="zh-CN" altLang="en-US" sz="2000" dirty="0">
                <a:hlinkClick r:id="rId2" tooltip="超级计算机"/>
              </a:rPr>
              <a:t>超级计算机</a:t>
            </a:r>
            <a:r>
              <a:rPr lang="zh-CN" altLang="en-US" sz="2000" dirty="0"/>
              <a:t>有极强的计算速度，通常由于科学与工程上的计算，这些计算的速度受运算速度与内存大小所限制；</a:t>
            </a:r>
            <a:r>
              <a:rPr lang="zh-CN" altLang="en-US" sz="2000" dirty="0" smtClean="0"/>
              <a:t>而</a:t>
            </a:r>
            <a:r>
              <a:rPr lang="zh-CN" altLang="en-US" sz="2000" dirty="0"/>
              <a:t>大型机</a:t>
            </a:r>
            <a:r>
              <a:rPr lang="zh-CN" altLang="en-US" sz="2000" dirty="0" smtClean="0"/>
              <a:t>运算</a:t>
            </a:r>
            <a:r>
              <a:rPr lang="zh-CN" altLang="en-US" sz="2000" dirty="0"/>
              <a:t>任务主要受数据传输与转移、可靠性及并发处理性能所限制。</a:t>
            </a:r>
          </a:p>
          <a:p>
            <a:r>
              <a:rPr lang="zh-CN" altLang="en-US" sz="2000" dirty="0"/>
              <a:t>大型机</a:t>
            </a:r>
            <a:r>
              <a:rPr lang="zh-CN" altLang="en-US" sz="2000" dirty="0" smtClean="0"/>
              <a:t>更</a:t>
            </a:r>
            <a:r>
              <a:rPr lang="zh-CN" altLang="en-US" sz="2000" dirty="0"/>
              <a:t>倾向于整数运算，如订单数据、银行数据等，同时在安全性、可靠性和稳定性方面优于超级计算机。而超级计算机更强调</a:t>
            </a:r>
            <a:r>
              <a:rPr lang="zh-CN" altLang="en-US" sz="2000" dirty="0">
                <a:hlinkClick r:id="rId3" tooltip="浮点"/>
              </a:rPr>
              <a:t>浮点</a:t>
            </a:r>
            <a:r>
              <a:rPr lang="zh-CN" altLang="en-US" sz="2000" dirty="0"/>
              <a:t>运算性能，如</a:t>
            </a:r>
            <a:r>
              <a:rPr lang="zh-CN" altLang="en-US" sz="2000" dirty="0">
                <a:hlinkClick r:id="rId4" tooltip="天气预报"/>
              </a:rPr>
              <a:t>天气预报</a:t>
            </a:r>
            <a:r>
              <a:rPr lang="zh-CN" altLang="en-US" sz="2000" dirty="0"/>
              <a:t>。主机在处理数据的同时需要读写或传输大量信息，如海量的交易信息、航班信息等等。</a:t>
            </a:r>
          </a:p>
          <a:p>
            <a:endParaRPr lang="zh-CN" altLang="en-US" sz="2000" dirty="0"/>
          </a:p>
        </p:txBody>
      </p:sp>
    </p:spTree>
    <p:extLst>
      <p:ext uri="{BB962C8B-B14F-4D97-AF65-F5344CB8AC3E}">
        <p14:creationId xmlns:p14="http://schemas.microsoft.com/office/powerpoint/2010/main" val="357497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600" y="152400"/>
            <a:ext cx="8280400" cy="533400"/>
          </a:xfrm>
        </p:spPr>
        <p:txBody>
          <a:bodyPr/>
          <a:lstStyle/>
          <a:p>
            <a:r>
              <a:rPr lang="zh-CN" altLang="en-US" dirty="0" smtClean="0"/>
              <a:t>超级计算机排名</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47850"/>
            <a:ext cx="792480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26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2"/>
                                        </p:tgtEl>
                                        <p:attrNameLst>
                                          <p:attrName>style.visibility</p:attrName>
                                        </p:attrNameLst>
                                      </p:cBhvr>
                                      <p:to>
                                        <p:strVal val="visible"/>
                                      </p:to>
                                    </p:set>
                                    <p:anim calcmode="lin" valueType="num">
                                      <p:cBhvr additive="base">
                                        <p:cTn id="13" dur="500" fill="hold"/>
                                        <p:tgtEl>
                                          <p:spTgt spid="15362"/>
                                        </p:tgtEl>
                                        <p:attrNameLst>
                                          <p:attrName>ppt_x</p:attrName>
                                        </p:attrNameLst>
                                      </p:cBhvr>
                                      <p:tavLst>
                                        <p:tav tm="0">
                                          <p:val>
                                            <p:strVal val="#ppt_x"/>
                                          </p:val>
                                        </p:tav>
                                        <p:tav tm="100000">
                                          <p:val>
                                            <p:strVal val="#ppt_x"/>
                                          </p:val>
                                        </p:tav>
                                      </p:tavLst>
                                    </p:anim>
                                    <p:anim calcmode="lin" valueType="num">
                                      <p:cBhvr additive="base">
                                        <p:cTn id="14"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天河二号</a:t>
            </a:r>
            <a:endParaRPr lang="zh-CN" altLang="en-US" dirty="0"/>
          </a:p>
        </p:txBody>
      </p:sp>
      <p:sp>
        <p:nvSpPr>
          <p:cNvPr id="3" name="内容占位符 2"/>
          <p:cNvSpPr>
            <a:spLocks noGrp="1"/>
          </p:cNvSpPr>
          <p:nvPr>
            <p:ph idx="1"/>
          </p:nvPr>
        </p:nvSpPr>
        <p:spPr>
          <a:xfrm>
            <a:off x="381000" y="1066800"/>
            <a:ext cx="8318500" cy="5181600"/>
          </a:xfrm>
        </p:spPr>
        <p:txBody>
          <a:bodyPr/>
          <a:lstStyle/>
          <a:p>
            <a:r>
              <a:rPr lang="zh-CN" altLang="en-US" b="1" dirty="0"/>
              <a:t>天河二号</a:t>
            </a:r>
            <a:r>
              <a:rPr lang="zh-CN" altLang="en-US" dirty="0"/>
              <a:t>（</a:t>
            </a:r>
            <a:r>
              <a:rPr lang="en-US" altLang="zh-CN" dirty="0"/>
              <a:t>TH-2</a:t>
            </a:r>
            <a:r>
              <a:rPr lang="zh-CN" altLang="en-US" dirty="0"/>
              <a:t>，英文名：</a:t>
            </a:r>
            <a:r>
              <a:rPr lang="en-US" altLang="zh-CN" dirty="0"/>
              <a:t>Tianhe-2</a:t>
            </a:r>
            <a:r>
              <a:rPr lang="zh-CN" altLang="en-US" dirty="0"/>
              <a:t>、</a:t>
            </a:r>
            <a:r>
              <a:rPr lang="en-US" altLang="zh-CN" dirty="0"/>
              <a:t>Milkyway-2</a:t>
            </a:r>
            <a:r>
              <a:rPr lang="zh-CN" altLang="en-US" dirty="0"/>
              <a:t>），是一組由</a:t>
            </a:r>
            <a:r>
              <a:rPr lang="zh-CN" altLang="en-US" dirty="0">
                <a:hlinkClick r:id="rId2" tooltip="中国大陆"/>
              </a:rPr>
              <a:t>中国大陆</a:t>
            </a:r>
            <a:r>
              <a:rPr lang="zh-CN" altLang="en-US" dirty="0">
                <a:hlinkClick r:id="rId3" tooltip="国防科技大学"/>
              </a:rPr>
              <a:t>国防科技大学</a:t>
            </a:r>
            <a:r>
              <a:rPr lang="zh-CN" altLang="en-US" dirty="0"/>
              <a:t>等单位研制的异构</a:t>
            </a:r>
            <a:r>
              <a:rPr lang="zh-CN" altLang="en-US" dirty="0" smtClean="0">
                <a:hlinkClick r:id="rId4" tooltip="超级计算机"/>
              </a:rPr>
              <a:t>超级计算机</a:t>
            </a:r>
            <a:endParaRPr lang="en-US" altLang="zh-CN" dirty="0" smtClean="0"/>
          </a:p>
          <a:p>
            <a:r>
              <a:rPr lang="zh-CN" altLang="en-US" dirty="0"/>
              <a:t>天河二號共有</a:t>
            </a:r>
            <a:r>
              <a:rPr lang="en-US" altLang="zh-CN" dirty="0"/>
              <a:t>16,000</a:t>
            </a:r>
            <a:r>
              <a:rPr lang="zh-CN" altLang="en-US" dirty="0"/>
              <a:t>個運算節點，每節點配備兩顆</a:t>
            </a:r>
            <a:r>
              <a:rPr lang="en-US" altLang="zh-CN" dirty="0">
                <a:hlinkClick r:id="rId5" tooltip="Intel Xeon"/>
              </a:rPr>
              <a:t>Xeon</a:t>
            </a:r>
            <a:r>
              <a:rPr lang="zh-CN" altLang="en-US" dirty="0"/>
              <a:t> </a:t>
            </a:r>
            <a:r>
              <a:rPr lang="en-US" altLang="zh-CN" dirty="0"/>
              <a:t>E5 </a:t>
            </a:r>
            <a:r>
              <a:rPr lang="en-US" altLang="zh-CN" dirty="0">
                <a:hlinkClick r:id="rId6" tooltip="多核心"/>
              </a:rPr>
              <a:t>12</a:t>
            </a:r>
            <a:r>
              <a:rPr lang="zh-CN" altLang="en-US" dirty="0">
                <a:hlinkClick r:id="rId6" tooltip="多核心"/>
              </a:rPr>
              <a:t>核心</a:t>
            </a:r>
            <a:r>
              <a:rPr lang="zh-CN" altLang="en-US" dirty="0"/>
              <a:t>的</a:t>
            </a:r>
            <a:r>
              <a:rPr lang="zh-CN" altLang="en-US" dirty="0">
                <a:hlinkClick r:id="rId7" tooltip="中央处理器"/>
              </a:rPr>
              <a:t>中央处理器</a:t>
            </a:r>
            <a:r>
              <a:rPr lang="zh-CN" altLang="en-US" dirty="0"/>
              <a:t>、三个</a:t>
            </a:r>
            <a:r>
              <a:rPr lang="en-US" altLang="zh-CN" dirty="0"/>
              <a:t>Xeon Phi 57</a:t>
            </a:r>
            <a:r>
              <a:rPr lang="zh-CN" altLang="en-US" dirty="0"/>
              <a:t>核心的</a:t>
            </a:r>
            <a:r>
              <a:rPr lang="zh-CN" altLang="en-US" dirty="0">
                <a:hlinkClick r:id="rId8" tooltip="协处理器"/>
              </a:rPr>
              <a:t>协处理器</a:t>
            </a:r>
            <a:r>
              <a:rPr lang="zh-CN" altLang="en-US" dirty="0"/>
              <a:t>（运算加速卡）。累计</a:t>
            </a:r>
            <a:r>
              <a:rPr lang="en-US" altLang="zh-CN" dirty="0"/>
              <a:t>32,000</a:t>
            </a:r>
            <a:r>
              <a:rPr lang="zh-CN" altLang="en-US" dirty="0"/>
              <a:t>颗</a:t>
            </a:r>
            <a:r>
              <a:rPr lang="en-US" altLang="zh-CN" dirty="0"/>
              <a:t>Xeon E5</a:t>
            </a:r>
            <a:r>
              <a:rPr lang="zh-CN" altLang="en-US" dirty="0"/>
              <a:t>主处理器和</a:t>
            </a:r>
            <a:r>
              <a:rPr lang="en-US" altLang="zh-CN" dirty="0"/>
              <a:t>48,000</a:t>
            </a:r>
            <a:r>
              <a:rPr lang="zh-CN" altLang="en-US" dirty="0"/>
              <a:t>个</a:t>
            </a:r>
            <a:r>
              <a:rPr lang="en-US" altLang="zh-CN" dirty="0"/>
              <a:t>Xeon Phi</a:t>
            </a:r>
            <a:r>
              <a:rPr lang="zh-CN" altLang="en-US" dirty="0"/>
              <a:t>协处理器，共</a:t>
            </a:r>
            <a:r>
              <a:rPr lang="en-US" altLang="zh-CN" dirty="0"/>
              <a:t>312</a:t>
            </a:r>
            <a:r>
              <a:rPr lang="zh-CN" altLang="en-US" dirty="0"/>
              <a:t>万个计算核心</a:t>
            </a:r>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val="306057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并行工具和方法介绍</a:t>
            </a:r>
            <a:endParaRPr lang="zh-CN" altLang="en-US" dirty="0"/>
          </a:p>
        </p:txBody>
      </p:sp>
      <p:sp>
        <p:nvSpPr>
          <p:cNvPr id="3" name="内容占位符 2"/>
          <p:cNvSpPr>
            <a:spLocks noGrp="1"/>
          </p:cNvSpPr>
          <p:nvPr>
            <p:ph idx="1"/>
          </p:nvPr>
        </p:nvSpPr>
        <p:spPr/>
        <p:txBody>
          <a:bodyPr/>
          <a:lstStyle/>
          <a:p>
            <a:r>
              <a:rPr lang="en-US" altLang="zh-CN" sz="2000" dirty="0" err="1" smtClean="0"/>
              <a:t>OpenMP</a:t>
            </a:r>
            <a:endParaRPr lang="en-US" altLang="zh-CN" sz="2000" dirty="0" smtClean="0"/>
          </a:p>
          <a:p>
            <a:r>
              <a:rPr lang="zh-CN" altLang="en-US" sz="2000" dirty="0" smtClean="0"/>
              <a:t>多线程</a:t>
            </a:r>
            <a:endParaRPr lang="en-US" altLang="zh-CN" sz="2000" dirty="0" smtClean="0"/>
          </a:p>
          <a:p>
            <a:r>
              <a:rPr lang="zh-CN" altLang="en-US" sz="2000" dirty="0" smtClean="0"/>
              <a:t>循环合并</a:t>
            </a:r>
            <a:endParaRPr lang="en-US" altLang="zh-CN" sz="2000" dirty="0" smtClean="0"/>
          </a:p>
          <a:p>
            <a:r>
              <a:rPr lang="zh-CN" altLang="en-US" sz="2000" dirty="0" smtClean="0"/>
              <a:t>访存局部性</a:t>
            </a:r>
            <a:endParaRPr lang="en-US" altLang="zh-CN" sz="2000" dirty="0" smtClean="0"/>
          </a:p>
          <a:p>
            <a:r>
              <a:rPr lang="zh-CN" altLang="en-US" sz="2000" dirty="0" smtClean="0"/>
              <a:t>负载</a:t>
            </a:r>
            <a:r>
              <a:rPr lang="zh-CN" altLang="en-US" sz="2000" dirty="0" smtClean="0"/>
              <a:t>均衡</a:t>
            </a:r>
            <a:endParaRPr lang="en-US" altLang="zh-CN" sz="2000" dirty="0" smtClean="0"/>
          </a:p>
          <a:p>
            <a:r>
              <a:rPr lang="en-US" altLang="zh-CN" sz="2000" dirty="0"/>
              <a:t>Xeon </a:t>
            </a:r>
            <a:r>
              <a:rPr lang="en-US" altLang="zh-CN" sz="2000" dirty="0" smtClean="0"/>
              <a:t>Phi</a:t>
            </a:r>
            <a:endParaRPr lang="en-US" altLang="zh-CN" sz="2000" dirty="0" smtClean="0"/>
          </a:p>
          <a:p>
            <a:r>
              <a:rPr lang="en-US" altLang="zh-CN" sz="2000" dirty="0" smtClean="0"/>
              <a:t>MPI</a:t>
            </a:r>
          </a:p>
          <a:p>
            <a:r>
              <a:rPr lang="zh-CN" altLang="en-US" sz="2000" dirty="0" smtClean="0"/>
              <a:t>多</a:t>
            </a:r>
            <a:r>
              <a:rPr lang="zh-CN" altLang="en-US" sz="2000" dirty="0" smtClean="0"/>
              <a:t>进程</a:t>
            </a:r>
            <a:endParaRPr lang="en-US" altLang="zh-CN" sz="2000" dirty="0" smtClean="0"/>
          </a:p>
          <a:p>
            <a:r>
              <a:rPr lang="zh-CN" altLang="en-US" sz="2000" dirty="0" smtClean="0"/>
              <a:t>数据分割</a:t>
            </a:r>
            <a:endParaRPr lang="en-US" altLang="zh-CN" sz="2000" dirty="0" smtClean="0"/>
          </a:p>
          <a:p>
            <a:r>
              <a:rPr lang="zh-CN" altLang="en-US" sz="2000" dirty="0" smtClean="0"/>
              <a:t>向量化</a:t>
            </a:r>
            <a:endParaRPr lang="en-US" altLang="zh-CN" sz="2000" dirty="0"/>
          </a:p>
          <a:p>
            <a:r>
              <a:rPr lang="zh-CN" altLang="en-US" sz="2000" dirty="0" smtClean="0"/>
              <a:t>任务分割</a:t>
            </a:r>
            <a:endParaRPr lang="en-US" altLang="zh-CN" sz="2000" dirty="0" smtClean="0"/>
          </a:p>
        </p:txBody>
      </p:sp>
    </p:spTree>
    <p:extLst>
      <p:ext uri="{BB962C8B-B14F-4D97-AF65-F5344CB8AC3E}">
        <p14:creationId xmlns:p14="http://schemas.microsoft.com/office/powerpoint/2010/main" val="309978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负载均衡</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288" y="1790700"/>
            <a:ext cx="45434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36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Xeon Phi</a:t>
            </a:r>
            <a:endParaRPr lang="zh-CN" altLang="en-US"/>
          </a:p>
        </p:txBody>
      </p:sp>
      <p:sp>
        <p:nvSpPr>
          <p:cNvPr id="3" name="内容占位符 2"/>
          <p:cNvSpPr>
            <a:spLocks noGrp="1"/>
          </p:cNvSpPr>
          <p:nvPr>
            <p:ph idx="1"/>
          </p:nvPr>
        </p:nvSpPr>
        <p:spPr/>
        <p:txBody>
          <a:bodyPr/>
          <a:lstStyle/>
          <a:p>
            <a:r>
              <a:rPr lang="en-US" altLang="zh-CN" dirty="0" smtClean="0"/>
              <a:t>MIC</a:t>
            </a:r>
            <a:r>
              <a:rPr lang="en-US" altLang="zh-CN" dirty="0" smtClean="0"/>
              <a:t>(Many Integrated Core) </a:t>
            </a:r>
            <a:r>
              <a:rPr lang="zh-CN" altLang="en-US" dirty="0" smtClean="0"/>
              <a:t>众核处理器</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629" y="2057400"/>
            <a:ext cx="531495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982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charset="-122"/>
              </a:rPr>
              <a:t>以下词语有什么联系和区别？</a:t>
            </a:r>
          </a:p>
        </p:txBody>
      </p:sp>
      <p:sp>
        <p:nvSpPr>
          <p:cNvPr id="4099" name="内容占位符 2"/>
          <p:cNvSpPr>
            <a:spLocks noGrp="1"/>
          </p:cNvSpPr>
          <p:nvPr>
            <p:ph idx="1"/>
          </p:nvPr>
        </p:nvSpPr>
        <p:spPr/>
        <p:txBody>
          <a:bodyPr/>
          <a:lstStyle/>
          <a:p>
            <a:r>
              <a:rPr lang="zh-CN" altLang="en-US" dirty="0" smtClean="0">
                <a:ea typeface="宋体" charset="-122"/>
              </a:rPr>
              <a:t>超级计算机</a:t>
            </a:r>
            <a:endParaRPr lang="en-US" altLang="zh-CN" dirty="0" smtClean="0">
              <a:ea typeface="宋体" charset="-122"/>
            </a:endParaRPr>
          </a:p>
          <a:p>
            <a:r>
              <a:rPr lang="zh-CN" altLang="en-US" dirty="0" smtClean="0">
                <a:ea typeface="宋体" charset="-122"/>
              </a:rPr>
              <a:t>大型机</a:t>
            </a:r>
            <a:endParaRPr lang="en-US" altLang="zh-CN" dirty="0" smtClean="0">
              <a:ea typeface="宋体" charset="-122"/>
            </a:endParaRPr>
          </a:p>
          <a:p>
            <a:r>
              <a:rPr lang="zh-CN" altLang="en-US" dirty="0" smtClean="0">
                <a:ea typeface="宋体" charset="-122"/>
              </a:rPr>
              <a:t>计算机集群</a:t>
            </a:r>
            <a:endParaRPr lang="en-US" altLang="zh-CN" dirty="0" smtClean="0">
              <a:ea typeface="宋体" charset="-122"/>
            </a:endParaRPr>
          </a:p>
          <a:p>
            <a:r>
              <a:rPr lang="zh-CN" altLang="en-US" dirty="0" smtClean="0">
                <a:ea typeface="宋体" charset="-122"/>
              </a:rPr>
              <a:t>并行计算</a:t>
            </a:r>
            <a:endParaRPr lang="en-US" altLang="zh-CN" dirty="0" smtClean="0">
              <a:ea typeface="宋体" charset="-122"/>
            </a:endParaRPr>
          </a:p>
          <a:p>
            <a:r>
              <a:rPr lang="zh-CN" altLang="en-US" dirty="0" smtClean="0">
                <a:ea typeface="宋体" charset="-122"/>
              </a:rPr>
              <a:t>分布式计算</a:t>
            </a:r>
            <a:endParaRPr lang="en-US" altLang="zh-CN" dirty="0" smtClean="0">
              <a:ea typeface="宋体" charset="-122"/>
            </a:endParaRPr>
          </a:p>
          <a:p>
            <a:r>
              <a:rPr lang="zh-CN" altLang="en-US" dirty="0" smtClean="0">
                <a:ea typeface="宋体" charset="-122"/>
              </a:rPr>
              <a:t>网格计算</a:t>
            </a:r>
            <a:endParaRPr lang="en-US" altLang="zh-CN" dirty="0" smtClean="0">
              <a:ea typeface="宋体" charset="-122"/>
            </a:endParaRPr>
          </a:p>
          <a:p>
            <a:r>
              <a:rPr lang="zh-CN" altLang="en-US" dirty="0" smtClean="0">
                <a:ea typeface="宋体" charset="-122"/>
              </a:rPr>
              <a:t>云计算</a:t>
            </a:r>
            <a:endParaRPr lang="en-US" altLang="zh-CN" dirty="0" smtClean="0">
              <a:ea typeface="宋体" charset="-122"/>
            </a:endParaRPr>
          </a:p>
          <a:p>
            <a:endParaRPr lang="en-US" altLang="zh-CN" dirty="0"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 calcmode="lin" valueType="num">
                                      <p:cBhvr additive="base">
                                        <p:cTn id="25"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99">
                                            <p:txEl>
                                              <p:pRg st="4" end="4"/>
                                            </p:txEl>
                                          </p:spTgt>
                                        </p:tgtEl>
                                        <p:attrNameLst>
                                          <p:attrName>style.visibility</p:attrName>
                                        </p:attrNameLst>
                                      </p:cBhvr>
                                      <p:to>
                                        <p:strVal val="visible"/>
                                      </p:to>
                                    </p:set>
                                    <p:anim calcmode="lin" valueType="num">
                                      <p:cBhvr additive="base">
                                        <p:cTn id="31"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99">
                                            <p:txEl>
                                              <p:pRg st="5" end="5"/>
                                            </p:txEl>
                                          </p:spTgt>
                                        </p:tgtEl>
                                        <p:attrNameLst>
                                          <p:attrName>style.visibility</p:attrName>
                                        </p:attrNameLst>
                                      </p:cBhvr>
                                      <p:to>
                                        <p:strVal val="visible"/>
                                      </p:to>
                                    </p:set>
                                    <p:anim calcmode="lin" valueType="num">
                                      <p:cBhvr additive="base">
                                        <p:cTn id="37"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9">
                                            <p:txEl>
                                              <p:pRg st="6" end="6"/>
                                            </p:txEl>
                                          </p:spTgt>
                                        </p:tgtEl>
                                        <p:attrNameLst>
                                          <p:attrName>style.visibility</p:attrName>
                                        </p:attrNameLst>
                                      </p:cBhvr>
                                      <p:to>
                                        <p:strVal val="visible"/>
                                      </p:to>
                                    </p:set>
                                    <p:anim calcmode="lin" valueType="num">
                                      <p:cBhvr additive="base">
                                        <p:cTn id="43" dur="500" fill="hold"/>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MPI</a:t>
            </a:r>
            <a:endParaRPr lang="zh-CN" altLang="en-US" dirty="0"/>
          </a:p>
        </p:txBody>
      </p:sp>
      <p:sp>
        <p:nvSpPr>
          <p:cNvPr id="3" name="内容占位符 2"/>
          <p:cNvSpPr>
            <a:spLocks noGrp="1"/>
          </p:cNvSpPr>
          <p:nvPr>
            <p:ph idx="1"/>
          </p:nvPr>
        </p:nvSpPr>
        <p:spPr>
          <a:xfrm>
            <a:off x="411163" y="1143000"/>
            <a:ext cx="8318500" cy="1066800"/>
          </a:xfrm>
        </p:spPr>
        <p:txBody>
          <a:bodyPr/>
          <a:lstStyle/>
          <a:p>
            <a:r>
              <a:rPr lang="en-US" altLang="zh-CN" sz="2000" dirty="0" smtClean="0"/>
              <a:t>MPI(Message Passing Interface,</a:t>
            </a:r>
            <a:r>
              <a:rPr lang="zh-CN" altLang="en-US" sz="2000" dirty="0" smtClean="0"/>
              <a:t>消息传递接口</a:t>
            </a:r>
            <a:r>
              <a:rPr lang="en-US" altLang="zh-CN" sz="2000" dirty="0" smtClean="0"/>
              <a:t>)</a:t>
            </a:r>
            <a:r>
              <a:rPr lang="zh-CN" altLang="en-US" sz="2000" dirty="0" smtClean="0"/>
              <a:t>是并行计算中经常用到的，用于进程间通讯的一组</a:t>
            </a:r>
            <a:r>
              <a:rPr lang="en-US" altLang="zh-CN" sz="2000" dirty="0" smtClean="0"/>
              <a:t>API</a:t>
            </a:r>
            <a:r>
              <a:rPr lang="zh-CN" altLang="en-US" sz="2000" dirty="0" smtClean="0"/>
              <a:t>。</a:t>
            </a:r>
            <a:r>
              <a:rPr lang="en-US" altLang="zh-CN" sz="2000" dirty="0" smtClean="0"/>
              <a:t>MPI</a:t>
            </a:r>
            <a:r>
              <a:rPr lang="zh-CN" altLang="en-US" sz="2000" dirty="0" smtClean="0"/>
              <a:t>通过网络，在不同节点间进行通信，此时的编程模型，可以是共享内存型，也可以是非共享内存型。</a:t>
            </a:r>
            <a:endParaRPr lang="en-US" altLang="zh-CN" sz="2000"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8014920"/>
              </p:ext>
            </p:extLst>
          </p:nvPr>
        </p:nvGraphicFramePr>
        <p:xfrm>
          <a:off x="1676400" y="22098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zh-CN" altLang="en-US" dirty="0" smtClean="0"/>
                        <a:t>函数</a:t>
                      </a:r>
                      <a:endParaRPr lang="zh-CN" altLang="en-US" dirty="0"/>
                    </a:p>
                  </a:txBody>
                  <a:tcPr/>
                </a:tc>
                <a:tc>
                  <a:txBody>
                    <a:bodyPr/>
                    <a:lstStyle/>
                    <a:p>
                      <a:r>
                        <a:rPr lang="zh-CN" altLang="en-US" dirty="0" smtClean="0"/>
                        <a:t>功能</a:t>
                      </a:r>
                      <a:endParaRPr lang="zh-CN" altLang="en-US" dirty="0"/>
                    </a:p>
                  </a:txBody>
                  <a:tcPr/>
                </a:tc>
              </a:tr>
              <a:tr h="370840">
                <a:tc>
                  <a:txBody>
                    <a:bodyPr/>
                    <a:lstStyle/>
                    <a:p>
                      <a:r>
                        <a:rPr lang="en-US" altLang="zh-CN" dirty="0" err="1" smtClean="0"/>
                        <a:t>MPI_Init</a:t>
                      </a:r>
                      <a:endParaRPr lang="zh-CN" altLang="en-US" dirty="0"/>
                    </a:p>
                  </a:txBody>
                  <a:tcPr/>
                </a:tc>
                <a:tc>
                  <a:txBody>
                    <a:bodyPr/>
                    <a:lstStyle/>
                    <a:p>
                      <a:r>
                        <a:rPr lang="zh-CN" altLang="en-US" dirty="0" smtClean="0"/>
                        <a:t>初始化</a:t>
                      </a:r>
                      <a:r>
                        <a:rPr lang="en-US" altLang="zh-CN" dirty="0" smtClean="0"/>
                        <a:t>MPI</a:t>
                      </a:r>
                      <a:endParaRPr lang="zh-CN" altLang="en-US" dirty="0"/>
                    </a:p>
                  </a:txBody>
                  <a:tcPr/>
                </a:tc>
              </a:tr>
              <a:tr h="370840">
                <a:tc>
                  <a:txBody>
                    <a:bodyPr/>
                    <a:lstStyle/>
                    <a:p>
                      <a:r>
                        <a:rPr lang="en-US" altLang="zh-CN" dirty="0" err="1" smtClean="0"/>
                        <a:t>MPI_Finalize</a:t>
                      </a:r>
                      <a:endParaRPr lang="zh-CN" altLang="en-US" dirty="0"/>
                    </a:p>
                  </a:txBody>
                  <a:tcPr/>
                </a:tc>
                <a:tc>
                  <a:txBody>
                    <a:bodyPr/>
                    <a:lstStyle/>
                    <a:p>
                      <a:r>
                        <a:rPr lang="zh-CN" altLang="en-US" dirty="0" smtClean="0"/>
                        <a:t>终止</a:t>
                      </a:r>
                      <a:r>
                        <a:rPr lang="en-US" altLang="zh-CN" dirty="0" smtClean="0"/>
                        <a:t>MPI</a:t>
                      </a:r>
                      <a:endParaRPr lang="zh-CN" altLang="en-US" dirty="0"/>
                    </a:p>
                  </a:txBody>
                  <a:tcPr/>
                </a:tc>
              </a:tr>
              <a:tr h="370840">
                <a:tc>
                  <a:txBody>
                    <a:bodyPr/>
                    <a:lstStyle/>
                    <a:p>
                      <a:r>
                        <a:rPr lang="en-US" altLang="zh-CN" dirty="0" err="1" smtClean="0"/>
                        <a:t>MPI_Comm_size</a:t>
                      </a:r>
                      <a:endParaRPr lang="zh-CN" altLang="en-US" dirty="0"/>
                    </a:p>
                  </a:txBody>
                  <a:tcPr/>
                </a:tc>
                <a:tc>
                  <a:txBody>
                    <a:bodyPr/>
                    <a:lstStyle/>
                    <a:p>
                      <a:r>
                        <a:rPr lang="zh-CN" altLang="en-US" dirty="0" smtClean="0"/>
                        <a:t>确定进程的数目</a:t>
                      </a:r>
                      <a:endParaRPr lang="en-US" altLang="zh-CN" dirty="0" smtClean="0"/>
                    </a:p>
                  </a:txBody>
                  <a:tcPr/>
                </a:tc>
              </a:tr>
              <a:tr h="370840">
                <a:tc>
                  <a:txBody>
                    <a:bodyPr/>
                    <a:lstStyle/>
                    <a:p>
                      <a:r>
                        <a:rPr lang="en-US" altLang="zh-CN" dirty="0" err="1" smtClean="0"/>
                        <a:t>MPI_Comm_rank</a:t>
                      </a:r>
                      <a:endParaRPr lang="zh-CN" altLang="en-US" dirty="0"/>
                    </a:p>
                  </a:txBody>
                  <a:tcPr/>
                </a:tc>
                <a:tc>
                  <a:txBody>
                    <a:bodyPr/>
                    <a:lstStyle/>
                    <a:p>
                      <a:r>
                        <a:rPr lang="zh-CN" altLang="en-US" dirty="0" smtClean="0"/>
                        <a:t>确定调用的进程的标号</a:t>
                      </a:r>
                      <a:endParaRPr lang="zh-CN" altLang="en-US" dirty="0"/>
                    </a:p>
                  </a:txBody>
                  <a:tcPr/>
                </a:tc>
              </a:tr>
              <a:tr h="370840">
                <a:tc>
                  <a:txBody>
                    <a:bodyPr/>
                    <a:lstStyle/>
                    <a:p>
                      <a:r>
                        <a:rPr lang="en-US" altLang="zh-CN" dirty="0" err="1" smtClean="0"/>
                        <a:t>MPI_Send</a:t>
                      </a:r>
                      <a:endParaRPr lang="zh-CN" altLang="en-US" dirty="0"/>
                    </a:p>
                  </a:txBody>
                  <a:tcPr/>
                </a:tc>
                <a:tc>
                  <a:txBody>
                    <a:bodyPr/>
                    <a:lstStyle/>
                    <a:p>
                      <a:r>
                        <a:rPr lang="zh-CN" altLang="en-US" dirty="0" smtClean="0"/>
                        <a:t>发送一条消息</a:t>
                      </a:r>
                      <a:endParaRPr lang="zh-CN" altLang="en-US" dirty="0"/>
                    </a:p>
                  </a:txBody>
                  <a:tcPr/>
                </a:tc>
              </a:tr>
              <a:tr h="370840">
                <a:tc>
                  <a:txBody>
                    <a:bodyPr/>
                    <a:lstStyle/>
                    <a:p>
                      <a:r>
                        <a:rPr lang="en-US" altLang="zh-CN" dirty="0" err="1" smtClean="0"/>
                        <a:t>MPI_Recv</a:t>
                      </a:r>
                      <a:endParaRPr lang="zh-CN" altLang="en-US" dirty="0"/>
                    </a:p>
                  </a:txBody>
                  <a:tcPr/>
                </a:tc>
                <a:tc>
                  <a:txBody>
                    <a:bodyPr/>
                    <a:lstStyle/>
                    <a:p>
                      <a:r>
                        <a:rPr lang="zh-CN" altLang="en-US" dirty="0" smtClean="0"/>
                        <a:t>接收一条消息</a:t>
                      </a:r>
                      <a:endParaRPr lang="zh-CN" altLang="en-US" dirty="0"/>
                    </a:p>
                  </a:txBody>
                  <a:tcPr/>
                </a:tc>
              </a:tr>
            </a:tbl>
          </a:graphicData>
        </a:graphic>
      </p:graphicFrame>
    </p:spTree>
    <p:extLst>
      <p:ext uri="{BB962C8B-B14F-4D97-AF65-F5344CB8AC3E}">
        <p14:creationId xmlns:p14="http://schemas.microsoft.com/office/powerpoint/2010/main" val="39596796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lang="en-US" altLang="zh-CN" dirty="0" smtClean="0"/>
              <a:t>Thank you!</a:t>
            </a:r>
            <a:endParaRPr lang="zh-CN" altLang="en-US" dirty="0"/>
          </a:p>
        </p:txBody>
      </p:sp>
      <p:sp>
        <p:nvSpPr>
          <p:cNvPr id="5" name="副标题 4"/>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482457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04800" y="1143001"/>
            <a:ext cx="8318500" cy="1447800"/>
          </a:xfrm>
        </p:spPr>
        <p:txBody>
          <a:bodyPr/>
          <a:lstStyle/>
          <a:p>
            <a:pPr marL="0" indent="0">
              <a:buNone/>
            </a:pPr>
            <a:r>
              <a:rPr lang="zh-CN" altLang="en-US" sz="2000" dirty="0" smtClean="0"/>
              <a:t>分布式计算指通过</a:t>
            </a:r>
            <a:r>
              <a:rPr lang="zh-CN" altLang="en-US" sz="2000" dirty="0"/>
              <a:t>计算机网络相互链接与通信后形成的</a:t>
            </a:r>
            <a:r>
              <a:rPr lang="zh-CN" altLang="en-US" sz="2000" dirty="0" smtClean="0"/>
              <a:t>系统</a:t>
            </a:r>
            <a:endParaRPr lang="en-US" altLang="zh-CN" sz="2000" dirty="0" smtClean="0"/>
          </a:p>
          <a:p>
            <a:pPr marL="0" indent="0">
              <a:buNone/>
            </a:pPr>
            <a:r>
              <a:rPr lang="zh-CN" altLang="en-US" sz="2000" dirty="0" smtClean="0"/>
              <a:t>计算机</a:t>
            </a:r>
            <a:r>
              <a:rPr lang="zh-CN" altLang="en-US" sz="2000" dirty="0"/>
              <a:t>集群将一组松散集成的计算机软件或硬件连接起来高度紧密地协作完成计算</a:t>
            </a:r>
            <a:r>
              <a:rPr lang="zh-CN" altLang="en-US" sz="2000" dirty="0" smtClean="0"/>
              <a:t>工作</a:t>
            </a:r>
            <a:endParaRPr lang="en-US" altLang="zh-CN" sz="2000" dirty="0" smtClean="0"/>
          </a:p>
          <a:p>
            <a:pPr marL="0" indent="0">
              <a:buNone/>
            </a:pPr>
            <a:r>
              <a:rPr lang="zh-CN" altLang="en-US" sz="2000" dirty="0" smtClean="0"/>
              <a:t>分布式计算中的部分区域也可以是集群计算</a:t>
            </a:r>
            <a:endParaRPr lang="en-US" altLang="zh-CN" sz="2000" dirty="0"/>
          </a:p>
        </p:txBody>
      </p:sp>
      <p:sp>
        <p:nvSpPr>
          <p:cNvPr id="4" name="左大括号 3"/>
          <p:cNvSpPr/>
          <p:nvPr/>
        </p:nvSpPr>
        <p:spPr bwMode="auto">
          <a:xfrm>
            <a:off x="609600" y="2971800"/>
            <a:ext cx="762000" cy="2038349"/>
          </a:xfrm>
          <a:prstGeom prst="leftBrace">
            <a:avLst/>
          </a:prstGeom>
          <a:solidFill>
            <a:schemeClr val="bg1"/>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ndParaRPr>
          </a:p>
        </p:txBody>
      </p:sp>
      <p:sp>
        <p:nvSpPr>
          <p:cNvPr id="5" name="TextBox 4"/>
          <p:cNvSpPr txBox="1"/>
          <p:nvPr/>
        </p:nvSpPr>
        <p:spPr>
          <a:xfrm>
            <a:off x="1524000" y="2817911"/>
            <a:ext cx="2743200" cy="307777"/>
          </a:xfrm>
          <a:prstGeom prst="rect">
            <a:avLst/>
          </a:prstGeom>
          <a:noFill/>
        </p:spPr>
        <p:txBody>
          <a:bodyPr wrap="square" rtlCol="0">
            <a:spAutoFit/>
          </a:bodyPr>
          <a:lstStyle/>
          <a:p>
            <a:r>
              <a:rPr lang="zh-CN" altLang="en-US" dirty="0" smtClean="0"/>
              <a:t>分布式计算</a:t>
            </a:r>
            <a:r>
              <a:rPr lang="en-US" altLang="zh-CN" dirty="0" smtClean="0"/>
              <a:t>——</a:t>
            </a:r>
            <a:r>
              <a:rPr lang="zh-CN" altLang="en-US" dirty="0" smtClean="0"/>
              <a:t>重要：网格计算</a:t>
            </a:r>
            <a:endParaRPr lang="zh-CN" altLang="en-US" dirty="0"/>
          </a:p>
        </p:txBody>
      </p:sp>
      <p:sp>
        <p:nvSpPr>
          <p:cNvPr id="6" name="TextBox 5"/>
          <p:cNvSpPr txBox="1"/>
          <p:nvPr/>
        </p:nvSpPr>
        <p:spPr>
          <a:xfrm>
            <a:off x="1524000" y="4856260"/>
            <a:ext cx="1066800" cy="307777"/>
          </a:xfrm>
          <a:prstGeom prst="rect">
            <a:avLst/>
          </a:prstGeom>
          <a:noFill/>
        </p:spPr>
        <p:txBody>
          <a:bodyPr wrap="square" rtlCol="0">
            <a:spAutoFit/>
          </a:bodyPr>
          <a:lstStyle/>
          <a:p>
            <a:r>
              <a:rPr lang="zh-CN" altLang="en-US" dirty="0" smtClean="0"/>
              <a:t>集群计算</a:t>
            </a:r>
            <a:endParaRPr lang="zh-CN" altLang="en-US" dirty="0"/>
          </a:p>
        </p:txBody>
      </p:sp>
      <p:sp>
        <p:nvSpPr>
          <p:cNvPr id="7" name="TextBox 6"/>
          <p:cNvSpPr txBox="1"/>
          <p:nvPr/>
        </p:nvSpPr>
        <p:spPr>
          <a:xfrm>
            <a:off x="4419600" y="2817911"/>
            <a:ext cx="1752600" cy="523220"/>
          </a:xfrm>
          <a:prstGeom prst="rect">
            <a:avLst/>
          </a:prstGeom>
          <a:noFill/>
        </p:spPr>
        <p:txBody>
          <a:bodyPr wrap="square" rtlCol="0">
            <a:spAutoFit/>
          </a:bodyPr>
          <a:lstStyle/>
          <a:p>
            <a:r>
              <a:rPr lang="zh-CN" altLang="en-US" b="0" dirty="0" smtClean="0"/>
              <a:t>共享稀有资源和平衡负载</a:t>
            </a:r>
            <a:endParaRPr lang="zh-CN" altLang="en-US" b="0" dirty="0"/>
          </a:p>
        </p:txBody>
      </p:sp>
      <p:sp>
        <p:nvSpPr>
          <p:cNvPr id="8" name="左大括号 7"/>
          <p:cNvSpPr/>
          <p:nvPr/>
        </p:nvSpPr>
        <p:spPr bwMode="auto">
          <a:xfrm>
            <a:off x="2590800" y="3810000"/>
            <a:ext cx="609600" cy="2400299"/>
          </a:xfrm>
          <a:prstGeom prst="leftBrace">
            <a:avLst/>
          </a:prstGeom>
          <a:solidFill>
            <a:schemeClr val="bg1"/>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bg1"/>
              </a:solidFill>
              <a:effectLst/>
              <a:latin typeface="Arial" charset="0"/>
            </a:endParaRPr>
          </a:p>
        </p:txBody>
      </p:sp>
      <p:sp>
        <p:nvSpPr>
          <p:cNvPr id="9" name="TextBox 8"/>
          <p:cNvSpPr txBox="1"/>
          <p:nvPr/>
        </p:nvSpPr>
        <p:spPr>
          <a:xfrm>
            <a:off x="3352800" y="3689758"/>
            <a:ext cx="5029200" cy="523220"/>
          </a:xfrm>
          <a:prstGeom prst="rect">
            <a:avLst/>
          </a:prstGeom>
          <a:noFill/>
        </p:spPr>
        <p:txBody>
          <a:bodyPr wrap="square" rtlCol="0">
            <a:spAutoFit/>
          </a:bodyPr>
          <a:lstStyle/>
          <a:p>
            <a:r>
              <a:rPr lang="zh-CN" altLang="en-US" dirty="0" smtClean="0"/>
              <a:t>高可用性集群</a:t>
            </a:r>
            <a:r>
              <a:rPr lang="en-US" altLang="zh-CN" dirty="0" smtClean="0"/>
              <a:t>	</a:t>
            </a:r>
            <a:r>
              <a:rPr lang="zh-CN" altLang="en-US" b="0" dirty="0"/>
              <a:t>当集群中有某个节点失效的情况下，其上的任务会自动转移到其他正常的节点上</a:t>
            </a:r>
            <a:endParaRPr lang="zh-CN" altLang="en-US" dirty="0"/>
          </a:p>
        </p:txBody>
      </p:sp>
      <p:sp>
        <p:nvSpPr>
          <p:cNvPr id="10" name="TextBox 9"/>
          <p:cNvSpPr txBox="1"/>
          <p:nvPr/>
        </p:nvSpPr>
        <p:spPr>
          <a:xfrm>
            <a:off x="3352800" y="4640816"/>
            <a:ext cx="4724400" cy="738664"/>
          </a:xfrm>
          <a:prstGeom prst="rect">
            <a:avLst/>
          </a:prstGeom>
          <a:noFill/>
        </p:spPr>
        <p:txBody>
          <a:bodyPr wrap="square" rtlCol="0">
            <a:spAutoFit/>
          </a:bodyPr>
          <a:lstStyle/>
          <a:p>
            <a:r>
              <a:rPr lang="zh-CN" altLang="en-US" dirty="0" smtClean="0"/>
              <a:t>负载均衡集群</a:t>
            </a:r>
            <a:r>
              <a:rPr lang="en-US" altLang="zh-CN" dirty="0" smtClean="0"/>
              <a:t>	</a:t>
            </a:r>
            <a:r>
              <a:rPr lang="zh-CN" altLang="en-US" b="0" dirty="0" smtClean="0"/>
              <a:t>一般通过一个或者多个前端负载均衡器，将工作负载分发到后端的一组服务器上，从而达到整个系统的高性能和高可用性</a:t>
            </a:r>
            <a:r>
              <a:rPr lang="en-US" altLang="zh-CN" dirty="0" smtClean="0"/>
              <a:t>	</a:t>
            </a:r>
            <a:endParaRPr lang="zh-CN" altLang="en-US" dirty="0"/>
          </a:p>
        </p:txBody>
      </p:sp>
      <p:sp>
        <p:nvSpPr>
          <p:cNvPr id="11" name="TextBox 10"/>
          <p:cNvSpPr txBox="1"/>
          <p:nvPr/>
        </p:nvSpPr>
        <p:spPr>
          <a:xfrm>
            <a:off x="3378203" y="5791200"/>
            <a:ext cx="4758705" cy="523220"/>
          </a:xfrm>
          <a:prstGeom prst="rect">
            <a:avLst/>
          </a:prstGeom>
          <a:noFill/>
        </p:spPr>
        <p:txBody>
          <a:bodyPr wrap="square" rtlCol="0">
            <a:spAutoFit/>
          </a:bodyPr>
          <a:lstStyle/>
          <a:p>
            <a:r>
              <a:rPr lang="zh-CN" altLang="en-US" dirty="0" smtClean="0"/>
              <a:t>高性能计算集群</a:t>
            </a:r>
            <a:r>
              <a:rPr lang="en-US" altLang="zh-CN" dirty="0" smtClean="0"/>
              <a:t>	</a:t>
            </a:r>
            <a:r>
              <a:rPr lang="zh-CN" altLang="en-US" b="0" dirty="0"/>
              <a:t>将计算任务分配到集群的不同计算节点儿提高计算能力，因而主要应用在科学计算领域</a:t>
            </a:r>
            <a:endParaRPr lang="zh-CN" altLang="en-US" dirty="0"/>
          </a:p>
        </p:txBody>
      </p:sp>
      <p:sp>
        <p:nvSpPr>
          <p:cNvPr id="12" name="TextBox 11"/>
          <p:cNvSpPr txBox="1"/>
          <p:nvPr/>
        </p:nvSpPr>
        <p:spPr>
          <a:xfrm>
            <a:off x="338775" y="5385356"/>
            <a:ext cx="1303649" cy="954107"/>
          </a:xfrm>
          <a:prstGeom prst="rect">
            <a:avLst/>
          </a:prstGeom>
          <a:noFill/>
        </p:spPr>
        <p:txBody>
          <a:bodyPr wrap="square" rtlCol="0">
            <a:spAutoFit/>
          </a:bodyPr>
          <a:lstStyle/>
          <a:p>
            <a:r>
              <a:rPr lang="zh-CN" altLang="en-US" dirty="0" smtClean="0"/>
              <a:t>按紧密程度，相关程度，支持的计算机集合的种类</a:t>
            </a:r>
            <a:endParaRPr lang="zh-CN" altLang="en-US" dirty="0"/>
          </a:p>
        </p:txBody>
      </p:sp>
      <p:cxnSp>
        <p:nvCxnSpPr>
          <p:cNvPr id="16" name="直接箭头连接符 15"/>
          <p:cNvCxnSpPr/>
          <p:nvPr/>
        </p:nvCxnSpPr>
        <p:spPr bwMode="auto">
          <a:xfrm>
            <a:off x="762000" y="4212978"/>
            <a:ext cx="0" cy="1019175"/>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4298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animBg="1"/>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b="1" dirty="0"/>
              <a:t>并行计算</a:t>
            </a:r>
            <a:r>
              <a:rPr lang="zh-CN" altLang="en-US" sz="2000" dirty="0"/>
              <a:t>（</a:t>
            </a:r>
            <a:r>
              <a:rPr lang="en-US" altLang="zh-CN" sz="2000" dirty="0"/>
              <a:t>Parallel Computing</a:t>
            </a:r>
            <a:r>
              <a:rPr lang="zh-CN" altLang="en-US" sz="2000" dirty="0"/>
              <a:t>）是指同时使用多种计算资源解决计算问题的</a:t>
            </a:r>
            <a:r>
              <a:rPr lang="zh-CN" altLang="en-US" sz="2000" dirty="0" smtClean="0"/>
              <a:t>过程</a:t>
            </a:r>
            <a:endParaRPr lang="en-US" altLang="zh-CN" sz="2000" dirty="0" smtClean="0"/>
          </a:p>
          <a:p>
            <a:endParaRPr lang="en-US" altLang="zh-CN" sz="2000" dirty="0"/>
          </a:p>
          <a:p>
            <a:endParaRPr lang="en-US" altLang="zh-CN" sz="2000" dirty="0" smtClean="0"/>
          </a:p>
          <a:p>
            <a:endParaRPr lang="en-US" altLang="zh-CN" dirty="0"/>
          </a:p>
          <a:p>
            <a:endParaRPr lang="zh-CN" altLang="en-US" dirty="0"/>
          </a:p>
        </p:txBody>
      </p:sp>
      <p:sp>
        <p:nvSpPr>
          <p:cNvPr id="4" name="左大括号 3"/>
          <p:cNvSpPr/>
          <p:nvPr/>
        </p:nvSpPr>
        <p:spPr bwMode="auto">
          <a:xfrm>
            <a:off x="685800" y="2819400"/>
            <a:ext cx="457200" cy="2514600"/>
          </a:xfrm>
          <a:prstGeom prst="leftBrace">
            <a:avLst/>
          </a:prstGeom>
          <a:solidFill>
            <a:schemeClr val="bg1"/>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ndParaRPr>
          </a:p>
        </p:txBody>
      </p:sp>
      <p:sp>
        <p:nvSpPr>
          <p:cNvPr id="5" name="TextBox 4"/>
          <p:cNvSpPr txBox="1"/>
          <p:nvPr/>
        </p:nvSpPr>
        <p:spPr>
          <a:xfrm>
            <a:off x="1295400" y="2670949"/>
            <a:ext cx="1524000" cy="307777"/>
          </a:xfrm>
          <a:prstGeom prst="rect">
            <a:avLst/>
          </a:prstGeom>
          <a:noFill/>
        </p:spPr>
        <p:txBody>
          <a:bodyPr wrap="square" rtlCol="0">
            <a:spAutoFit/>
          </a:bodyPr>
          <a:lstStyle/>
          <a:p>
            <a:r>
              <a:rPr lang="zh-CN" altLang="en-US" dirty="0" smtClean="0"/>
              <a:t>串行计算</a:t>
            </a:r>
            <a:endParaRPr lang="zh-CN" altLang="en-US" dirty="0"/>
          </a:p>
        </p:txBody>
      </p:sp>
      <p:sp>
        <p:nvSpPr>
          <p:cNvPr id="6" name="TextBox 5"/>
          <p:cNvSpPr txBox="1"/>
          <p:nvPr/>
        </p:nvSpPr>
        <p:spPr>
          <a:xfrm>
            <a:off x="1295400" y="3922811"/>
            <a:ext cx="902811" cy="307777"/>
          </a:xfrm>
          <a:prstGeom prst="rect">
            <a:avLst/>
          </a:prstGeom>
          <a:noFill/>
        </p:spPr>
        <p:txBody>
          <a:bodyPr wrap="none" rtlCol="0">
            <a:spAutoFit/>
          </a:bodyPr>
          <a:lstStyle/>
          <a:p>
            <a:r>
              <a:rPr lang="zh-CN" altLang="en-US" dirty="0" smtClean="0"/>
              <a:t>并行计算</a:t>
            </a:r>
            <a:endParaRPr lang="zh-CN" altLang="en-US" dirty="0"/>
          </a:p>
        </p:txBody>
      </p:sp>
      <p:sp>
        <p:nvSpPr>
          <p:cNvPr id="7" name="左大括号 6"/>
          <p:cNvSpPr/>
          <p:nvPr/>
        </p:nvSpPr>
        <p:spPr bwMode="auto">
          <a:xfrm>
            <a:off x="2450275" y="3352799"/>
            <a:ext cx="304800" cy="1447800"/>
          </a:xfrm>
          <a:prstGeom prst="leftBrace">
            <a:avLst/>
          </a:prstGeom>
          <a:solidFill>
            <a:schemeClr val="bg1"/>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ndParaRPr>
          </a:p>
        </p:txBody>
      </p:sp>
      <p:sp>
        <p:nvSpPr>
          <p:cNvPr id="8" name="TextBox 7"/>
          <p:cNvSpPr txBox="1"/>
          <p:nvPr/>
        </p:nvSpPr>
        <p:spPr>
          <a:xfrm>
            <a:off x="2819400" y="3214743"/>
            <a:ext cx="2895600" cy="307777"/>
          </a:xfrm>
          <a:prstGeom prst="rect">
            <a:avLst/>
          </a:prstGeom>
          <a:noFill/>
        </p:spPr>
        <p:txBody>
          <a:bodyPr wrap="square" rtlCol="0">
            <a:spAutoFit/>
          </a:bodyPr>
          <a:lstStyle/>
          <a:p>
            <a:r>
              <a:rPr lang="zh-CN" altLang="en-US" dirty="0" smtClean="0"/>
              <a:t>时间并行：流水线技术</a:t>
            </a:r>
            <a:r>
              <a:rPr lang="en-US" altLang="zh-CN" dirty="0" smtClean="0"/>
              <a:t>——</a:t>
            </a:r>
            <a:r>
              <a:rPr lang="zh-CN" altLang="en-US" dirty="0" smtClean="0"/>
              <a:t>超线程</a:t>
            </a:r>
            <a:endParaRPr lang="zh-CN" altLang="en-US" dirty="0"/>
          </a:p>
        </p:txBody>
      </p:sp>
      <p:sp>
        <p:nvSpPr>
          <p:cNvPr id="9" name="TextBox 8"/>
          <p:cNvSpPr txBox="1"/>
          <p:nvPr/>
        </p:nvSpPr>
        <p:spPr>
          <a:xfrm>
            <a:off x="2819400" y="4646710"/>
            <a:ext cx="2159566" cy="307777"/>
          </a:xfrm>
          <a:prstGeom prst="rect">
            <a:avLst/>
          </a:prstGeom>
          <a:noFill/>
        </p:spPr>
        <p:txBody>
          <a:bodyPr wrap="none" rtlCol="0">
            <a:spAutoFit/>
          </a:bodyPr>
          <a:lstStyle/>
          <a:p>
            <a:r>
              <a:rPr lang="zh-CN" altLang="en-US" dirty="0" smtClean="0"/>
              <a:t>空间并行：利用多处理器</a:t>
            </a:r>
            <a:endParaRPr lang="zh-CN" altLang="en-US" dirty="0"/>
          </a:p>
        </p:txBody>
      </p:sp>
      <p:sp>
        <p:nvSpPr>
          <p:cNvPr id="10" name="TextBox 9"/>
          <p:cNvSpPr txBox="1"/>
          <p:nvPr/>
        </p:nvSpPr>
        <p:spPr>
          <a:xfrm>
            <a:off x="6019800" y="1636151"/>
            <a:ext cx="2133600" cy="2031325"/>
          </a:xfrm>
          <a:prstGeom prst="rect">
            <a:avLst/>
          </a:prstGeom>
          <a:noFill/>
        </p:spPr>
        <p:txBody>
          <a:bodyPr wrap="square" rtlCol="0">
            <a:spAutoFit/>
          </a:bodyPr>
          <a:lstStyle/>
          <a:p>
            <a:r>
              <a:rPr lang="zh-CN" altLang="en-US" dirty="0" smtClean="0"/>
              <a:t>减少</a:t>
            </a:r>
            <a:r>
              <a:rPr lang="en-US" altLang="zh-CN" dirty="0" smtClean="0"/>
              <a:t>CPU</a:t>
            </a:r>
            <a:r>
              <a:rPr lang="zh-CN" altLang="en-US" dirty="0" smtClean="0"/>
              <a:t>闲置时间，在同一时间内，程序可以使用芯片的不同部分。</a:t>
            </a:r>
            <a:endParaRPr lang="en-US" altLang="zh-CN" dirty="0" smtClean="0"/>
          </a:p>
          <a:p>
            <a:r>
              <a:rPr lang="zh-CN" altLang="en-US" dirty="0" smtClean="0"/>
              <a:t>并没有两核的性能，提高大概</a:t>
            </a:r>
            <a:r>
              <a:rPr lang="en-US" altLang="zh-CN" dirty="0" smtClean="0"/>
              <a:t>15%-30%</a:t>
            </a:r>
          </a:p>
          <a:p>
            <a:r>
              <a:rPr lang="zh-CN" altLang="en-US" dirty="0" smtClean="0"/>
              <a:t>当两个线程同时占用同一块内存时，其中一个线程需要让出资源，此时效率会下降</a:t>
            </a:r>
            <a:endParaRPr lang="zh-CN" altLang="en-US" dirty="0"/>
          </a:p>
        </p:txBody>
      </p:sp>
      <p:sp>
        <p:nvSpPr>
          <p:cNvPr id="11" name="左大括号 10"/>
          <p:cNvSpPr/>
          <p:nvPr/>
        </p:nvSpPr>
        <p:spPr bwMode="auto">
          <a:xfrm>
            <a:off x="4963132" y="4097145"/>
            <a:ext cx="751868" cy="1406907"/>
          </a:xfrm>
          <a:prstGeom prst="leftBrace">
            <a:avLst/>
          </a:prstGeom>
          <a:solidFill>
            <a:schemeClr val="bg1"/>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bg1"/>
              </a:solidFill>
              <a:effectLst/>
              <a:latin typeface="Arial" charset="0"/>
            </a:endParaRPr>
          </a:p>
        </p:txBody>
      </p:sp>
      <p:sp>
        <p:nvSpPr>
          <p:cNvPr id="12" name="TextBox 11"/>
          <p:cNvSpPr txBox="1"/>
          <p:nvPr/>
        </p:nvSpPr>
        <p:spPr>
          <a:xfrm>
            <a:off x="5741719" y="3915538"/>
            <a:ext cx="1344881" cy="523220"/>
          </a:xfrm>
          <a:prstGeom prst="rect">
            <a:avLst/>
          </a:prstGeom>
          <a:noFill/>
        </p:spPr>
        <p:txBody>
          <a:bodyPr wrap="square" rtlCol="0">
            <a:spAutoFit/>
          </a:bodyPr>
          <a:lstStyle/>
          <a:p>
            <a:r>
              <a:rPr lang="zh-CN" altLang="en-US" dirty="0" smtClean="0"/>
              <a:t>单指令流多数据流（</a:t>
            </a:r>
            <a:r>
              <a:rPr lang="en-US" altLang="zh-CN" dirty="0" smtClean="0"/>
              <a:t>SIMD</a:t>
            </a:r>
            <a:r>
              <a:rPr lang="zh-CN" altLang="en-US" dirty="0" smtClean="0"/>
              <a:t>）</a:t>
            </a:r>
            <a:endParaRPr lang="zh-CN" altLang="en-US" dirty="0"/>
          </a:p>
        </p:txBody>
      </p:sp>
      <p:sp>
        <p:nvSpPr>
          <p:cNvPr id="13" name="TextBox 12"/>
          <p:cNvSpPr txBox="1"/>
          <p:nvPr/>
        </p:nvSpPr>
        <p:spPr>
          <a:xfrm>
            <a:off x="5727292" y="5367813"/>
            <a:ext cx="1228862" cy="738664"/>
          </a:xfrm>
          <a:prstGeom prst="rect">
            <a:avLst/>
          </a:prstGeom>
          <a:noFill/>
        </p:spPr>
        <p:txBody>
          <a:bodyPr wrap="square" rtlCol="0">
            <a:spAutoFit/>
          </a:bodyPr>
          <a:lstStyle/>
          <a:p>
            <a:r>
              <a:rPr lang="zh-CN" altLang="en-US" dirty="0" smtClean="0"/>
              <a:t>多指令流多数据流（</a:t>
            </a:r>
            <a:r>
              <a:rPr lang="en-US" altLang="zh-CN" dirty="0" smtClean="0"/>
              <a:t>MIMD</a:t>
            </a:r>
            <a:r>
              <a:rPr lang="zh-CN" altLang="en-US" dirty="0" smtClean="0"/>
              <a:t>）</a:t>
            </a:r>
            <a:endParaRPr lang="zh-CN" altLang="en-US" dirty="0"/>
          </a:p>
        </p:txBody>
      </p:sp>
      <p:sp>
        <p:nvSpPr>
          <p:cNvPr id="14" name="TextBox 13"/>
          <p:cNvSpPr txBox="1"/>
          <p:nvPr/>
        </p:nvSpPr>
        <p:spPr>
          <a:xfrm>
            <a:off x="7239000" y="4023259"/>
            <a:ext cx="723275" cy="307777"/>
          </a:xfrm>
          <a:prstGeom prst="rect">
            <a:avLst/>
          </a:prstGeom>
          <a:noFill/>
        </p:spPr>
        <p:txBody>
          <a:bodyPr wrap="none" rtlCol="0">
            <a:spAutoFit/>
          </a:bodyPr>
          <a:lstStyle/>
          <a:p>
            <a:r>
              <a:rPr lang="zh-CN" altLang="en-US" dirty="0" smtClean="0"/>
              <a:t>向量化</a:t>
            </a:r>
            <a:endParaRPr lang="zh-CN" altLang="en-US" dirty="0"/>
          </a:p>
        </p:txBody>
      </p:sp>
    </p:spTree>
    <p:extLst>
      <p:ext uri="{BB962C8B-B14F-4D97-AF65-F5344CB8AC3E}">
        <p14:creationId xmlns:p14="http://schemas.microsoft.com/office/powerpoint/2010/main" val="95369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9" grpId="0"/>
      <p:bldP spid="10" grpId="0"/>
      <p:bldP spid="11" grpId="0" animBg="1"/>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609600" y="3732311"/>
            <a:ext cx="902811" cy="307777"/>
          </a:xfrm>
          <a:prstGeom prst="rect">
            <a:avLst/>
          </a:prstGeom>
          <a:noFill/>
        </p:spPr>
        <p:txBody>
          <a:bodyPr wrap="none" rtlCol="0">
            <a:spAutoFit/>
          </a:bodyPr>
          <a:lstStyle/>
          <a:p>
            <a:r>
              <a:rPr lang="zh-CN" altLang="en-US" dirty="0" smtClean="0"/>
              <a:t>并行计算</a:t>
            </a:r>
            <a:endParaRPr lang="zh-CN" altLang="en-US" dirty="0"/>
          </a:p>
        </p:txBody>
      </p:sp>
      <p:sp>
        <p:nvSpPr>
          <p:cNvPr id="5" name="左大括号 4"/>
          <p:cNvSpPr/>
          <p:nvPr/>
        </p:nvSpPr>
        <p:spPr bwMode="auto">
          <a:xfrm>
            <a:off x="1512411" y="2533650"/>
            <a:ext cx="762000" cy="2705098"/>
          </a:xfrm>
          <a:prstGeom prst="leftBrace">
            <a:avLst/>
          </a:prstGeom>
          <a:solidFill>
            <a:schemeClr val="bg1"/>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ndParaRPr>
          </a:p>
        </p:txBody>
      </p:sp>
      <p:sp>
        <p:nvSpPr>
          <p:cNvPr id="6" name="TextBox 5"/>
          <p:cNvSpPr txBox="1"/>
          <p:nvPr/>
        </p:nvSpPr>
        <p:spPr>
          <a:xfrm>
            <a:off x="2308058" y="2379761"/>
            <a:ext cx="1066800" cy="307777"/>
          </a:xfrm>
          <a:prstGeom prst="rect">
            <a:avLst/>
          </a:prstGeom>
          <a:noFill/>
        </p:spPr>
        <p:txBody>
          <a:bodyPr wrap="square" rtlCol="0">
            <a:spAutoFit/>
          </a:bodyPr>
          <a:lstStyle/>
          <a:p>
            <a:r>
              <a:rPr lang="zh-CN" altLang="en-US" dirty="0" smtClean="0"/>
              <a:t>任务并行</a:t>
            </a:r>
            <a:endParaRPr lang="zh-CN" altLang="en-US" dirty="0"/>
          </a:p>
        </p:txBody>
      </p:sp>
      <p:sp>
        <p:nvSpPr>
          <p:cNvPr id="7" name="TextBox 6"/>
          <p:cNvSpPr txBox="1"/>
          <p:nvPr/>
        </p:nvSpPr>
        <p:spPr>
          <a:xfrm>
            <a:off x="2308058" y="5084859"/>
            <a:ext cx="1066800" cy="307777"/>
          </a:xfrm>
          <a:prstGeom prst="rect">
            <a:avLst/>
          </a:prstGeom>
          <a:noFill/>
        </p:spPr>
        <p:txBody>
          <a:bodyPr wrap="square" rtlCol="0">
            <a:spAutoFit/>
          </a:bodyPr>
          <a:lstStyle/>
          <a:p>
            <a:r>
              <a:rPr lang="zh-CN" altLang="en-US" dirty="0" smtClean="0"/>
              <a:t>数据并行</a:t>
            </a:r>
            <a:endParaRPr lang="zh-CN" altLang="en-US" dirty="0"/>
          </a:p>
        </p:txBody>
      </p:sp>
      <p:sp>
        <p:nvSpPr>
          <p:cNvPr id="8" name="TextBox 7"/>
          <p:cNvSpPr txBox="1"/>
          <p:nvPr/>
        </p:nvSpPr>
        <p:spPr>
          <a:xfrm>
            <a:off x="3390692" y="2379761"/>
            <a:ext cx="3057247" cy="307777"/>
          </a:xfrm>
          <a:prstGeom prst="rect">
            <a:avLst/>
          </a:prstGeom>
          <a:noFill/>
        </p:spPr>
        <p:txBody>
          <a:bodyPr wrap="none" rtlCol="0">
            <a:spAutoFit/>
          </a:bodyPr>
          <a:lstStyle/>
          <a:p>
            <a:r>
              <a:rPr lang="zh-CN" altLang="en-US" dirty="0" smtClean="0"/>
              <a:t>把不同任务分配到不同处理器上运行</a:t>
            </a:r>
            <a:endParaRPr lang="zh-CN" altLang="en-US" dirty="0"/>
          </a:p>
        </p:txBody>
      </p:sp>
      <p:sp>
        <p:nvSpPr>
          <p:cNvPr id="9" name="TextBox 8"/>
          <p:cNvSpPr txBox="1"/>
          <p:nvPr/>
        </p:nvSpPr>
        <p:spPr>
          <a:xfrm>
            <a:off x="3374858" y="5119994"/>
            <a:ext cx="3236784" cy="307777"/>
          </a:xfrm>
          <a:prstGeom prst="rect">
            <a:avLst/>
          </a:prstGeom>
          <a:noFill/>
        </p:spPr>
        <p:txBody>
          <a:bodyPr wrap="none" rtlCol="0">
            <a:spAutoFit/>
          </a:bodyPr>
          <a:lstStyle/>
          <a:p>
            <a:r>
              <a:rPr lang="zh-CN" altLang="en-US" dirty="0" smtClean="0"/>
              <a:t>把数据进行分割分配到不同的处理器上</a:t>
            </a:r>
            <a:endParaRPr lang="zh-CN" altLang="en-US" dirty="0"/>
          </a:p>
        </p:txBody>
      </p:sp>
    </p:spTree>
    <p:extLst>
      <p:ext uri="{BB962C8B-B14F-4D97-AF65-F5344CB8AC3E}">
        <p14:creationId xmlns:p14="http://schemas.microsoft.com/office/powerpoint/2010/main" val="401179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smtClean="0"/>
              <a:t>云计算</a:t>
            </a:r>
            <a:endParaRPr lang="en-US" altLang="zh-CN" sz="2000" dirty="0" smtClean="0"/>
          </a:p>
          <a:p>
            <a:r>
              <a:rPr lang="zh-CN" altLang="en-US" sz="2000" dirty="0"/>
              <a:t>云计算是最新开始的新概念，它不只是计算等计算机概念，还有运营服务等概念了。它是分布式计算、并行计算和网格计算的发展，或者说是这些概念的商业实现。云计算不但包括分布式计算还包括分布式存储和分布式缓存</a:t>
            </a:r>
            <a:r>
              <a:rPr lang="zh-CN" altLang="en-US" sz="2000" dirty="0" smtClean="0"/>
              <a:t>。</a:t>
            </a:r>
            <a:endParaRPr lang="en-US" altLang="zh-CN" sz="2000" dirty="0" smtClean="0"/>
          </a:p>
          <a:p>
            <a:endParaRPr lang="en-US" altLang="zh-CN" sz="2000" dirty="0" smtClean="0"/>
          </a:p>
          <a:p>
            <a:r>
              <a:rPr lang="zh-CN" altLang="en-US" sz="2000" dirty="0" smtClean="0"/>
              <a:t>大型机</a:t>
            </a:r>
            <a:endParaRPr lang="en-US" altLang="zh-CN" sz="2000" dirty="0" smtClean="0"/>
          </a:p>
          <a:p>
            <a:r>
              <a:rPr lang="zh-CN" altLang="en-US" sz="2000" dirty="0"/>
              <a:t>是從</a:t>
            </a:r>
            <a:r>
              <a:rPr lang="en-US" altLang="zh-CN" sz="2000" dirty="0" err="1">
                <a:hlinkClick r:id="rId2" tooltip="IBM"/>
              </a:rPr>
              <a:t>IBM</a:t>
            </a:r>
            <a:r>
              <a:rPr lang="en-US" altLang="zh-CN" sz="2000" dirty="0" err="1">
                <a:hlinkClick r:id="rId3" tooltip="System/360"/>
              </a:rPr>
              <a:t>System</a:t>
            </a:r>
            <a:r>
              <a:rPr lang="en-US" altLang="zh-CN" sz="2000" dirty="0">
                <a:hlinkClick r:id="rId3" tooltip="System/360"/>
              </a:rPr>
              <a:t>/360</a:t>
            </a:r>
            <a:r>
              <a:rPr lang="zh-CN" altLang="en-US" sz="2000" dirty="0"/>
              <a:t>开始的一系列计算机及與其兼容或同等級的计算机，主要用于大量數據和关键项目的计算，例如</a:t>
            </a:r>
            <a:r>
              <a:rPr lang="zh-CN" altLang="en-US" sz="2000" dirty="0">
                <a:hlinkClick r:id="rId4" tooltip="银行"/>
              </a:rPr>
              <a:t>银行</a:t>
            </a:r>
            <a:r>
              <a:rPr lang="zh-CN" altLang="en-US" sz="2000" dirty="0"/>
              <a:t>金融交易及数据处理、</a:t>
            </a:r>
            <a:r>
              <a:rPr lang="zh-CN" altLang="en-US" sz="2000" dirty="0">
                <a:hlinkClick r:id="rId5" tooltip="人口普查"/>
              </a:rPr>
              <a:t>人口普查</a:t>
            </a:r>
            <a:r>
              <a:rPr lang="zh-CN" altLang="en-US" sz="2000" dirty="0"/>
              <a:t>、</a:t>
            </a:r>
            <a:r>
              <a:rPr lang="zh-CN" altLang="en-US" sz="2000" dirty="0">
                <a:hlinkClick r:id="rId6" tooltip="企业资源规划"/>
              </a:rPr>
              <a:t>企业资源规划</a:t>
            </a:r>
            <a:r>
              <a:rPr lang="zh-CN" altLang="en-US" sz="2000" dirty="0"/>
              <a:t>等等。</a:t>
            </a:r>
            <a:endParaRPr lang="en-US" altLang="zh-CN" sz="2000" dirty="0"/>
          </a:p>
          <a:p>
            <a:r>
              <a:rPr lang="zh-CN" altLang="en-US" sz="2000" dirty="0"/>
              <a:t>大型计算机可以同时运行多操作系统，因此不像是一台计算机而更像是多台</a:t>
            </a:r>
            <a:r>
              <a:rPr lang="zh-CN" altLang="en-US" sz="2000" dirty="0">
                <a:hlinkClick r:id="rId7" tooltip="虚拟机"/>
              </a:rPr>
              <a:t>虚拟机</a:t>
            </a:r>
            <a:r>
              <a:rPr lang="zh-CN" altLang="en-US" sz="2000" dirty="0"/>
              <a:t>，使用专用的操作系统和应用软件，在主机上编程采用</a:t>
            </a:r>
            <a:r>
              <a:rPr lang="en-US" altLang="zh-CN" sz="2000" dirty="0">
                <a:hlinkClick r:id="rId8" tooltip="COBOL"/>
              </a:rPr>
              <a:t>COBOL</a:t>
            </a:r>
            <a:r>
              <a:rPr lang="zh-CN" altLang="en-US" sz="2000" dirty="0"/>
              <a:t>，同时采用的数据库为</a:t>
            </a:r>
            <a:r>
              <a:rPr lang="en-US" altLang="zh-CN" sz="2000" dirty="0"/>
              <a:t>IBM</a:t>
            </a:r>
            <a:r>
              <a:rPr lang="zh-CN" altLang="en-US" sz="2000" dirty="0"/>
              <a:t>自行开发的</a:t>
            </a:r>
            <a:r>
              <a:rPr lang="en-US" altLang="zh-CN" sz="2000" dirty="0">
                <a:hlinkClick r:id="rId9" tooltip="DB2"/>
              </a:rPr>
              <a:t>DB2</a:t>
            </a:r>
            <a:endParaRPr lang="zh-CN" altLang="en-US" sz="2000" dirty="0"/>
          </a:p>
        </p:txBody>
      </p:sp>
    </p:spTree>
    <p:extLst>
      <p:ext uri="{BB962C8B-B14F-4D97-AF65-F5344CB8AC3E}">
        <p14:creationId xmlns:p14="http://schemas.microsoft.com/office/powerpoint/2010/main" val="390090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charset="-122"/>
              </a:rPr>
              <a:t>以下词语有什么联系和区别？</a:t>
            </a:r>
          </a:p>
        </p:txBody>
      </p:sp>
      <p:sp>
        <p:nvSpPr>
          <p:cNvPr id="4099" name="内容占位符 2"/>
          <p:cNvSpPr>
            <a:spLocks noGrp="1"/>
          </p:cNvSpPr>
          <p:nvPr>
            <p:ph idx="1"/>
          </p:nvPr>
        </p:nvSpPr>
        <p:spPr/>
        <p:txBody>
          <a:bodyPr/>
          <a:lstStyle/>
          <a:p>
            <a:r>
              <a:rPr lang="zh-CN" altLang="en-US" dirty="0" smtClean="0">
                <a:ea typeface="宋体" charset="-122"/>
              </a:rPr>
              <a:t>超级计算机</a:t>
            </a:r>
            <a:endParaRPr lang="en-US" altLang="zh-CN" dirty="0" smtClean="0">
              <a:ea typeface="宋体" charset="-122"/>
            </a:endParaRPr>
          </a:p>
          <a:p>
            <a:r>
              <a:rPr lang="zh-CN" altLang="en-US" dirty="0" smtClean="0">
                <a:ea typeface="宋体" charset="-122"/>
              </a:rPr>
              <a:t>大型机</a:t>
            </a:r>
            <a:endParaRPr lang="en-US" altLang="zh-CN" dirty="0" smtClean="0">
              <a:ea typeface="宋体" charset="-122"/>
            </a:endParaRPr>
          </a:p>
          <a:p>
            <a:r>
              <a:rPr lang="zh-CN" altLang="en-US" dirty="0" smtClean="0">
                <a:ea typeface="宋体" charset="-122"/>
              </a:rPr>
              <a:t>计算机集群</a:t>
            </a:r>
            <a:endParaRPr lang="en-US" altLang="zh-CN" dirty="0" smtClean="0">
              <a:ea typeface="宋体" charset="-122"/>
            </a:endParaRPr>
          </a:p>
          <a:p>
            <a:r>
              <a:rPr lang="zh-CN" altLang="en-US" dirty="0" smtClean="0">
                <a:ea typeface="宋体" charset="-122"/>
              </a:rPr>
              <a:t>并行计算</a:t>
            </a:r>
            <a:endParaRPr lang="en-US" altLang="zh-CN" dirty="0" smtClean="0">
              <a:ea typeface="宋体" charset="-122"/>
            </a:endParaRPr>
          </a:p>
          <a:p>
            <a:r>
              <a:rPr lang="zh-CN" altLang="en-US" dirty="0" smtClean="0">
                <a:ea typeface="宋体" charset="-122"/>
              </a:rPr>
              <a:t>分布式计算</a:t>
            </a:r>
            <a:endParaRPr lang="en-US" altLang="zh-CN" dirty="0" smtClean="0">
              <a:ea typeface="宋体" charset="-122"/>
            </a:endParaRPr>
          </a:p>
          <a:p>
            <a:r>
              <a:rPr lang="zh-CN" altLang="en-US" dirty="0" smtClean="0">
                <a:ea typeface="宋体" charset="-122"/>
              </a:rPr>
              <a:t>网格计算</a:t>
            </a:r>
            <a:endParaRPr lang="en-US" altLang="zh-CN" dirty="0" smtClean="0">
              <a:ea typeface="宋体" charset="-122"/>
            </a:endParaRPr>
          </a:p>
          <a:p>
            <a:r>
              <a:rPr lang="zh-CN" altLang="en-US" dirty="0" smtClean="0">
                <a:ea typeface="宋体" charset="-122"/>
              </a:rPr>
              <a:t>云计算</a:t>
            </a:r>
            <a:endParaRPr lang="en-US" altLang="zh-CN" dirty="0" smtClean="0">
              <a:ea typeface="宋体" charset="-122"/>
            </a:endParaRPr>
          </a:p>
          <a:p>
            <a:endParaRPr lang="en-US" altLang="zh-CN" dirty="0" smtClean="0">
              <a:ea typeface="宋体" charset="-122"/>
            </a:endParaRPr>
          </a:p>
        </p:txBody>
      </p:sp>
    </p:spTree>
    <p:extLst>
      <p:ext uri="{BB962C8B-B14F-4D97-AF65-F5344CB8AC3E}">
        <p14:creationId xmlns:p14="http://schemas.microsoft.com/office/powerpoint/2010/main" val="639890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2"/>
          <p:cNvSpPr>
            <a:spLocks noGrp="1"/>
          </p:cNvSpPr>
          <p:nvPr>
            <p:ph type="subTitle" idx="1"/>
          </p:nvPr>
        </p:nvSpPr>
        <p:spPr/>
        <p:txBody>
          <a:bodyPr/>
          <a:lstStyle/>
          <a:p>
            <a:endParaRPr lang="zh-CN" altLang="en-US" dirty="0" smtClean="0">
              <a:ea typeface="宋体" charset="-122"/>
            </a:endParaRPr>
          </a:p>
        </p:txBody>
      </p:sp>
      <p:sp>
        <p:nvSpPr>
          <p:cNvPr id="2" name="标题 1"/>
          <p:cNvSpPr>
            <a:spLocks noGrp="1"/>
          </p:cNvSpPr>
          <p:nvPr>
            <p:ph type="ctrTitle"/>
          </p:nvPr>
        </p:nvSpPr>
        <p:spPr/>
        <p:txBody>
          <a:bodyPr/>
          <a:lstStyle/>
          <a:p>
            <a:pPr algn="ctr"/>
            <a:r>
              <a:rPr lang="zh-CN" altLang="en-US" dirty="0" smtClean="0"/>
              <a:t>什么是超级计算机</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146482447</TotalTime>
  <Pages>3</Pages>
  <Words>1441</Words>
  <Application>Microsoft Office PowerPoint</Application>
  <PresentationFormat>全屏显示(4:3)</PresentationFormat>
  <Paragraphs>123</Paragraphs>
  <Slides>31</Slides>
  <Notes>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LC.BRev.FY97</vt:lpstr>
      <vt:lpstr>PowerPoint 演示文稿</vt:lpstr>
      <vt:lpstr>什么是超级计算机</vt:lpstr>
      <vt:lpstr>以下词语有什么联系和区别？</vt:lpstr>
      <vt:lpstr>PowerPoint 演示文稿</vt:lpstr>
      <vt:lpstr>PowerPoint 演示文稿</vt:lpstr>
      <vt:lpstr>PowerPoint 演示文稿</vt:lpstr>
      <vt:lpstr>PowerPoint 演示文稿</vt:lpstr>
      <vt:lpstr>以下词语有什么联系和区别？</vt:lpstr>
      <vt:lpstr>什么是超级计算机</vt:lpstr>
      <vt:lpstr>IBM蓝色基因</vt:lpstr>
      <vt:lpstr>“走鹃”超级计算机</vt:lpstr>
      <vt:lpstr>IBM“Sequoia（红杉）”超级计算机</vt:lpstr>
      <vt:lpstr>“天河一号”超级计算机</vt:lpstr>
      <vt:lpstr>“天河二号”超级计算机</vt:lpstr>
      <vt:lpstr>PowerPoint 演示文稿</vt:lpstr>
      <vt:lpstr>机柜</vt:lpstr>
      <vt:lpstr>PowerPoint 演示文稿</vt:lpstr>
      <vt:lpstr>主机</vt:lpstr>
      <vt:lpstr>维基百科</vt:lpstr>
      <vt:lpstr>百度百科</vt:lpstr>
      <vt:lpstr>超级计算机的发展历史</vt:lpstr>
      <vt:lpstr>操作系统</vt:lpstr>
      <vt:lpstr>網絡技術</vt:lpstr>
      <vt:lpstr>超级计算机与各种计算的区别？</vt:lpstr>
      <vt:lpstr>超级计算机排名</vt:lpstr>
      <vt:lpstr>天河二号</vt:lpstr>
      <vt:lpstr>并行工具和方法介绍</vt:lpstr>
      <vt:lpstr>负载均衡</vt:lpstr>
      <vt:lpstr>Xeon Phi</vt:lpstr>
      <vt:lpstr>MPI</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saucebing</cp:lastModifiedBy>
  <cp:revision>514</cp:revision>
  <cp:lastPrinted>2001-08-28T17:59:37Z</cp:lastPrinted>
  <dcterms:created xsi:type="dcterms:W3CDTF">1998-03-18T13:44:31Z</dcterms:created>
  <dcterms:modified xsi:type="dcterms:W3CDTF">2014-03-09T09:48:29Z</dcterms:modified>
</cp:coreProperties>
</file>