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2F3F-70BB-4599-9608-1BDD16FF4FF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FA41F-4C88-464E-AEF0-18A82FDCF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Conceptual framework of the RCA carbon system (RCACS), including the water column and sediment carbon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cycles.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FA41F-4C88-464E-AEF0-18A82FDCF1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0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Conceptual framework of the RCA carbon system (RCACS), including the water column and sediment carbon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cycles.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FA41F-4C88-464E-AEF0-18A82FDCF1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5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07379-6108-48A1-A2A0-AD206FFE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13A9DB-C795-41CD-B377-69C9F3CA5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C1039-647D-4992-9547-A16C082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35EA5-1736-45C3-B411-366AE35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64551-9C03-4BD2-9D8C-D355555B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1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37796-5B66-4F7D-BFD6-C3769445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93968-BAFF-4153-8A50-643F324C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76747-0A0E-41CF-A135-5EA8A889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71388-4576-4CDF-88DF-F4692317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0569A-4211-44F7-845E-10A4AF68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2FF8F1-5EA5-4656-8E09-79E3F0F3B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7947F-7CDC-4A68-841D-17A7121E3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390FC-8BAC-4CC4-BC90-13F6D668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7B442-397B-4B36-85AB-497850EE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4A493-67D9-40E2-A964-AE22C0CC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E70B-ECE2-4DFA-A6C9-5EFB7C81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6AF1E-7013-48EA-9644-BE8B8D60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9DC36-90A8-4A73-80BA-53750EC2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9DBF-3913-47D3-9976-7C58EDC3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C5066-D2F8-44A7-9C67-93B5B386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83C4E-5D9A-472C-B9E1-9C88B3E8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E5153-551C-459A-8560-D838F82F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939EA-90ED-49B8-A269-1B61602A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06B47-EC10-4C6F-B002-7A76196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D0CA9-8150-4269-87C9-8C4B048A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9BA8C-7B88-4E14-84FA-A5D510B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9A31B-F21F-43E8-B79A-4A9769A77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9BCB9-9E21-4469-B76F-D13A2AFD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E48A6-D6DE-4DD4-81ED-263DAB62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1EA73-7B5C-4DE7-97BE-11E80C11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2E5FA-4F66-432F-84B1-D5D99ABD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9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DBAD7-615A-4B15-B003-6D450094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60B67-0949-4DAB-8265-5841FD3D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18CF7-D8C2-4DB7-8030-7BCB706E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FBDB2-1B5F-4677-8313-DCC431FF9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DEE9AA-77E8-46C0-B870-6DD66CE7A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0722F-AB7B-4B41-9451-E4D9AD2D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00319-8DD4-49D1-BC0A-119A69FA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567E2C-AF02-4F31-97F1-AC40E54B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8D81-921A-4BF1-B2EB-31FF3839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D765E9-8E4C-4F50-956A-92CBD8F0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6BA4F-FCEB-4FA9-BE3A-515E35A9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5340E2-C27A-46CD-AE33-791A806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1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B7997-9A77-4B04-B8F7-7FFA6971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6E724-6875-4FC0-AB26-F90CDEBB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04F63-9FB1-4D28-9DFE-45E0BDC5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3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F4AA7-74F2-4C71-B80B-16F91414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5760A-70E7-48E1-91CC-640D7BC6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A9FF2C-11EC-4240-8ED9-6A3A0445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BC72C-40C0-4CEF-9271-1FABFCE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F09CE-E026-48EF-964F-7196DCA6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9C838-3EE1-438B-923B-B9D8DC64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C49D-81FA-48D5-92D8-289DC26F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5E08B-115E-4E79-A3B6-DACF8AB5C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42E22-5D3C-4870-BA86-C456CD745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876AF-B686-4BB8-8D56-B7828854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F720C-2214-4B35-A41C-934D9919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ADD56-89CF-4697-984A-BC8F9633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C79644-99EF-4A00-AB8A-D53ED45C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F528E-A42C-407F-8C05-A7C31583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2D08D-BBFB-4837-AA9C-10FDE1EB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F749D-C60E-4291-BBAD-882D67863AF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D7432-8D09-45AE-BC33-70AA52C31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AEF5E-009D-4B8F-88B5-BA8D7439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10BAC7-791E-4BE8-B009-24C178BD9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26" y="23235"/>
            <a:ext cx="6946247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A15ED0D-1935-450B-ABAA-D82AA6BD23DC}"/>
              </a:ext>
            </a:extLst>
          </p:cNvPr>
          <p:cNvSpPr/>
          <p:nvPr/>
        </p:nvSpPr>
        <p:spPr>
          <a:xfrm>
            <a:off x="5161836" y="167952"/>
            <a:ext cx="2088121" cy="51509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Atmosphere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96DF0D-D9B8-4830-B2A2-3910047F5542}"/>
              </a:ext>
            </a:extLst>
          </p:cNvPr>
          <p:cNvCxnSpPr>
            <a:cxnSpLocks/>
          </p:cNvCxnSpPr>
          <p:nvPr/>
        </p:nvCxnSpPr>
        <p:spPr>
          <a:xfrm flipV="1">
            <a:off x="6579016" y="556742"/>
            <a:ext cx="0" cy="515093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9FB5F7-57D2-4D80-9CC6-EC40F6A07F99}"/>
              </a:ext>
            </a:extLst>
          </p:cNvPr>
          <p:cNvCxnSpPr>
            <a:cxnSpLocks/>
          </p:cNvCxnSpPr>
          <p:nvPr/>
        </p:nvCxnSpPr>
        <p:spPr>
          <a:xfrm flipV="1">
            <a:off x="6822369" y="566681"/>
            <a:ext cx="0" cy="515093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C59CE490-B4E3-4E25-86E5-74C7AED8981A}"/>
              </a:ext>
            </a:extLst>
          </p:cNvPr>
          <p:cNvSpPr/>
          <p:nvPr/>
        </p:nvSpPr>
        <p:spPr>
          <a:xfrm>
            <a:off x="7456187" y="5324323"/>
            <a:ext cx="1600200" cy="30380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Sediment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927D6E8-FD62-418D-9373-2D7B6AC86905}"/>
              </a:ext>
            </a:extLst>
          </p:cNvPr>
          <p:cNvSpPr txBox="1"/>
          <p:nvPr/>
        </p:nvSpPr>
        <p:spPr>
          <a:xfrm>
            <a:off x="5287616" y="639067"/>
            <a:ext cx="161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70C0"/>
                </a:solidFill>
              </a:rPr>
              <a:t>Air-Sea Flux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5966F15-68D3-4117-9A05-02B223067C71}"/>
              </a:ext>
            </a:extLst>
          </p:cNvPr>
          <p:cNvSpPr/>
          <p:nvPr/>
        </p:nvSpPr>
        <p:spPr>
          <a:xfrm>
            <a:off x="4457523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3384C6D-77C0-4C61-87EA-3BB6657AC2F4}"/>
              </a:ext>
            </a:extLst>
          </p:cNvPr>
          <p:cNvSpPr/>
          <p:nvPr/>
        </p:nvSpPr>
        <p:spPr>
          <a:xfrm>
            <a:off x="2806180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D29111B-C83D-4180-A160-D58599F43B3C}"/>
              </a:ext>
            </a:extLst>
          </p:cNvPr>
          <p:cNvSpPr/>
          <p:nvPr/>
        </p:nvSpPr>
        <p:spPr>
          <a:xfrm>
            <a:off x="6160016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8ECD2F0-01FD-4E00-8FB1-513C0D230131}"/>
              </a:ext>
            </a:extLst>
          </p:cNvPr>
          <p:cNvSpPr/>
          <p:nvPr/>
        </p:nvSpPr>
        <p:spPr>
          <a:xfrm>
            <a:off x="3790031" y="3256445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3436E18-EDA5-4539-8714-5391266F73CD}"/>
              </a:ext>
            </a:extLst>
          </p:cNvPr>
          <p:cNvSpPr/>
          <p:nvPr/>
        </p:nvSpPr>
        <p:spPr>
          <a:xfrm>
            <a:off x="7811674" y="1527062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pH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1CD4DD8-657A-4CBC-A035-5949294D5165}"/>
              </a:ext>
            </a:extLst>
          </p:cNvPr>
          <p:cNvSpPr/>
          <p:nvPr/>
        </p:nvSpPr>
        <p:spPr>
          <a:xfrm>
            <a:off x="3790031" y="215023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D8C8F0D-4D52-4438-BC93-B30DF89F0BD3}"/>
              </a:ext>
            </a:extLst>
          </p:cNvPr>
          <p:cNvSpPr/>
          <p:nvPr/>
        </p:nvSpPr>
        <p:spPr>
          <a:xfrm>
            <a:off x="7811675" y="2803229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747AFF6-D97A-422E-926E-66B391F55D0A}"/>
              </a:ext>
            </a:extLst>
          </p:cNvPr>
          <p:cNvSpPr/>
          <p:nvPr/>
        </p:nvSpPr>
        <p:spPr>
          <a:xfrm>
            <a:off x="5646219" y="2151192"/>
            <a:ext cx="1600924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Phytoplankton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55E2839-923A-471F-A656-F7A082AA390B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rot="10800000">
            <a:off x="7247144" y="1300454"/>
            <a:ext cx="564531" cy="453216"/>
          </a:xfrm>
          <a:prstGeom prst="bentConnector3">
            <a:avLst>
              <a:gd name="adj1" fmla="val 28873"/>
            </a:avLst>
          </a:prstGeom>
          <a:ln w="190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6128232-1A10-4C63-90ED-D3AFAF0960AB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8355238" y="1980278"/>
            <a:ext cx="1" cy="822951"/>
          </a:xfrm>
          <a:prstGeom prst="straightConnector1">
            <a:avLst/>
          </a:prstGeom>
          <a:ln w="190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6F7AD0C-B94F-4368-9EFE-9FD9F33979A4}"/>
              </a:ext>
            </a:extLst>
          </p:cNvPr>
          <p:cNvCxnSpPr>
            <a:cxnSpLocks/>
          </p:cNvCxnSpPr>
          <p:nvPr/>
        </p:nvCxnSpPr>
        <p:spPr>
          <a:xfrm>
            <a:off x="7247143" y="1179784"/>
            <a:ext cx="2045945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EFB94DA-B865-4C8F-B9E8-CE262402B4B6}"/>
              </a:ext>
            </a:extLst>
          </p:cNvPr>
          <p:cNvCxnSpPr>
            <a:cxnSpLocks/>
          </p:cNvCxnSpPr>
          <p:nvPr/>
        </p:nvCxnSpPr>
        <p:spPr>
          <a:xfrm>
            <a:off x="9293088" y="1179784"/>
            <a:ext cx="0" cy="354216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DF64766-3C23-46B6-835D-CE555893BD8B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898802" y="3029837"/>
            <a:ext cx="394286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441CC50-B867-44C8-A54B-F127512CCB81}"/>
              </a:ext>
            </a:extLst>
          </p:cNvPr>
          <p:cNvCxnSpPr>
            <a:cxnSpLocks/>
          </p:cNvCxnSpPr>
          <p:nvPr/>
        </p:nvCxnSpPr>
        <p:spPr>
          <a:xfrm flipV="1">
            <a:off x="6567904" y="1545844"/>
            <a:ext cx="0" cy="6053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A8B3DC-21F5-4BA8-A602-40F886E1CA8D}"/>
              </a:ext>
            </a:extLst>
          </p:cNvPr>
          <p:cNvCxnSpPr>
            <a:cxnSpLocks/>
          </p:cNvCxnSpPr>
          <p:nvPr/>
        </p:nvCxnSpPr>
        <p:spPr>
          <a:xfrm flipV="1">
            <a:off x="6822369" y="1527062"/>
            <a:ext cx="0" cy="6331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553FA109-B133-41A0-92FF-C3B08740827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877158" y="3256445"/>
            <a:ext cx="3478081" cy="30626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C27904E-A8BC-49B9-96E2-769104C08E2E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4877158" y="1413787"/>
            <a:ext cx="2369985" cy="2069266"/>
          </a:xfrm>
          <a:prstGeom prst="bentConnector3">
            <a:avLst>
              <a:gd name="adj1" fmla="val 11290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44EE8A8-7B5D-4540-9DFF-490E097DE11D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>
            <a:off x="4333595" y="2603453"/>
            <a:ext cx="0" cy="6529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FFFF85D-4D24-479B-ADF9-1BD335B29068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4877158" y="2376845"/>
            <a:ext cx="769061" cy="9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2FDA41A6-892B-42D3-AEEE-2FB80FA543EF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5278225" y="2203342"/>
            <a:ext cx="767391" cy="1569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CC595F8-B807-49FD-8BF7-532284B8B035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001087" y="1527062"/>
            <a:ext cx="0" cy="3141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7E465429-4AAD-4BE9-BBF0-1360D5A304DE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3432247" y="2376845"/>
            <a:ext cx="357784" cy="2236462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FAD488E-5271-4BDB-A68A-BA733B21193C}"/>
              </a:ext>
            </a:extLst>
          </p:cNvPr>
          <p:cNvCxnSpPr>
            <a:cxnSpLocks/>
          </p:cNvCxnSpPr>
          <p:nvPr/>
        </p:nvCxnSpPr>
        <p:spPr>
          <a:xfrm>
            <a:off x="3075417" y="1536971"/>
            <a:ext cx="13787" cy="308560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BEE6DB3-18E5-469B-A6CA-E31D26816475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3893307" y="1300454"/>
            <a:ext cx="5642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95F0056-9031-4D6B-B026-D1A76ADF161F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5544650" y="1300454"/>
            <a:ext cx="6153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DDF64F5-9922-4427-8BD9-7A127A6D2C5D}"/>
              </a:ext>
            </a:extLst>
          </p:cNvPr>
          <p:cNvSpPr txBox="1"/>
          <p:nvPr/>
        </p:nvSpPr>
        <p:spPr>
          <a:xfrm>
            <a:off x="3788536" y="822681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Hydrolysis</a:t>
            </a:r>
            <a:endParaRPr lang="zh-CN" altLang="en-US" sz="12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A5243B2-FD77-4517-8278-742153251978}"/>
              </a:ext>
            </a:extLst>
          </p:cNvPr>
          <p:cNvSpPr txBox="1"/>
          <p:nvPr/>
        </p:nvSpPr>
        <p:spPr>
          <a:xfrm>
            <a:off x="5453854" y="875024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Oxidation</a:t>
            </a:r>
            <a:endParaRPr lang="zh-CN" alt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C93FE79-5133-44F2-BFB3-11ABEBAE5F98}"/>
              </a:ext>
            </a:extLst>
          </p:cNvPr>
          <p:cNvSpPr txBox="1"/>
          <p:nvPr/>
        </p:nvSpPr>
        <p:spPr>
          <a:xfrm rot="16200000">
            <a:off x="2097260" y="2508808"/>
            <a:ext cx="170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Sedimentation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B91A94C-A986-4B42-9C81-B38E612A9AA2}"/>
              </a:ext>
            </a:extLst>
          </p:cNvPr>
          <p:cNvSpPr txBox="1"/>
          <p:nvPr/>
        </p:nvSpPr>
        <p:spPr>
          <a:xfrm rot="16200000">
            <a:off x="2413138" y="2989317"/>
            <a:ext cx="170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Resuspension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CCC3480-594E-42A9-8459-112CE2784C7D}"/>
              </a:ext>
            </a:extLst>
          </p:cNvPr>
          <p:cNvSpPr txBox="1"/>
          <p:nvPr/>
        </p:nvSpPr>
        <p:spPr>
          <a:xfrm>
            <a:off x="5119607" y="3086481"/>
            <a:ext cx="206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Nutrient Uptake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D0818B8-BB52-4CDC-A8CD-761AB021A6D9}"/>
              </a:ext>
            </a:extLst>
          </p:cNvPr>
          <p:cNvSpPr txBox="1"/>
          <p:nvPr/>
        </p:nvSpPr>
        <p:spPr>
          <a:xfrm>
            <a:off x="4344147" y="2772175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Oxidation</a:t>
            </a:r>
            <a:endParaRPr lang="zh-CN" altLang="en-US" sz="12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FAEE1E5-8B19-4343-9E35-A9E59E59098D}"/>
              </a:ext>
            </a:extLst>
          </p:cNvPr>
          <p:cNvSpPr txBox="1"/>
          <p:nvPr/>
        </p:nvSpPr>
        <p:spPr>
          <a:xfrm>
            <a:off x="4331816" y="1853120"/>
            <a:ext cx="231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Dead &amp; Cytolysis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125B680-7460-4100-916C-1D1BFC0CA7AB}"/>
              </a:ext>
            </a:extLst>
          </p:cNvPr>
          <p:cNvSpPr txBox="1"/>
          <p:nvPr/>
        </p:nvSpPr>
        <p:spPr>
          <a:xfrm>
            <a:off x="4551975" y="3596327"/>
            <a:ext cx="446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Nitrification &amp; Denitrification</a:t>
            </a:r>
            <a:endParaRPr lang="zh-CN" altLang="en-US" sz="12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10CC7EE-DD8F-4647-B25A-C9C9F3003FBB}"/>
              </a:ext>
            </a:extLst>
          </p:cNvPr>
          <p:cNvSpPr txBox="1"/>
          <p:nvPr/>
        </p:nvSpPr>
        <p:spPr>
          <a:xfrm>
            <a:off x="7070058" y="905181"/>
            <a:ext cx="254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Water-Sediment Flux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A4DDDDD-476E-4A2A-928C-A124D0E6830C}"/>
              </a:ext>
            </a:extLst>
          </p:cNvPr>
          <p:cNvSpPr txBox="1"/>
          <p:nvPr/>
        </p:nvSpPr>
        <p:spPr>
          <a:xfrm>
            <a:off x="7208647" y="1256706"/>
            <a:ext cx="254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Carbonate System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4A78A6C-B1AA-43A4-B9FB-8070013511AF}"/>
              </a:ext>
            </a:extLst>
          </p:cNvPr>
          <p:cNvSpPr txBox="1"/>
          <p:nvPr/>
        </p:nvSpPr>
        <p:spPr>
          <a:xfrm rot="16200000">
            <a:off x="5733355" y="1472924"/>
            <a:ext cx="128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</a:rPr>
              <a:t>Respiration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AC17C82-7B7A-4CD2-B7E4-D8E48EBCFDAB}"/>
              </a:ext>
            </a:extLst>
          </p:cNvPr>
          <p:cNvSpPr txBox="1"/>
          <p:nvPr/>
        </p:nvSpPr>
        <p:spPr>
          <a:xfrm rot="18731743">
            <a:off x="6659514" y="1553941"/>
            <a:ext cx="128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</a:rPr>
              <a:t>Photosynthesis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C40957D1-32E4-4E8F-B2F9-4D4029C9DCDF}"/>
              </a:ext>
            </a:extLst>
          </p:cNvPr>
          <p:cNvCxnSpPr>
            <a:cxnSpLocks/>
            <a:endCxn id="63" idx="2"/>
          </p:cNvCxnSpPr>
          <p:nvPr/>
        </p:nvCxnSpPr>
        <p:spPr>
          <a:xfrm rot="16200000" flipV="1">
            <a:off x="4466969" y="409838"/>
            <a:ext cx="613593" cy="28480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142239A-2116-4FE4-BB7E-5496585C316E}"/>
              </a:ext>
            </a:extLst>
          </p:cNvPr>
          <p:cNvCxnSpPr>
            <a:cxnSpLocks/>
          </p:cNvCxnSpPr>
          <p:nvPr/>
        </p:nvCxnSpPr>
        <p:spPr>
          <a:xfrm flipH="1">
            <a:off x="3683066" y="5072998"/>
            <a:ext cx="5791899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78AB59C1-FDC2-4B7D-AC1E-518C458499C3}"/>
              </a:ext>
            </a:extLst>
          </p:cNvPr>
          <p:cNvSpPr/>
          <p:nvPr/>
        </p:nvSpPr>
        <p:spPr>
          <a:xfrm>
            <a:off x="4262632" y="3963195"/>
            <a:ext cx="2208855" cy="30380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Overlying water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013BB34D-A85A-4398-AC1F-73C6BE923C11}"/>
              </a:ext>
            </a:extLst>
          </p:cNvPr>
          <p:cNvSpPr/>
          <p:nvPr/>
        </p:nvSpPr>
        <p:spPr>
          <a:xfrm>
            <a:off x="5127771" y="4500372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A0848438-5B1A-4E02-B063-1749E0F885D4}"/>
              </a:ext>
            </a:extLst>
          </p:cNvPr>
          <p:cNvSpPr/>
          <p:nvPr/>
        </p:nvSpPr>
        <p:spPr>
          <a:xfrm>
            <a:off x="6449362" y="4502309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H</a:t>
            </a: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</a:rPr>
              <a:t>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5E4B188-73E0-4FC3-A948-21CEB6026CE4}"/>
              </a:ext>
            </a:extLst>
          </p:cNvPr>
          <p:cNvSpPr/>
          <p:nvPr/>
        </p:nvSpPr>
        <p:spPr>
          <a:xfrm>
            <a:off x="3788251" y="5705224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DD8F0496-F228-45FE-B9EF-B78572A9A40E}"/>
              </a:ext>
            </a:extLst>
          </p:cNvPr>
          <p:cNvSpPr/>
          <p:nvPr/>
        </p:nvSpPr>
        <p:spPr>
          <a:xfrm>
            <a:off x="5118769" y="5721878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E88E2EEA-0EAF-422D-B54F-FA40E170ACBB}"/>
              </a:ext>
            </a:extLst>
          </p:cNvPr>
          <p:cNvSpPr/>
          <p:nvPr/>
        </p:nvSpPr>
        <p:spPr>
          <a:xfrm>
            <a:off x="6446681" y="570546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H</a:t>
            </a: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</a:rPr>
              <a:t>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52A62349-3684-4E5F-9140-8D7FE2B3C160}"/>
              </a:ext>
            </a:extLst>
          </p:cNvPr>
          <p:cNvCxnSpPr>
            <a:cxnSpLocks/>
          </p:cNvCxnSpPr>
          <p:nvPr/>
        </p:nvCxnSpPr>
        <p:spPr>
          <a:xfrm flipV="1">
            <a:off x="3615307" y="4247581"/>
            <a:ext cx="0" cy="226498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453AD678-1DEF-484D-9C0F-A5CF9DC8379E}"/>
              </a:ext>
            </a:extLst>
          </p:cNvPr>
          <p:cNvSpPr/>
          <p:nvPr/>
        </p:nvSpPr>
        <p:spPr>
          <a:xfrm>
            <a:off x="3788252" y="4512434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A2088467-5799-4249-9D20-A1DC6A2E96D8}"/>
              </a:ext>
            </a:extLst>
          </p:cNvPr>
          <p:cNvSpPr/>
          <p:nvPr/>
        </p:nvSpPr>
        <p:spPr>
          <a:xfrm>
            <a:off x="7811674" y="449533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DIC,TALK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13DCDF3D-040B-4DE1-A015-86C780A5458A}"/>
              </a:ext>
            </a:extLst>
          </p:cNvPr>
          <p:cNvSpPr/>
          <p:nvPr/>
        </p:nvSpPr>
        <p:spPr>
          <a:xfrm>
            <a:off x="7811674" y="5661823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DIC,TALK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A888C6E1-6624-4F88-815E-6FCAF70598BE}"/>
              </a:ext>
            </a:extLst>
          </p:cNvPr>
          <p:cNvCxnSpPr>
            <a:cxnSpLocks/>
          </p:cNvCxnSpPr>
          <p:nvPr/>
        </p:nvCxnSpPr>
        <p:spPr>
          <a:xfrm flipH="1">
            <a:off x="4044866" y="3709661"/>
            <a:ext cx="1779" cy="80277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DC25CA6A-B264-4151-BABB-8F77DB489824}"/>
              </a:ext>
            </a:extLst>
          </p:cNvPr>
          <p:cNvCxnSpPr>
            <a:cxnSpLocks/>
          </p:cNvCxnSpPr>
          <p:nvPr/>
        </p:nvCxnSpPr>
        <p:spPr>
          <a:xfrm>
            <a:off x="8898801" y="4721945"/>
            <a:ext cx="394286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A12BFFBA-1A3D-43EA-8DDA-7B888FF584B9}"/>
              </a:ext>
            </a:extLst>
          </p:cNvPr>
          <p:cNvSpPr/>
          <p:nvPr/>
        </p:nvSpPr>
        <p:spPr>
          <a:xfrm>
            <a:off x="2698694" y="5068693"/>
            <a:ext cx="796528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5DBF9C37-AC14-4AA4-87DC-E19CB43ABD78}"/>
              </a:ext>
            </a:extLst>
          </p:cNvPr>
          <p:cNvSpPr/>
          <p:nvPr/>
        </p:nvSpPr>
        <p:spPr>
          <a:xfrm>
            <a:off x="2713857" y="5705774"/>
            <a:ext cx="796528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5DADD831-0A38-4CA8-80AE-406EC5E8A972}"/>
              </a:ext>
            </a:extLst>
          </p:cNvPr>
          <p:cNvSpPr/>
          <p:nvPr/>
        </p:nvSpPr>
        <p:spPr>
          <a:xfrm>
            <a:off x="2299973" y="4645126"/>
            <a:ext cx="1600200" cy="30380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Organic Pool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94F5088E-0F6D-4983-8C45-69A0FC0497AA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3495222" y="5420042"/>
            <a:ext cx="2167111" cy="3018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A49CFDBF-CB50-4EB7-B448-064A98F5990A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3510385" y="5193512"/>
            <a:ext cx="3479860" cy="511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E37F5184-0770-4BBD-B546-5FCDEAB64D64}"/>
              </a:ext>
            </a:extLst>
          </p:cNvPr>
          <p:cNvCxnSpPr>
            <a:cxnSpLocks/>
            <a:stCxn id="245" idx="2"/>
          </p:cNvCxnSpPr>
          <p:nvPr/>
        </p:nvCxnSpPr>
        <p:spPr>
          <a:xfrm rot="16200000" flipH="1">
            <a:off x="3599665" y="5671445"/>
            <a:ext cx="1214" cy="976303"/>
          </a:xfrm>
          <a:prstGeom prst="bentConnector3">
            <a:avLst>
              <a:gd name="adj1" fmla="val 1893031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3109E5B8-4867-4EC4-9D01-7971569F7392}"/>
              </a:ext>
            </a:extLst>
          </p:cNvPr>
          <p:cNvCxnSpPr>
            <a:cxnSpLocks/>
            <a:endCxn id="201" idx="2"/>
          </p:cNvCxnSpPr>
          <p:nvPr/>
        </p:nvCxnSpPr>
        <p:spPr>
          <a:xfrm rot="5400000" flipH="1" flipV="1">
            <a:off x="6453130" y="4256333"/>
            <a:ext cx="43401" cy="3760813"/>
          </a:xfrm>
          <a:prstGeom prst="bentConnector3">
            <a:avLst>
              <a:gd name="adj1" fmla="val -526716"/>
            </a:avLst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E7969A2B-6D5B-4911-B432-7423D6384E0E}"/>
              </a:ext>
            </a:extLst>
          </p:cNvPr>
          <p:cNvCxnSpPr>
            <a:cxnSpLocks/>
          </p:cNvCxnSpPr>
          <p:nvPr/>
        </p:nvCxnSpPr>
        <p:spPr>
          <a:xfrm>
            <a:off x="5662333" y="6175094"/>
            <a:ext cx="0" cy="22710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1836DDE-6F54-4140-AECC-9CA9C1B82937}"/>
              </a:ext>
            </a:extLst>
          </p:cNvPr>
          <p:cNvCxnSpPr>
            <a:cxnSpLocks/>
            <a:stCxn id="183" idx="2"/>
          </p:cNvCxnSpPr>
          <p:nvPr/>
        </p:nvCxnSpPr>
        <p:spPr>
          <a:xfrm>
            <a:off x="6990245" y="6158683"/>
            <a:ext cx="0" cy="23300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>
            <a:extLst>
              <a:ext uri="{FF2B5EF4-FFF2-40B4-BE49-F238E27FC236}">
                <a16:creationId xmlns:a16="http://schemas.microsoft.com/office/drawing/2014/main" id="{1851412E-07A7-4657-9950-FAFAC23253F8}"/>
              </a:ext>
            </a:extLst>
          </p:cNvPr>
          <p:cNvSpPr txBox="1"/>
          <p:nvPr/>
        </p:nvSpPr>
        <p:spPr>
          <a:xfrm>
            <a:off x="5034663" y="5151617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Sulfate Reduction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D2EBB4E7-4781-49B7-9630-27FDCA4989BD}"/>
              </a:ext>
            </a:extLst>
          </p:cNvPr>
          <p:cNvSpPr txBox="1"/>
          <p:nvPr/>
        </p:nvSpPr>
        <p:spPr>
          <a:xfrm>
            <a:off x="3936549" y="5405610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Methanogenesis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4A09C77E-CE13-4D43-AB8D-BE37FEC87854}"/>
              </a:ext>
            </a:extLst>
          </p:cNvPr>
          <p:cNvSpPr txBox="1"/>
          <p:nvPr/>
        </p:nvSpPr>
        <p:spPr>
          <a:xfrm>
            <a:off x="5914925" y="4234547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Oxidation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BD22B545-CB1B-4A02-9277-4777037E19E1}"/>
              </a:ext>
            </a:extLst>
          </p:cNvPr>
          <p:cNvSpPr txBox="1"/>
          <p:nvPr/>
        </p:nvSpPr>
        <p:spPr>
          <a:xfrm>
            <a:off x="3109956" y="6126698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Denitrification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7020F504-7281-421E-AE06-F360E1F2A8B9}"/>
              </a:ext>
            </a:extLst>
          </p:cNvPr>
          <p:cNvSpPr txBox="1"/>
          <p:nvPr/>
        </p:nvSpPr>
        <p:spPr>
          <a:xfrm>
            <a:off x="4477759" y="4240104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Denitrification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AF99EF4E-EC55-451F-98DA-0752485DC5CB}"/>
              </a:ext>
            </a:extLst>
          </p:cNvPr>
          <p:cNvSpPr txBox="1"/>
          <p:nvPr/>
        </p:nvSpPr>
        <p:spPr>
          <a:xfrm>
            <a:off x="8051252" y="4202202"/>
            <a:ext cx="170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Aerobic Layer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D7BAAB46-5550-4384-92D4-4F9A0843CF2A}"/>
              </a:ext>
            </a:extLst>
          </p:cNvPr>
          <p:cNvSpPr txBox="1"/>
          <p:nvPr/>
        </p:nvSpPr>
        <p:spPr>
          <a:xfrm>
            <a:off x="7465377" y="5118279"/>
            <a:ext cx="166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Anaerobic Layer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61371C43-D93A-453C-8C45-68C2DCEAEDE7}"/>
              </a:ext>
            </a:extLst>
          </p:cNvPr>
          <p:cNvSpPr txBox="1"/>
          <p:nvPr/>
        </p:nvSpPr>
        <p:spPr>
          <a:xfrm>
            <a:off x="8745845" y="6140343"/>
            <a:ext cx="58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Burial</a:t>
            </a:r>
            <a:endParaRPr lang="zh-CN" altLang="en-US" sz="1200" b="1" dirty="0"/>
          </a:p>
        </p:txBody>
      </p: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EC8A4D1F-CA50-4E01-9FF7-19D7A13468AA}"/>
              </a:ext>
            </a:extLst>
          </p:cNvPr>
          <p:cNvCxnSpPr>
            <a:cxnSpLocks/>
            <a:stCxn id="198" idx="0"/>
            <a:endCxn id="200" idx="0"/>
          </p:cNvCxnSpPr>
          <p:nvPr/>
        </p:nvCxnSpPr>
        <p:spPr>
          <a:xfrm rot="5400000" flipH="1" flipV="1">
            <a:off x="6334979" y="2492175"/>
            <a:ext cx="17097" cy="4023422"/>
          </a:xfrm>
          <a:prstGeom prst="bentConnector3">
            <a:avLst>
              <a:gd name="adj1" fmla="val 1437077"/>
            </a:avLst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74827E14-9A9D-4885-A9E9-8CDA562738C6}"/>
              </a:ext>
            </a:extLst>
          </p:cNvPr>
          <p:cNvCxnSpPr>
            <a:cxnSpLocks/>
            <a:stCxn id="180" idx="0"/>
          </p:cNvCxnSpPr>
          <p:nvPr/>
        </p:nvCxnSpPr>
        <p:spPr>
          <a:xfrm flipH="1" flipV="1">
            <a:off x="6990244" y="4266487"/>
            <a:ext cx="2682" cy="23582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FF7365C8-49BE-4378-B8B8-C45DE5D1958C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5671335" y="4266487"/>
            <a:ext cx="0" cy="233885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文本框 320">
            <a:extLst>
              <a:ext uri="{FF2B5EF4-FFF2-40B4-BE49-F238E27FC236}">
                <a16:creationId xmlns:a16="http://schemas.microsoft.com/office/drawing/2014/main" id="{B58A4A3B-53BC-4DC6-B2B9-F9C4CB2D6DDC}"/>
              </a:ext>
            </a:extLst>
          </p:cNvPr>
          <p:cNvSpPr txBox="1"/>
          <p:nvPr/>
        </p:nvSpPr>
        <p:spPr>
          <a:xfrm>
            <a:off x="7273224" y="4229326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Oxidation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98F839B8-EDE4-419E-B31D-2580E2BE741B}"/>
              </a:ext>
            </a:extLst>
          </p:cNvPr>
          <p:cNvCxnSpPr>
            <a:cxnSpLocks/>
          </p:cNvCxnSpPr>
          <p:nvPr/>
        </p:nvCxnSpPr>
        <p:spPr>
          <a:xfrm>
            <a:off x="9230791" y="4874398"/>
            <a:ext cx="4679" cy="38858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28E11F9-7D37-4F8B-B0E9-F8AFEE6D274A}"/>
              </a:ext>
            </a:extLst>
          </p:cNvPr>
          <p:cNvCxnSpPr>
            <a:cxnSpLocks/>
          </p:cNvCxnSpPr>
          <p:nvPr/>
        </p:nvCxnSpPr>
        <p:spPr>
          <a:xfrm>
            <a:off x="8728928" y="6423571"/>
            <a:ext cx="4679" cy="38858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10BAC7-791E-4BE8-B009-24C178BD9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26" y="-273647"/>
            <a:ext cx="6946247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A15ED0D-1935-450B-ABAA-D82AA6BD23DC}"/>
              </a:ext>
            </a:extLst>
          </p:cNvPr>
          <p:cNvSpPr/>
          <p:nvPr/>
        </p:nvSpPr>
        <p:spPr>
          <a:xfrm>
            <a:off x="5582700" y="-57914"/>
            <a:ext cx="2088121" cy="51509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Atmosphere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96DF0D-D9B8-4830-B2A2-3910047F5542}"/>
              </a:ext>
            </a:extLst>
          </p:cNvPr>
          <p:cNvCxnSpPr>
            <a:cxnSpLocks/>
          </p:cNvCxnSpPr>
          <p:nvPr/>
        </p:nvCxnSpPr>
        <p:spPr>
          <a:xfrm flipV="1">
            <a:off x="6579016" y="436737"/>
            <a:ext cx="0" cy="848849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9FB5F7-57D2-4D80-9CC6-EC40F6A07F99}"/>
              </a:ext>
            </a:extLst>
          </p:cNvPr>
          <p:cNvCxnSpPr>
            <a:cxnSpLocks/>
          </p:cNvCxnSpPr>
          <p:nvPr/>
        </p:nvCxnSpPr>
        <p:spPr>
          <a:xfrm flipV="1">
            <a:off x="6822369" y="457178"/>
            <a:ext cx="0" cy="624597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927D6E8-FD62-418D-9373-2D7B6AC86905}"/>
              </a:ext>
            </a:extLst>
          </p:cNvPr>
          <p:cNvSpPr txBox="1"/>
          <p:nvPr/>
        </p:nvSpPr>
        <p:spPr>
          <a:xfrm>
            <a:off x="5226152" y="461767"/>
            <a:ext cx="161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70C0"/>
                </a:solidFill>
              </a:rPr>
              <a:t>Air-Sea Flux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59CE490-B4E3-4E25-86E5-74C7AED8981A}"/>
              </a:ext>
            </a:extLst>
          </p:cNvPr>
          <p:cNvSpPr/>
          <p:nvPr/>
        </p:nvSpPr>
        <p:spPr>
          <a:xfrm>
            <a:off x="7456187" y="5324323"/>
            <a:ext cx="1600200" cy="30380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Sediment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5966F15-68D3-4117-9A05-02B223067C71}"/>
              </a:ext>
            </a:extLst>
          </p:cNvPr>
          <p:cNvSpPr/>
          <p:nvPr/>
        </p:nvSpPr>
        <p:spPr>
          <a:xfrm>
            <a:off x="4457523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3384C6D-77C0-4C61-87EA-3BB6657AC2F4}"/>
              </a:ext>
            </a:extLst>
          </p:cNvPr>
          <p:cNvSpPr/>
          <p:nvPr/>
        </p:nvSpPr>
        <p:spPr>
          <a:xfrm>
            <a:off x="2806180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D29111B-C83D-4180-A160-D58599F43B3C}"/>
              </a:ext>
            </a:extLst>
          </p:cNvPr>
          <p:cNvSpPr/>
          <p:nvPr/>
        </p:nvSpPr>
        <p:spPr>
          <a:xfrm>
            <a:off x="6160016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8ECD2F0-01FD-4E00-8FB1-513C0D230131}"/>
              </a:ext>
            </a:extLst>
          </p:cNvPr>
          <p:cNvSpPr/>
          <p:nvPr/>
        </p:nvSpPr>
        <p:spPr>
          <a:xfrm>
            <a:off x="3790031" y="3256445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3436E18-EDA5-4539-8714-5391266F73CD}"/>
              </a:ext>
            </a:extLst>
          </p:cNvPr>
          <p:cNvSpPr/>
          <p:nvPr/>
        </p:nvSpPr>
        <p:spPr>
          <a:xfrm>
            <a:off x="7811674" y="1527062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pH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1CD4DD8-657A-4CBC-A035-5949294D5165}"/>
              </a:ext>
            </a:extLst>
          </p:cNvPr>
          <p:cNvSpPr/>
          <p:nvPr/>
        </p:nvSpPr>
        <p:spPr>
          <a:xfrm>
            <a:off x="3790031" y="215023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D8C8F0D-4D52-4438-BC93-B30DF89F0BD3}"/>
              </a:ext>
            </a:extLst>
          </p:cNvPr>
          <p:cNvSpPr/>
          <p:nvPr/>
        </p:nvSpPr>
        <p:spPr>
          <a:xfrm>
            <a:off x="7811675" y="2803229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747AFF6-D97A-422E-926E-66B391F55D0A}"/>
              </a:ext>
            </a:extLst>
          </p:cNvPr>
          <p:cNvSpPr/>
          <p:nvPr/>
        </p:nvSpPr>
        <p:spPr>
          <a:xfrm>
            <a:off x="5646219" y="2151192"/>
            <a:ext cx="1600924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Phytoplankton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55E2839-923A-471F-A656-F7A082AA390B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rot="10800000">
            <a:off x="7247144" y="1300454"/>
            <a:ext cx="564531" cy="453216"/>
          </a:xfrm>
          <a:prstGeom prst="bentConnector3">
            <a:avLst>
              <a:gd name="adj1" fmla="val 28873"/>
            </a:avLst>
          </a:prstGeom>
          <a:ln w="190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6128232-1A10-4C63-90ED-D3AFAF0960AB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8355238" y="1980278"/>
            <a:ext cx="1" cy="822951"/>
          </a:xfrm>
          <a:prstGeom prst="straightConnector1">
            <a:avLst/>
          </a:prstGeom>
          <a:ln w="190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6F7AD0C-B94F-4368-9EFE-9FD9F33979A4}"/>
              </a:ext>
            </a:extLst>
          </p:cNvPr>
          <p:cNvCxnSpPr>
            <a:cxnSpLocks/>
          </p:cNvCxnSpPr>
          <p:nvPr/>
        </p:nvCxnSpPr>
        <p:spPr>
          <a:xfrm>
            <a:off x="7247143" y="1179784"/>
            <a:ext cx="2045945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EFB94DA-B865-4C8F-B9E8-CE262402B4B6}"/>
              </a:ext>
            </a:extLst>
          </p:cNvPr>
          <p:cNvCxnSpPr>
            <a:cxnSpLocks/>
          </p:cNvCxnSpPr>
          <p:nvPr/>
        </p:nvCxnSpPr>
        <p:spPr>
          <a:xfrm>
            <a:off x="9293088" y="1179784"/>
            <a:ext cx="0" cy="354216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DF64766-3C23-46B6-835D-CE555893BD8B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898802" y="3029837"/>
            <a:ext cx="394286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441CC50-B867-44C8-A54B-F127512CCB81}"/>
              </a:ext>
            </a:extLst>
          </p:cNvPr>
          <p:cNvCxnSpPr>
            <a:cxnSpLocks/>
          </p:cNvCxnSpPr>
          <p:nvPr/>
        </p:nvCxnSpPr>
        <p:spPr>
          <a:xfrm flipV="1">
            <a:off x="6567904" y="1545844"/>
            <a:ext cx="0" cy="6053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A8B3DC-21F5-4BA8-A602-40F886E1CA8D}"/>
              </a:ext>
            </a:extLst>
          </p:cNvPr>
          <p:cNvCxnSpPr>
            <a:cxnSpLocks/>
          </p:cNvCxnSpPr>
          <p:nvPr/>
        </p:nvCxnSpPr>
        <p:spPr>
          <a:xfrm flipV="1">
            <a:off x="6822369" y="1527062"/>
            <a:ext cx="0" cy="6331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553FA109-B133-41A0-92FF-C3B08740827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877158" y="3256445"/>
            <a:ext cx="3478081" cy="30626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C27904E-A8BC-49B9-96E2-769104C08E2E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4877158" y="1413787"/>
            <a:ext cx="2369985" cy="2069266"/>
          </a:xfrm>
          <a:prstGeom prst="bentConnector3">
            <a:avLst>
              <a:gd name="adj1" fmla="val 11290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44EE8A8-7B5D-4540-9DFF-490E097DE11D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>
            <a:off x="4333595" y="2603453"/>
            <a:ext cx="0" cy="6529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FFFF85D-4D24-479B-ADF9-1BD335B29068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4877158" y="2376845"/>
            <a:ext cx="769061" cy="9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2FDA41A6-892B-42D3-AEEE-2FB80FA543EF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5278225" y="2203342"/>
            <a:ext cx="767391" cy="1569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CC595F8-B807-49FD-8BF7-532284B8B035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001087" y="1527062"/>
            <a:ext cx="0" cy="3141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7E465429-4AAD-4BE9-BBF0-1360D5A304DE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3432247" y="2376845"/>
            <a:ext cx="357784" cy="2236462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FAD488E-5271-4BDB-A68A-BA733B21193C}"/>
              </a:ext>
            </a:extLst>
          </p:cNvPr>
          <p:cNvCxnSpPr>
            <a:cxnSpLocks/>
          </p:cNvCxnSpPr>
          <p:nvPr/>
        </p:nvCxnSpPr>
        <p:spPr>
          <a:xfrm>
            <a:off x="3075417" y="1536971"/>
            <a:ext cx="13787" cy="308560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BEE6DB3-18E5-469B-A6CA-E31D26816475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3893307" y="1300454"/>
            <a:ext cx="5642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95F0056-9031-4D6B-B026-D1A76ADF161F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5544650" y="1300454"/>
            <a:ext cx="6153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DDF64F5-9922-4427-8BD9-7A127A6D2C5D}"/>
              </a:ext>
            </a:extLst>
          </p:cNvPr>
          <p:cNvSpPr txBox="1"/>
          <p:nvPr/>
        </p:nvSpPr>
        <p:spPr>
          <a:xfrm>
            <a:off x="3788536" y="822681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Hydrolysis</a:t>
            </a:r>
            <a:endParaRPr lang="zh-CN" altLang="en-US" sz="12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A5243B2-FD77-4517-8278-742153251978}"/>
              </a:ext>
            </a:extLst>
          </p:cNvPr>
          <p:cNvSpPr txBox="1"/>
          <p:nvPr/>
        </p:nvSpPr>
        <p:spPr>
          <a:xfrm>
            <a:off x="5453854" y="875024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Oxidation</a:t>
            </a:r>
            <a:endParaRPr lang="zh-CN" alt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C93FE79-5133-44F2-BFB3-11ABEBAE5F98}"/>
              </a:ext>
            </a:extLst>
          </p:cNvPr>
          <p:cNvSpPr txBox="1"/>
          <p:nvPr/>
        </p:nvSpPr>
        <p:spPr>
          <a:xfrm rot="16200000">
            <a:off x="2097260" y="2508808"/>
            <a:ext cx="170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Sedimentation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B91A94C-A986-4B42-9C81-B38E612A9AA2}"/>
              </a:ext>
            </a:extLst>
          </p:cNvPr>
          <p:cNvSpPr txBox="1"/>
          <p:nvPr/>
        </p:nvSpPr>
        <p:spPr>
          <a:xfrm rot="16200000">
            <a:off x="2413138" y="2989317"/>
            <a:ext cx="170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Resuspension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CCC3480-594E-42A9-8459-112CE2784C7D}"/>
              </a:ext>
            </a:extLst>
          </p:cNvPr>
          <p:cNvSpPr txBox="1"/>
          <p:nvPr/>
        </p:nvSpPr>
        <p:spPr>
          <a:xfrm>
            <a:off x="5119607" y="3086481"/>
            <a:ext cx="206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Nutrient Uptake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D0818B8-BB52-4CDC-A8CD-761AB021A6D9}"/>
              </a:ext>
            </a:extLst>
          </p:cNvPr>
          <p:cNvSpPr txBox="1"/>
          <p:nvPr/>
        </p:nvSpPr>
        <p:spPr>
          <a:xfrm>
            <a:off x="4344147" y="2772175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Oxidation</a:t>
            </a:r>
            <a:endParaRPr lang="zh-CN" altLang="en-US" sz="12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FAEE1E5-8B19-4343-9E35-A9E59E59098D}"/>
              </a:ext>
            </a:extLst>
          </p:cNvPr>
          <p:cNvSpPr txBox="1"/>
          <p:nvPr/>
        </p:nvSpPr>
        <p:spPr>
          <a:xfrm>
            <a:off x="4331816" y="1853120"/>
            <a:ext cx="231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Dead &amp; Cytolysis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125B680-7460-4100-916C-1D1BFC0CA7AB}"/>
              </a:ext>
            </a:extLst>
          </p:cNvPr>
          <p:cNvSpPr txBox="1"/>
          <p:nvPr/>
        </p:nvSpPr>
        <p:spPr>
          <a:xfrm>
            <a:off x="4551975" y="3596327"/>
            <a:ext cx="446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Nitrification &amp; Denitrification</a:t>
            </a:r>
            <a:endParaRPr lang="zh-CN" altLang="en-US" sz="12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10CC7EE-DD8F-4647-B25A-C9C9F3003FBB}"/>
              </a:ext>
            </a:extLst>
          </p:cNvPr>
          <p:cNvSpPr txBox="1"/>
          <p:nvPr/>
        </p:nvSpPr>
        <p:spPr>
          <a:xfrm>
            <a:off x="7070058" y="905181"/>
            <a:ext cx="254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Water-Sediment Flux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A4DDDDD-476E-4A2A-928C-A124D0E6830C}"/>
              </a:ext>
            </a:extLst>
          </p:cNvPr>
          <p:cNvSpPr txBox="1"/>
          <p:nvPr/>
        </p:nvSpPr>
        <p:spPr>
          <a:xfrm>
            <a:off x="7208647" y="1256706"/>
            <a:ext cx="254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Carbonate System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4A78A6C-B1AA-43A4-B9FB-8070013511AF}"/>
              </a:ext>
            </a:extLst>
          </p:cNvPr>
          <p:cNvSpPr txBox="1"/>
          <p:nvPr/>
        </p:nvSpPr>
        <p:spPr>
          <a:xfrm rot="16200000">
            <a:off x="5733355" y="1472924"/>
            <a:ext cx="128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</a:rPr>
              <a:t>Respiration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AC17C82-7B7A-4CD2-B7E4-D8E48EBCFDAB}"/>
              </a:ext>
            </a:extLst>
          </p:cNvPr>
          <p:cNvSpPr txBox="1"/>
          <p:nvPr/>
        </p:nvSpPr>
        <p:spPr>
          <a:xfrm rot="18731743">
            <a:off x="6659514" y="1553941"/>
            <a:ext cx="128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</a:rPr>
              <a:t>Photosynthesis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C40957D1-32E4-4E8F-B2F9-4D4029C9DCDF}"/>
              </a:ext>
            </a:extLst>
          </p:cNvPr>
          <p:cNvCxnSpPr>
            <a:cxnSpLocks/>
            <a:endCxn id="63" idx="2"/>
          </p:cNvCxnSpPr>
          <p:nvPr/>
        </p:nvCxnSpPr>
        <p:spPr>
          <a:xfrm rot="16200000" flipV="1">
            <a:off x="4466969" y="409838"/>
            <a:ext cx="613593" cy="28480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142239A-2116-4FE4-BB7E-5496585C316E}"/>
              </a:ext>
            </a:extLst>
          </p:cNvPr>
          <p:cNvCxnSpPr>
            <a:cxnSpLocks/>
          </p:cNvCxnSpPr>
          <p:nvPr/>
        </p:nvCxnSpPr>
        <p:spPr>
          <a:xfrm flipH="1">
            <a:off x="3683066" y="5072998"/>
            <a:ext cx="5791899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78AB59C1-FDC2-4B7D-AC1E-518C458499C3}"/>
              </a:ext>
            </a:extLst>
          </p:cNvPr>
          <p:cNvSpPr/>
          <p:nvPr/>
        </p:nvSpPr>
        <p:spPr>
          <a:xfrm>
            <a:off x="4262632" y="3963195"/>
            <a:ext cx="2208855" cy="30380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Overlying water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013BB34D-A85A-4398-AC1F-73C6BE923C11}"/>
              </a:ext>
            </a:extLst>
          </p:cNvPr>
          <p:cNvSpPr/>
          <p:nvPr/>
        </p:nvSpPr>
        <p:spPr>
          <a:xfrm>
            <a:off x="5127771" y="4500372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A0848438-5B1A-4E02-B063-1749E0F885D4}"/>
              </a:ext>
            </a:extLst>
          </p:cNvPr>
          <p:cNvSpPr/>
          <p:nvPr/>
        </p:nvSpPr>
        <p:spPr>
          <a:xfrm>
            <a:off x="6449362" y="4502309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H</a:t>
            </a: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</a:rPr>
              <a:t>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5E4B188-73E0-4FC3-A948-21CEB6026CE4}"/>
              </a:ext>
            </a:extLst>
          </p:cNvPr>
          <p:cNvSpPr/>
          <p:nvPr/>
        </p:nvSpPr>
        <p:spPr>
          <a:xfrm>
            <a:off x="3788251" y="5705224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DD8F0496-F228-45FE-B9EF-B78572A9A40E}"/>
              </a:ext>
            </a:extLst>
          </p:cNvPr>
          <p:cNvSpPr/>
          <p:nvPr/>
        </p:nvSpPr>
        <p:spPr>
          <a:xfrm>
            <a:off x="5118769" y="5721878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E88E2EEA-0EAF-422D-B54F-FA40E170ACBB}"/>
              </a:ext>
            </a:extLst>
          </p:cNvPr>
          <p:cNvSpPr/>
          <p:nvPr/>
        </p:nvSpPr>
        <p:spPr>
          <a:xfrm>
            <a:off x="6446681" y="570546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H</a:t>
            </a: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</a:rPr>
              <a:t>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52A62349-3684-4E5F-9140-8D7FE2B3C160}"/>
              </a:ext>
            </a:extLst>
          </p:cNvPr>
          <p:cNvCxnSpPr>
            <a:cxnSpLocks/>
          </p:cNvCxnSpPr>
          <p:nvPr/>
        </p:nvCxnSpPr>
        <p:spPr>
          <a:xfrm flipV="1">
            <a:off x="3615307" y="4247581"/>
            <a:ext cx="0" cy="226498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453AD678-1DEF-484D-9C0F-A5CF9DC8379E}"/>
              </a:ext>
            </a:extLst>
          </p:cNvPr>
          <p:cNvSpPr/>
          <p:nvPr/>
        </p:nvSpPr>
        <p:spPr>
          <a:xfrm>
            <a:off x="3788252" y="4512434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A2088467-5799-4249-9D20-A1DC6A2E96D8}"/>
              </a:ext>
            </a:extLst>
          </p:cNvPr>
          <p:cNvSpPr/>
          <p:nvPr/>
        </p:nvSpPr>
        <p:spPr>
          <a:xfrm>
            <a:off x="7811674" y="449533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DIC,TALK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13DCDF3D-040B-4DE1-A015-86C780A5458A}"/>
              </a:ext>
            </a:extLst>
          </p:cNvPr>
          <p:cNvSpPr/>
          <p:nvPr/>
        </p:nvSpPr>
        <p:spPr>
          <a:xfrm>
            <a:off x="7811674" y="5661823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DIC,TALK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A888C6E1-6624-4F88-815E-6FCAF70598BE}"/>
              </a:ext>
            </a:extLst>
          </p:cNvPr>
          <p:cNvCxnSpPr>
            <a:cxnSpLocks/>
          </p:cNvCxnSpPr>
          <p:nvPr/>
        </p:nvCxnSpPr>
        <p:spPr>
          <a:xfrm flipH="1">
            <a:off x="4044866" y="3709661"/>
            <a:ext cx="1779" cy="80277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DC25CA6A-B264-4151-BABB-8F77DB489824}"/>
              </a:ext>
            </a:extLst>
          </p:cNvPr>
          <p:cNvCxnSpPr>
            <a:cxnSpLocks/>
          </p:cNvCxnSpPr>
          <p:nvPr/>
        </p:nvCxnSpPr>
        <p:spPr>
          <a:xfrm>
            <a:off x="8898801" y="4721945"/>
            <a:ext cx="394286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A12BFFBA-1A3D-43EA-8DDA-7B888FF584B9}"/>
              </a:ext>
            </a:extLst>
          </p:cNvPr>
          <p:cNvSpPr/>
          <p:nvPr/>
        </p:nvSpPr>
        <p:spPr>
          <a:xfrm>
            <a:off x="2698694" y="5068693"/>
            <a:ext cx="796528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5DBF9C37-AC14-4AA4-87DC-E19CB43ABD78}"/>
              </a:ext>
            </a:extLst>
          </p:cNvPr>
          <p:cNvSpPr/>
          <p:nvPr/>
        </p:nvSpPr>
        <p:spPr>
          <a:xfrm>
            <a:off x="2713857" y="5705774"/>
            <a:ext cx="796528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5DADD831-0A38-4CA8-80AE-406EC5E8A972}"/>
              </a:ext>
            </a:extLst>
          </p:cNvPr>
          <p:cNvSpPr/>
          <p:nvPr/>
        </p:nvSpPr>
        <p:spPr>
          <a:xfrm>
            <a:off x="2299973" y="4645126"/>
            <a:ext cx="1600200" cy="30380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Organic Pool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94F5088E-0F6D-4983-8C45-69A0FC0497AA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3495222" y="5420042"/>
            <a:ext cx="2167111" cy="3018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A49CFDBF-CB50-4EB7-B448-064A98F5990A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3510385" y="5193512"/>
            <a:ext cx="3479860" cy="511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E37F5184-0770-4BBD-B546-5FCDEAB64D64}"/>
              </a:ext>
            </a:extLst>
          </p:cNvPr>
          <p:cNvCxnSpPr>
            <a:cxnSpLocks/>
            <a:stCxn id="245" idx="2"/>
          </p:cNvCxnSpPr>
          <p:nvPr/>
        </p:nvCxnSpPr>
        <p:spPr>
          <a:xfrm rot="16200000" flipH="1">
            <a:off x="3599665" y="5671445"/>
            <a:ext cx="1214" cy="976303"/>
          </a:xfrm>
          <a:prstGeom prst="bentConnector3">
            <a:avLst>
              <a:gd name="adj1" fmla="val 1893031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3109E5B8-4867-4EC4-9D01-7971569F7392}"/>
              </a:ext>
            </a:extLst>
          </p:cNvPr>
          <p:cNvCxnSpPr>
            <a:cxnSpLocks/>
            <a:endCxn id="201" idx="2"/>
          </p:cNvCxnSpPr>
          <p:nvPr/>
        </p:nvCxnSpPr>
        <p:spPr>
          <a:xfrm rot="5400000" flipH="1" flipV="1">
            <a:off x="6453130" y="4256333"/>
            <a:ext cx="43401" cy="3760813"/>
          </a:xfrm>
          <a:prstGeom prst="bentConnector3">
            <a:avLst>
              <a:gd name="adj1" fmla="val -526716"/>
            </a:avLst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E7969A2B-6D5B-4911-B432-7423D6384E0E}"/>
              </a:ext>
            </a:extLst>
          </p:cNvPr>
          <p:cNvCxnSpPr>
            <a:cxnSpLocks/>
          </p:cNvCxnSpPr>
          <p:nvPr/>
        </p:nvCxnSpPr>
        <p:spPr>
          <a:xfrm>
            <a:off x="5662333" y="6175094"/>
            <a:ext cx="0" cy="22710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1836DDE-6F54-4140-AECC-9CA9C1B82937}"/>
              </a:ext>
            </a:extLst>
          </p:cNvPr>
          <p:cNvCxnSpPr>
            <a:cxnSpLocks/>
            <a:stCxn id="183" idx="2"/>
          </p:cNvCxnSpPr>
          <p:nvPr/>
        </p:nvCxnSpPr>
        <p:spPr>
          <a:xfrm>
            <a:off x="6990245" y="6158683"/>
            <a:ext cx="0" cy="23300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>
            <a:extLst>
              <a:ext uri="{FF2B5EF4-FFF2-40B4-BE49-F238E27FC236}">
                <a16:creationId xmlns:a16="http://schemas.microsoft.com/office/drawing/2014/main" id="{1851412E-07A7-4657-9950-FAFAC23253F8}"/>
              </a:ext>
            </a:extLst>
          </p:cNvPr>
          <p:cNvSpPr txBox="1"/>
          <p:nvPr/>
        </p:nvSpPr>
        <p:spPr>
          <a:xfrm>
            <a:off x="5034663" y="5151617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Sulfate Reduction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D2EBB4E7-4781-49B7-9630-27FDCA4989BD}"/>
              </a:ext>
            </a:extLst>
          </p:cNvPr>
          <p:cNvSpPr txBox="1"/>
          <p:nvPr/>
        </p:nvSpPr>
        <p:spPr>
          <a:xfrm>
            <a:off x="3936549" y="5405610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Methanogenesis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4A09C77E-CE13-4D43-AB8D-BE37FEC87854}"/>
              </a:ext>
            </a:extLst>
          </p:cNvPr>
          <p:cNvSpPr txBox="1"/>
          <p:nvPr/>
        </p:nvSpPr>
        <p:spPr>
          <a:xfrm>
            <a:off x="5914925" y="4234547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Oxidation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BD22B545-CB1B-4A02-9277-4777037E19E1}"/>
              </a:ext>
            </a:extLst>
          </p:cNvPr>
          <p:cNvSpPr txBox="1"/>
          <p:nvPr/>
        </p:nvSpPr>
        <p:spPr>
          <a:xfrm>
            <a:off x="3109956" y="6126698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Denitrification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7020F504-7281-421E-AE06-F360E1F2A8B9}"/>
              </a:ext>
            </a:extLst>
          </p:cNvPr>
          <p:cNvSpPr txBox="1"/>
          <p:nvPr/>
        </p:nvSpPr>
        <p:spPr>
          <a:xfrm>
            <a:off x="4477759" y="4240104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Denitrification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AF99EF4E-EC55-451F-98DA-0752485DC5CB}"/>
              </a:ext>
            </a:extLst>
          </p:cNvPr>
          <p:cNvSpPr txBox="1"/>
          <p:nvPr/>
        </p:nvSpPr>
        <p:spPr>
          <a:xfrm>
            <a:off x="8051252" y="4202202"/>
            <a:ext cx="170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Aerobic Layer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D7BAAB46-5550-4384-92D4-4F9A0843CF2A}"/>
              </a:ext>
            </a:extLst>
          </p:cNvPr>
          <p:cNvSpPr txBox="1"/>
          <p:nvPr/>
        </p:nvSpPr>
        <p:spPr>
          <a:xfrm>
            <a:off x="7465377" y="5118279"/>
            <a:ext cx="166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Anaerobic Layer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61371C43-D93A-453C-8C45-68C2DCEAEDE7}"/>
              </a:ext>
            </a:extLst>
          </p:cNvPr>
          <p:cNvSpPr txBox="1"/>
          <p:nvPr/>
        </p:nvSpPr>
        <p:spPr>
          <a:xfrm>
            <a:off x="8745845" y="6140343"/>
            <a:ext cx="58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Burial</a:t>
            </a:r>
            <a:endParaRPr lang="zh-CN" altLang="en-US" sz="1200" b="1" dirty="0"/>
          </a:p>
        </p:txBody>
      </p: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EC8A4D1F-CA50-4E01-9FF7-19D7A13468AA}"/>
              </a:ext>
            </a:extLst>
          </p:cNvPr>
          <p:cNvCxnSpPr>
            <a:cxnSpLocks/>
            <a:stCxn id="198" idx="0"/>
            <a:endCxn id="200" idx="0"/>
          </p:cNvCxnSpPr>
          <p:nvPr/>
        </p:nvCxnSpPr>
        <p:spPr>
          <a:xfrm rot="5400000" flipH="1" flipV="1">
            <a:off x="6334979" y="2492175"/>
            <a:ext cx="17097" cy="4023422"/>
          </a:xfrm>
          <a:prstGeom prst="bentConnector3">
            <a:avLst>
              <a:gd name="adj1" fmla="val 1437077"/>
            </a:avLst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74827E14-9A9D-4885-A9E9-8CDA562738C6}"/>
              </a:ext>
            </a:extLst>
          </p:cNvPr>
          <p:cNvCxnSpPr>
            <a:cxnSpLocks/>
            <a:stCxn id="180" idx="0"/>
          </p:cNvCxnSpPr>
          <p:nvPr/>
        </p:nvCxnSpPr>
        <p:spPr>
          <a:xfrm flipH="1" flipV="1">
            <a:off x="6990244" y="4266487"/>
            <a:ext cx="2682" cy="23582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FF7365C8-49BE-4378-B8B8-C45DE5D1958C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5671335" y="4266487"/>
            <a:ext cx="0" cy="233885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文本框 320">
            <a:extLst>
              <a:ext uri="{FF2B5EF4-FFF2-40B4-BE49-F238E27FC236}">
                <a16:creationId xmlns:a16="http://schemas.microsoft.com/office/drawing/2014/main" id="{B58A4A3B-53BC-4DC6-B2B9-F9C4CB2D6DDC}"/>
              </a:ext>
            </a:extLst>
          </p:cNvPr>
          <p:cNvSpPr txBox="1"/>
          <p:nvPr/>
        </p:nvSpPr>
        <p:spPr>
          <a:xfrm>
            <a:off x="7273224" y="4229326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Oxidation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98F839B8-EDE4-419E-B31D-2580E2BE741B}"/>
              </a:ext>
            </a:extLst>
          </p:cNvPr>
          <p:cNvCxnSpPr>
            <a:cxnSpLocks/>
          </p:cNvCxnSpPr>
          <p:nvPr/>
        </p:nvCxnSpPr>
        <p:spPr>
          <a:xfrm>
            <a:off x="9230791" y="4874398"/>
            <a:ext cx="4679" cy="38858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28E11F9-7D37-4F8B-B0E9-F8AFEE6D274A}"/>
              </a:ext>
            </a:extLst>
          </p:cNvPr>
          <p:cNvCxnSpPr>
            <a:cxnSpLocks/>
          </p:cNvCxnSpPr>
          <p:nvPr/>
        </p:nvCxnSpPr>
        <p:spPr>
          <a:xfrm>
            <a:off x="8728928" y="6340446"/>
            <a:ext cx="4679" cy="38858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8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180</Words>
  <Application>Microsoft Office PowerPoint</Application>
  <PresentationFormat>宽屏</PresentationFormat>
  <Paragraphs>92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4</cp:revision>
  <dcterms:created xsi:type="dcterms:W3CDTF">2018-12-29T00:54:26Z</dcterms:created>
  <dcterms:modified xsi:type="dcterms:W3CDTF">2019-09-12T14:02:49Z</dcterms:modified>
</cp:coreProperties>
</file>