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5" r:id="rId1"/>
  </p:sldMasterIdLst>
  <p:notesMasterIdLst>
    <p:notesMasterId r:id="rId39"/>
  </p:notesMasterIdLst>
  <p:sldIdLst>
    <p:sldId id="256" r:id="rId2"/>
    <p:sldId id="257" r:id="rId3"/>
    <p:sldId id="258" r:id="rId4"/>
    <p:sldId id="302" r:id="rId5"/>
    <p:sldId id="259" r:id="rId6"/>
    <p:sldId id="303" r:id="rId7"/>
    <p:sldId id="322" r:id="rId8"/>
    <p:sldId id="304" r:id="rId9"/>
    <p:sldId id="305" r:id="rId10"/>
    <p:sldId id="306" r:id="rId11"/>
    <p:sldId id="307" r:id="rId12"/>
    <p:sldId id="309" r:id="rId13"/>
    <p:sldId id="260" r:id="rId14"/>
    <p:sldId id="262" r:id="rId15"/>
    <p:sldId id="264" r:id="rId16"/>
    <p:sldId id="266" r:id="rId17"/>
    <p:sldId id="267" r:id="rId18"/>
    <p:sldId id="268" r:id="rId19"/>
    <p:sldId id="270" r:id="rId20"/>
    <p:sldId id="271" r:id="rId21"/>
    <p:sldId id="289" r:id="rId22"/>
    <p:sldId id="290" r:id="rId23"/>
    <p:sldId id="291" r:id="rId24"/>
    <p:sldId id="293" r:id="rId25"/>
    <p:sldId id="294" r:id="rId26"/>
    <p:sldId id="295" r:id="rId27"/>
    <p:sldId id="311" r:id="rId28"/>
    <p:sldId id="312" r:id="rId29"/>
    <p:sldId id="313" r:id="rId30"/>
    <p:sldId id="314" r:id="rId31"/>
    <p:sldId id="315" r:id="rId32"/>
    <p:sldId id="316" r:id="rId33"/>
    <p:sldId id="320" r:id="rId34"/>
    <p:sldId id="317" r:id="rId35"/>
    <p:sldId id="319" r:id="rId36"/>
    <p:sldId id="321" r:id="rId37"/>
    <p:sldId id="287" r:id="rId38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210" autoAdjust="0"/>
  </p:normalViewPr>
  <p:slideViewPr>
    <p:cSldViewPr>
      <p:cViewPr>
        <p:scale>
          <a:sx n="60" d="100"/>
          <a:sy n="60" d="100"/>
        </p:scale>
        <p:origin x="-1044" y="-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2587FA-57AF-4664-853B-3C52F9AE5200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475E0B-0648-45C0-956A-257157922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330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75E0B-0648-45C0-956A-2571579226C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558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75E0B-0648-45C0-956A-2571579226C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943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75E0B-0648-45C0-956A-2571579226C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41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75E0B-0648-45C0-956A-2571579226C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279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在</a:t>
            </a:r>
            <a:r>
              <a:rPr lang="en-US" altLang="zh-CN" sz="1200" dirty="0" smtClean="0"/>
              <a:t>Cocos2d-x</a:t>
            </a:r>
            <a:r>
              <a:rPr lang="zh-CN" altLang="en-US" sz="1200" dirty="0" smtClean="0"/>
              <a:t>引擎中，采用节点树形结构来管理游戏对象。</a:t>
            </a: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像电影一样，一个游戏有一个导演，这是一个单例模式，游戏划分为不同的场景，一个场景又可以分为不同的层，不同的层可以由远到近地渲染出我们在这个场景所需要的内容。一个层又可以拥有任意个可见的游戏节点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75E0B-0648-45C0-956A-2571579226C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136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794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82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35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2465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512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261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29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2206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2643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66649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3B5F0"/>
                </a:solidFill>
                <a:latin typeface="Microsoft YaHei"/>
                <a:cs typeface="Microsoft Ya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3147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73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953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79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745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767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36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098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380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8837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  <p:sldLayoutId id="2147483847" r:id="rId12"/>
    <p:sldLayoutId id="2147483848" r:id="rId13"/>
    <p:sldLayoutId id="2147483849" r:id="rId14"/>
    <p:sldLayoutId id="2147483850" r:id="rId15"/>
    <p:sldLayoutId id="2147483851" r:id="rId16"/>
    <p:sldLayoutId id="2147483852" r:id="rId17"/>
    <p:sldLayoutId id="2147483853" r:id="rId18"/>
    <p:sldLayoutId id="2147483854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nysdk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ocos.com/download" TargetMode="External"/><Relationship Id="rId4" Type="http://schemas.openxmlformats.org/officeDocument/2006/relationships/hyperlink" Target="http://www.cocos2dx.org/download/version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51cto.com/shahdza/1549803" TargetMode="Externa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tmp"/><Relationship Id="rId5" Type="http://schemas.openxmlformats.org/officeDocument/2006/relationships/image" Target="../media/image28.tmp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cos.com/" TargetMode="External"/><Relationship Id="rId7" Type="http://schemas.openxmlformats.org/officeDocument/2006/relationships/hyperlink" Target="http://api.cocos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store.cocos.co&#8198;m/" TargetMode="External"/><Relationship Id="rId5" Type="http://schemas.openxmlformats.org/officeDocument/2006/relationships/hyperlink" Target="http://cocos2d-x.org/docs/cocos2d-x/zh/" TargetMode="External"/><Relationship Id="rId4" Type="http://schemas.openxmlformats.org/officeDocument/2006/relationships/hyperlink" Target="https://github.com/cocos2d/cocos2d-x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ss.co.uk/pinknoise/tremol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2413337"/>
            <a:ext cx="9753600" cy="1015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6600" b="1" spc="-5" dirty="0">
                <a:solidFill>
                  <a:srgbClr val="33B5F0"/>
                </a:solidFill>
                <a:latin typeface="等线" panose="02010600030101010101" pitchFamily="2" charset="-122"/>
                <a:ea typeface="等线" panose="02010600030101010101" pitchFamily="2" charset="-122"/>
                <a:cs typeface="Microsoft YaHei"/>
              </a:rPr>
              <a:t>Cocos2d-x</a:t>
            </a:r>
            <a:r>
              <a:rPr lang="zh-CN" altLang="en-US" sz="6600" b="1" spc="-5" dirty="0">
                <a:solidFill>
                  <a:srgbClr val="33B5F0"/>
                </a:solidFill>
                <a:latin typeface="等线" panose="02010600030101010101" pitchFamily="2" charset="-122"/>
                <a:ea typeface="等线" panose="02010600030101010101" pitchFamily="2" charset="-122"/>
                <a:cs typeface="Microsoft YaHei"/>
              </a:rPr>
              <a:t>初探</a:t>
            </a:r>
            <a:endParaRPr sz="6600" dirty="0">
              <a:latin typeface="等线" panose="02010600030101010101" pitchFamily="2" charset="-122"/>
              <a:ea typeface="等线" panose="02010600030101010101" pitchFamily="2" charset="-122"/>
              <a:cs typeface="Microsoft YaHe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50514" y="5304972"/>
            <a:ext cx="2466975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r">
              <a:lnSpc>
                <a:spcPct val="100000"/>
              </a:lnSpc>
            </a:pPr>
            <a:r>
              <a:rPr lang="zh-CN" altLang="en-US" sz="3200" dirty="0" smtClean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Microsoft YaHei"/>
              </a:rPr>
              <a:t>黄泳锋</a:t>
            </a:r>
            <a:endParaRPr lang="en-US" altLang="zh-CN" sz="3200" dirty="0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  <a:cs typeface="Microsoft YaHei"/>
            </a:endParaRPr>
          </a:p>
          <a:p>
            <a:pPr marL="12700" algn="r">
              <a:lnSpc>
                <a:spcPct val="100000"/>
              </a:lnSpc>
            </a:pPr>
            <a:r>
              <a:rPr lang="en-US" altLang="zh-CN" sz="3200" dirty="0" smtClean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Microsoft YaHei"/>
              </a:rPr>
              <a:t>2018/5/3</a:t>
            </a:r>
            <a:endParaRPr sz="3200" dirty="0">
              <a:latin typeface="等线" panose="02010600030101010101" pitchFamily="2" charset="-122"/>
              <a:ea typeface="等线" panose="02010600030101010101" pitchFamily="2" charset="-122"/>
              <a:cs typeface="Microsoft YaHe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dirty="0"/>
              <a:t>各版本主要特性差异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74185" y="1600200"/>
            <a:ext cx="10707688" cy="4652681"/>
          </a:xfrm>
        </p:spPr>
        <p:txBody>
          <a:bodyPr/>
          <a:lstStyle/>
          <a:p>
            <a:pPr marL="0" lvl="0" indent="0" fontAlgn="base">
              <a:lnSpc>
                <a:spcPct val="80000"/>
              </a:lnSpc>
              <a:buFont typeface="Wingdings 3" charset="2"/>
              <a:buNone/>
            </a:pPr>
            <a:r>
              <a:rPr lang="en-US" altLang="zh-CN" dirty="0"/>
              <a:t>V3.13</a:t>
            </a:r>
          </a:p>
          <a:p>
            <a:pPr lvl="0" fontAlgn="base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zh-CN" sz="2400" dirty="0"/>
              <a:t>增加了VR插件，包括GearVR、GVR(Cardboard和Daydream)、DeepoonVR和OculusVR </a:t>
            </a:r>
          </a:p>
          <a:p>
            <a:pPr lvl="0" fontAlgn="base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zh-CN" sz="2400" dirty="0"/>
              <a:t>支持ETC1 alpha通道 </a:t>
            </a:r>
          </a:p>
          <a:p>
            <a:pPr lvl="0" fontAlgn="base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zh-CN" sz="2400" dirty="0"/>
              <a:t>解决了AudioEngin的性能问题，在Android 4.2+有效 </a:t>
            </a:r>
          </a:p>
          <a:p>
            <a:pPr lvl="0" fontAlgn="base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zh-CN" sz="2400" dirty="0"/>
              <a:t>通过脏矩形算法提升Canvas渲染器性能 </a:t>
            </a:r>
          </a:p>
          <a:p>
            <a:pPr lvl="0" fontAlgn="base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zh-CN" sz="2400" dirty="0"/>
              <a:t>支持Android 64位应用 </a:t>
            </a:r>
          </a:p>
          <a:p>
            <a:pPr lvl="0" fontAlgn="base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zh-CN" sz="2400" dirty="0"/>
              <a:t>集成</a:t>
            </a:r>
            <a:r>
              <a:rPr lang="zh-CN" altLang="zh-CN" sz="2400" dirty="0">
                <a:hlinkClick r:id="rId2"/>
              </a:rPr>
              <a:t>AnySDK</a:t>
            </a:r>
            <a:r>
              <a:rPr lang="zh-CN" altLang="zh-CN" sz="2400" dirty="0"/>
              <a:t> 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731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dirty="0"/>
              <a:t>各版本主要特性差异</a:t>
            </a:r>
          </a:p>
        </p:txBody>
      </p:sp>
      <p:sp>
        <p:nvSpPr>
          <p:cNvPr id="9" name="矩形 8"/>
          <p:cNvSpPr/>
          <p:nvPr/>
        </p:nvSpPr>
        <p:spPr>
          <a:xfrm>
            <a:off x="646111" y="1676400"/>
            <a:ext cx="9717089" cy="2880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fontAlgn="base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altLang="zh-CN" sz="2000" dirty="0">
                <a:latin typeface="+mj-lt"/>
                <a:ea typeface="+mj-ea"/>
                <a:cs typeface="+mj-cs"/>
              </a:rPr>
              <a:t>V3.12</a:t>
            </a:r>
          </a:p>
          <a:p>
            <a:pPr marL="342900" indent="-342900" defTabSz="457200" fontAlgn="base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j-lt"/>
                <a:ea typeface="+mj-ea"/>
                <a:cs typeface="+mj-cs"/>
              </a:rPr>
              <a:t>支持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VR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，目前还处于测试阶段</a:t>
            </a:r>
          </a:p>
          <a:p>
            <a:pPr marL="342900" indent="-342900" defTabSz="457200" fontAlgn="base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j-lt"/>
                <a:ea typeface="+mj-ea"/>
                <a:cs typeface="+mj-cs"/>
              </a:rPr>
              <a:t>支持</a:t>
            </a:r>
            <a:r>
              <a:rPr lang="en-US" altLang="zh-CN" sz="2400" dirty="0" err="1">
                <a:latin typeface="+mj-lt"/>
                <a:ea typeface="+mj-ea"/>
                <a:cs typeface="+mj-cs"/>
              </a:rPr>
              <a:t>Tizen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平台</a:t>
            </a:r>
          </a:p>
          <a:p>
            <a:pPr marL="342900" indent="-342900" defTabSz="457200" fontAlgn="base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j-lt"/>
                <a:ea typeface="+mj-ea"/>
                <a:cs typeface="+mj-cs"/>
              </a:rPr>
              <a:t>提升引擎在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Android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平台的渲染效率</a:t>
            </a:r>
          </a:p>
          <a:p>
            <a:pPr marL="342900" indent="-342900" defTabSz="457200" fontAlgn="base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j-lt"/>
                <a:ea typeface="+mj-ea"/>
                <a:cs typeface="+mj-cs"/>
              </a:rPr>
              <a:t>提升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Cocos2d-html5 </a:t>
            </a:r>
            <a:r>
              <a:rPr lang="en-US" altLang="zh-CN" sz="2400" dirty="0" err="1">
                <a:latin typeface="+mj-lt"/>
                <a:ea typeface="+mj-ea"/>
                <a:cs typeface="+mj-cs"/>
              </a:rPr>
              <a:t>WebGL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模式的性能</a:t>
            </a:r>
          </a:p>
          <a:p>
            <a:pPr marL="342900" indent="-342900" defTabSz="457200" fontAlgn="base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j-lt"/>
                <a:ea typeface="+mj-ea"/>
                <a:cs typeface="+mj-cs"/>
              </a:rPr>
              <a:t>支持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Android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的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OBB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扩展格式</a:t>
            </a:r>
          </a:p>
          <a:p>
            <a:pPr marL="342900" indent="-342900" defTabSz="457200" fontAlgn="base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+mj-lt"/>
                <a:ea typeface="+mj-ea"/>
                <a:cs typeface="+mj-cs"/>
              </a:rPr>
              <a:t>Android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平台使用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clang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编译器，使用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NDK r11+</a:t>
            </a:r>
          </a:p>
        </p:txBody>
      </p:sp>
    </p:spTree>
    <p:extLst>
      <p:ext uri="{BB962C8B-B14F-4D97-AF65-F5344CB8AC3E}">
        <p14:creationId xmlns:p14="http://schemas.microsoft.com/office/powerpoint/2010/main" val="296087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dirty="0"/>
              <a:t>各版本主要特性差异</a:t>
            </a:r>
          </a:p>
        </p:txBody>
      </p:sp>
      <p:sp>
        <p:nvSpPr>
          <p:cNvPr id="9" name="矩形 8"/>
          <p:cNvSpPr/>
          <p:nvPr/>
        </p:nvSpPr>
        <p:spPr>
          <a:xfrm>
            <a:off x="646111" y="1676400"/>
            <a:ext cx="9717089" cy="4871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fontAlgn="base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altLang="zh-CN" sz="2000" dirty="0">
                <a:latin typeface="+mj-lt"/>
                <a:ea typeface="+mj-ea"/>
                <a:cs typeface="+mj-cs"/>
              </a:rPr>
              <a:t>V3.11.1</a:t>
            </a:r>
          </a:p>
          <a:p>
            <a:pPr marL="342900" indent="-342900" defTabSz="457200" fontAlgn="base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dirty="0"/>
              <a:t>支持纯</a:t>
            </a:r>
            <a:r>
              <a:rPr lang="en-US" altLang="zh-CN" sz="2400" dirty="0"/>
              <a:t>IPv6</a:t>
            </a:r>
            <a:r>
              <a:rPr lang="zh-CN" altLang="en-US" sz="2400" dirty="0"/>
              <a:t>网络</a:t>
            </a:r>
            <a:endParaRPr lang="en-US" altLang="zh-CN" sz="2400" dirty="0"/>
          </a:p>
          <a:p>
            <a:pPr defTabSz="457200" fontAlgn="base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altLang="zh-CN" sz="2400" dirty="0"/>
              <a:t>V3.11</a:t>
            </a:r>
          </a:p>
          <a:p>
            <a:pPr marL="342900" indent="-342900" defTabSz="457200" fontAlgn="base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dirty="0"/>
              <a:t>可以使用</a:t>
            </a:r>
            <a:r>
              <a:rPr lang="en-US" altLang="zh-CN" sz="2400" dirty="0" err="1"/>
              <a:t>VSCode</a:t>
            </a:r>
            <a:r>
              <a:rPr lang="zh-CN" altLang="en-US" sz="2400" dirty="0"/>
              <a:t>或者新版本的</a:t>
            </a:r>
            <a:r>
              <a:rPr lang="en-US" altLang="zh-CN" sz="2400" dirty="0"/>
              <a:t>Firefox</a:t>
            </a:r>
            <a:r>
              <a:rPr lang="zh-CN" altLang="en-US" sz="2400" dirty="0"/>
              <a:t>调试</a:t>
            </a:r>
            <a:r>
              <a:rPr lang="en-US" altLang="zh-CN" sz="2400" dirty="0"/>
              <a:t>JSB</a:t>
            </a:r>
            <a:r>
              <a:rPr lang="zh-CN" altLang="en-US" sz="2400" dirty="0"/>
              <a:t>程序</a:t>
            </a:r>
            <a:endParaRPr lang="en-US" altLang="zh-CN" sz="2400" dirty="0"/>
          </a:p>
          <a:p>
            <a:pPr marL="342900" indent="-342900" defTabSz="457200" fontAlgn="base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400" dirty="0"/>
              <a:t>JSB</a:t>
            </a:r>
            <a:r>
              <a:rPr lang="zh-CN" altLang="en-US" sz="2400" dirty="0"/>
              <a:t>使用新的内存模型，在</a:t>
            </a:r>
            <a:r>
              <a:rPr lang="en-US" altLang="zh-CN" sz="2400" dirty="0"/>
              <a:t>JS</a:t>
            </a:r>
            <a:r>
              <a:rPr lang="zh-CN" altLang="en-US" sz="2400" dirty="0"/>
              <a:t>脚本不需要关心对象的生命周期，该特性默认关闭</a:t>
            </a:r>
            <a:endParaRPr lang="en-US" altLang="zh-CN" sz="2400" dirty="0"/>
          </a:p>
          <a:p>
            <a:pPr marL="342900" indent="-342900" defTabSz="457200" fontAlgn="base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j-lt"/>
                <a:ea typeface="+mj-ea"/>
                <a:cs typeface="+mj-cs"/>
              </a:rPr>
              <a:t>提升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Cocos2d-html5 </a:t>
            </a:r>
            <a:r>
              <a:rPr lang="en-US" altLang="zh-CN" sz="2400" dirty="0" err="1">
                <a:latin typeface="+mj-lt"/>
                <a:ea typeface="+mj-ea"/>
                <a:cs typeface="+mj-cs"/>
              </a:rPr>
              <a:t>WebGL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模式的性能</a:t>
            </a:r>
          </a:p>
          <a:p>
            <a:pPr marL="342900" indent="-342900" defTabSz="457200" fontAlgn="base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dirty="0"/>
              <a:t>全面升级 </a:t>
            </a:r>
            <a:r>
              <a:rPr lang="en-US" altLang="zh-CN" sz="2400" dirty="0" err="1"/>
              <a:t>WebGL</a:t>
            </a:r>
            <a:r>
              <a:rPr lang="en-US" altLang="zh-CN" sz="2400" dirty="0"/>
              <a:t> </a:t>
            </a:r>
            <a:r>
              <a:rPr lang="zh-CN" altLang="en-US" sz="2400" dirty="0"/>
              <a:t>渲染器</a:t>
            </a:r>
            <a:endParaRPr lang="en-US" altLang="zh-CN" sz="2400" dirty="0"/>
          </a:p>
          <a:p>
            <a:pPr defTabSz="457200" fontAlgn="base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altLang="zh-CN" sz="2400" dirty="0">
                <a:latin typeface="+mj-lt"/>
                <a:ea typeface="+mj-ea"/>
                <a:cs typeface="+mj-cs"/>
              </a:rPr>
              <a:t>V3.10</a:t>
            </a:r>
          </a:p>
          <a:p>
            <a:pPr marL="342900" indent="-342900" defTabSz="457200" fontAlgn="base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j-lt"/>
                <a:ea typeface="+mj-ea"/>
                <a:cs typeface="+mj-cs"/>
              </a:rPr>
              <a:t>为</a:t>
            </a:r>
            <a:r>
              <a:rPr lang="en-US" altLang="zh-CN" sz="2400" dirty="0" err="1">
                <a:latin typeface="+mj-lt"/>
                <a:ea typeface="+mj-ea"/>
                <a:cs typeface="+mj-cs"/>
              </a:rPr>
              <a:t>cocos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和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cocos2d-x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提供统一的设置</a:t>
            </a:r>
            <a:endParaRPr lang="en-US" altLang="zh-CN" sz="2400" dirty="0">
              <a:latin typeface="+mj-lt"/>
              <a:ea typeface="+mj-ea"/>
              <a:cs typeface="+mj-cs"/>
            </a:endParaRPr>
          </a:p>
          <a:p>
            <a:pPr marL="342900" indent="-342900" defTabSz="457200" fontAlgn="base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j-lt"/>
                <a:ea typeface="+mj-ea"/>
                <a:cs typeface="+mj-cs"/>
              </a:rPr>
              <a:t>更新</a:t>
            </a:r>
            <a:r>
              <a:rPr lang="en-US" altLang="zh-CN" sz="2400" b="1" dirty="0"/>
              <a:t>Cocos Launcher</a:t>
            </a:r>
            <a:r>
              <a:rPr lang="zh-CN" altLang="en-US" sz="2400" b="1" dirty="0"/>
              <a:t>工具</a:t>
            </a:r>
            <a:endParaRPr lang="en-US" altLang="zh-CN" sz="2400" b="1" dirty="0"/>
          </a:p>
          <a:p>
            <a:pPr marL="342900" indent="-342900" defTabSz="457200" fontAlgn="base">
              <a:lnSpc>
                <a:spcPct val="8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+mj-lt"/>
                <a:ea typeface="+mj-ea"/>
                <a:cs typeface="+mj-cs"/>
              </a:rPr>
              <a:t>更新</a:t>
            </a:r>
            <a:r>
              <a:rPr lang="en-US" altLang="zh-CN" sz="2400" b="1" dirty="0">
                <a:latin typeface="+mj-lt"/>
                <a:ea typeface="+mj-ea"/>
                <a:cs typeface="+mj-cs"/>
              </a:rPr>
              <a:t>UI</a:t>
            </a:r>
            <a:r>
              <a:rPr lang="zh-CN" altLang="en-US" sz="2400" b="1" dirty="0">
                <a:latin typeface="+mj-lt"/>
                <a:ea typeface="+mj-ea"/>
                <a:cs typeface="+mj-cs"/>
              </a:rPr>
              <a:t>系统</a:t>
            </a:r>
            <a:endParaRPr lang="en-US" altLang="zh-CN" sz="2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5897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6270" y="3047110"/>
            <a:ext cx="6983730" cy="8156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dirty="0">
                <a:latin typeface="Microsoft YaHei"/>
                <a:cs typeface="Microsoft YaHei"/>
              </a:rPr>
              <a:t>本课程</a:t>
            </a:r>
            <a:r>
              <a:rPr sz="2400" dirty="0">
                <a:latin typeface="Microsoft YaHei"/>
                <a:cs typeface="Microsoft YaHei"/>
              </a:rPr>
              <a:t>： </a:t>
            </a:r>
            <a:r>
              <a:rPr sz="2400" spc="-5" dirty="0" err="1">
                <a:latin typeface="Microsoft YaHei"/>
                <a:cs typeface="Microsoft YaHei"/>
              </a:rPr>
              <a:t>coccos2d-x3.1</a:t>
            </a:r>
            <a:r>
              <a:rPr lang="en-US" altLang="zh-Hans" sz="2400" spc="-5" dirty="0" err="1">
                <a:latin typeface="Microsoft YaHei"/>
                <a:cs typeface="Microsoft YaHei"/>
              </a:rPr>
              <a:t>6</a:t>
            </a:r>
            <a:r>
              <a:rPr lang="en-US" altLang="zh-CN" sz="2400" spc="-5" dirty="0">
                <a:latin typeface="Microsoft YaHei"/>
                <a:cs typeface="Microsoft YaHei"/>
              </a:rPr>
              <a:t>+</a:t>
            </a:r>
            <a:r>
              <a:rPr lang="en-US" altLang="zh-CN" sz="2400" spc="-10" dirty="0">
                <a:latin typeface="Microsoft YaHei"/>
                <a:cs typeface="Microsoft YaHei"/>
              </a:rPr>
              <a:t> VS201</a:t>
            </a:r>
            <a:r>
              <a:rPr lang="en-US" altLang="zh-Hans" sz="2400" spc="-10" dirty="0">
                <a:latin typeface="Microsoft YaHei"/>
                <a:cs typeface="Microsoft YaHei"/>
              </a:rPr>
              <a:t>7</a:t>
            </a:r>
            <a:r>
              <a:rPr lang="en-US" altLang="zh-CN" sz="2400" spc="-10" dirty="0">
                <a:latin typeface="Microsoft YaHei"/>
                <a:cs typeface="Microsoft YaHei"/>
              </a:rPr>
              <a:t> </a:t>
            </a:r>
            <a:endParaRPr sz="2400" dirty="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5" dirty="0" err="1">
                <a:latin typeface="Microsoft YaHei"/>
                <a:cs typeface="Microsoft YaHei"/>
              </a:rPr>
              <a:t>编程语言</a:t>
            </a:r>
            <a:r>
              <a:rPr sz="2400" spc="-5" dirty="0">
                <a:latin typeface="Microsoft YaHei"/>
                <a:cs typeface="Microsoft YaHei"/>
              </a:rPr>
              <a:t>：</a:t>
            </a:r>
            <a:r>
              <a:rPr lang="en-US" sz="2400" spc="-5" dirty="0">
                <a:latin typeface="Microsoft YaHei"/>
                <a:cs typeface="Microsoft YaHei"/>
              </a:rPr>
              <a:t> </a:t>
            </a:r>
            <a:r>
              <a:rPr sz="2400" spc="-5" dirty="0">
                <a:latin typeface="Microsoft YaHei"/>
                <a:cs typeface="Microsoft YaHei"/>
              </a:rPr>
              <a:t>C++</a:t>
            </a:r>
            <a:endParaRPr sz="2400" dirty="0">
              <a:latin typeface="Microsoft YaHei"/>
              <a:cs typeface="Microsoft YaHe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75460" y="2133600"/>
            <a:ext cx="1799843" cy="25008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75460" y="914400"/>
            <a:ext cx="2311400" cy="560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开发工具：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2319527"/>
            <a:ext cx="10369296" cy="3220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2319527"/>
            <a:ext cx="10369550" cy="3220720"/>
          </a:xfrm>
          <a:custGeom>
            <a:avLst/>
            <a:gdLst/>
            <a:ahLst/>
            <a:cxnLst/>
            <a:rect l="l" t="t" r="r" b="b"/>
            <a:pathLst>
              <a:path w="10369550" h="3220720">
                <a:moveTo>
                  <a:pt x="0" y="536701"/>
                </a:moveTo>
                <a:lnTo>
                  <a:pt x="2193" y="487850"/>
                </a:lnTo>
                <a:lnTo>
                  <a:pt x="8647" y="440227"/>
                </a:lnTo>
                <a:lnTo>
                  <a:pt x="19172" y="394023"/>
                </a:lnTo>
                <a:lnTo>
                  <a:pt x="33578" y="349426"/>
                </a:lnTo>
                <a:lnTo>
                  <a:pt x="51676" y="306627"/>
                </a:lnTo>
                <a:lnTo>
                  <a:pt x="73277" y="265815"/>
                </a:lnTo>
                <a:lnTo>
                  <a:pt x="98190" y="227179"/>
                </a:lnTo>
                <a:lnTo>
                  <a:pt x="126227" y="190909"/>
                </a:lnTo>
                <a:lnTo>
                  <a:pt x="157199" y="157194"/>
                </a:lnTo>
                <a:lnTo>
                  <a:pt x="190914" y="126223"/>
                </a:lnTo>
                <a:lnTo>
                  <a:pt x="227185" y="98187"/>
                </a:lnTo>
                <a:lnTo>
                  <a:pt x="265821" y="73274"/>
                </a:lnTo>
                <a:lnTo>
                  <a:pt x="306633" y="51674"/>
                </a:lnTo>
                <a:lnTo>
                  <a:pt x="349432" y="33576"/>
                </a:lnTo>
                <a:lnTo>
                  <a:pt x="394027" y="19171"/>
                </a:lnTo>
                <a:lnTo>
                  <a:pt x="440230" y="8646"/>
                </a:lnTo>
                <a:lnTo>
                  <a:pt x="487852" y="2193"/>
                </a:lnTo>
                <a:lnTo>
                  <a:pt x="536702" y="0"/>
                </a:lnTo>
                <a:lnTo>
                  <a:pt x="9832594" y="0"/>
                </a:lnTo>
                <a:lnTo>
                  <a:pt x="9881445" y="2193"/>
                </a:lnTo>
                <a:lnTo>
                  <a:pt x="9929068" y="8646"/>
                </a:lnTo>
                <a:lnTo>
                  <a:pt x="9975272" y="19171"/>
                </a:lnTo>
                <a:lnTo>
                  <a:pt x="10019869" y="33576"/>
                </a:lnTo>
                <a:lnTo>
                  <a:pt x="10062668" y="51674"/>
                </a:lnTo>
                <a:lnTo>
                  <a:pt x="10103480" y="73274"/>
                </a:lnTo>
                <a:lnTo>
                  <a:pt x="10142116" y="98187"/>
                </a:lnTo>
                <a:lnTo>
                  <a:pt x="10178386" y="126223"/>
                </a:lnTo>
                <a:lnTo>
                  <a:pt x="10212101" y="157194"/>
                </a:lnTo>
                <a:lnTo>
                  <a:pt x="10243072" y="190909"/>
                </a:lnTo>
                <a:lnTo>
                  <a:pt x="10271108" y="227179"/>
                </a:lnTo>
                <a:lnTo>
                  <a:pt x="10296021" y="265815"/>
                </a:lnTo>
                <a:lnTo>
                  <a:pt x="10317621" y="306627"/>
                </a:lnTo>
                <a:lnTo>
                  <a:pt x="10335719" y="349426"/>
                </a:lnTo>
                <a:lnTo>
                  <a:pt x="10350124" y="394023"/>
                </a:lnTo>
                <a:lnTo>
                  <a:pt x="10360649" y="440227"/>
                </a:lnTo>
                <a:lnTo>
                  <a:pt x="10367102" y="487850"/>
                </a:lnTo>
                <a:lnTo>
                  <a:pt x="10369296" y="536701"/>
                </a:lnTo>
                <a:lnTo>
                  <a:pt x="10369296" y="2683510"/>
                </a:lnTo>
                <a:lnTo>
                  <a:pt x="10367102" y="2732361"/>
                </a:lnTo>
                <a:lnTo>
                  <a:pt x="10360649" y="2779984"/>
                </a:lnTo>
                <a:lnTo>
                  <a:pt x="10350124" y="2826188"/>
                </a:lnTo>
                <a:lnTo>
                  <a:pt x="10335719" y="2870785"/>
                </a:lnTo>
                <a:lnTo>
                  <a:pt x="10317621" y="2913584"/>
                </a:lnTo>
                <a:lnTo>
                  <a:pt x="10296021" y="2954396"/>
                </a:lnTo>
                <a:lnTo>
                  <a:pt x="10271108" y="2993032"/>
                </a:lnTo>
                <a:lnTo>
                  <a:pt x="10243072" y="3029302"/>
                </a:lnTo>
                <a:lnTo>
                  <a:pt x="10212101" y="3063017"/>
                </a:lnTo>
                <a:lnTo>
                  <a:pt x="10178386" y="3093988"/>
                </a:lnTo>
                <a:lnTo>
                  <a:pt x="10142116" y="3122024"/>
                </a:lnTo>
                <a:lnTo>
                  <a:pt x="10103480" y="3146937"/>
                </a:lnTo>
                <a:lnTo>
                  <a:pt x="10062668" y="3168537"/>
                </a:lnTo>
                <a:lnTo>
                  <a:pt x="10019869" y="3186635"/>
                </a:lnTo>
                <a:lnTo>
                  <a:pt x="9975272" y="3201040"/>
                </a:lnTo>
                <a:lnTo>
                  <a:pt x="9929068" y="3211565"/>
                </a:lnTo>
                <a:lnTo>
                  <a:pt x="9881445" y="3218018"/>
                </a:lnTo>
                <a:lnTo>
                  <a:pt x="9832594" y="3220212"/>
                </a:lnTo>
                <a:lnTo>
                  <a:pt x="536702" y="3220212"/>
                </a:lnTo>
                <a:lnTo>
                  <a:pt x="487852" y="3218018"/>
                </a:lnTo>
                <a:lnTo>
                  <a:pt x="440230" y="3211565"/>
                </a:lnTo>
                <a:lnTo>
                  <a:pt x="394027" y="3201040"/>
                </a:lnTo>
                <a:lnTo>
                  <a:pt x="349432" y="3186635"/>
                </a:lnTo>
                <a:lnTo>
                  <a:pt x="306633" y="3168537"/>
                </a:lnTo>
                <a:lnTo>
                  <a:pt x="265821" y="3146937"/>
                </a:lnTo>
                <a:lnTo>
                  <a:pt x="227185" y="3122024"/>
                </a:lnTo>
                <a:lnTo>
                  <a:pt x="190914" y="3093988"/>
                </a:lnTo>
                <a:lnTo>
                  <a:pt x="157199" y="3063017"/>
                </a:lnTo>
                <a:lnTo>
                  <a:pt x="126227" y="3029302"/>
                </a:lnTo>
                <a:lnTo>
                  <a:pt x="98190" y="2993032"/>
                </a:lnTo>
                <a:lnTo>
                  <a:pt x="73277" y="2954396"/>
                </a:lnTo>
                <a:lnTo>
                  <a:pt x="51676" y="2913584"/>
                </a:lnTo>
                <a:lnTo>
                  <a:pt x="33578" y="2870785"/>
                </a:lnTo>
                <a:lnTo>
                  <a:pt x="19172" y="2826188"/>
                </a:lnTo>
                <a:lnTo>
                  <a:pt x="8647" y="2779984"/>
                </a:lnTo>
                <a:lnTo>
                  <a:pt x="2193" y="2732361"/>
                </a:lnTo>
                <a:lnTo>
                  <a:pt x="0" y="2683510"/>
                </a:lnTo>
                <a:lnTo>
                  <a:pt x="0" y="536701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07542" y="967104"/>
            <a:ext cx="6988658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b="0" spc="-5" dirty="0">
                <a:latin typeface="Microsoft YaHei"/>
                <a:cs typeface="Microsoft YaHei"/>
              </a:rPr>
              <a:t>cocos2d-x</a:t>
            </a:r>
            <a:r>
              <a:rPr lang="zh-CN" altLang="en-US" sz="5400" b="0" spc="-5" dirty="0">
                <a:latin typeface="Microsoft YaHei"/>
                <a:cs typeface="Microsoft YaHei"/>
              </a:rPr>
              <a:t>安装配置</a:t>
            </a:r>
            <a:r>
              <a:rPr sz="5400" b="0" spc="-5" dirty="0">
                <a:latin typeface="Microsoft YaHei"/>
                <a:cs typeface="Microsoft YaHei"/>
              </a:rPr>
              <a:t>：</a:t>
            </a:r>
            <a:endParaRPr sz="5400" b="0" dirty="0">
              <a:latin typeface="Microsoft YaHei"/>
              <a:cs typeface="Microsoft Ya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3042" y="2832353"/>
            <a:ext cx="9915957" cy="2431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800" spc="-5" dirty="0">
                <a:solidFill>
                  <a:srgbClr val="FFFFFF"/>
                </a:solidFill>
                <a:latin typeface="Microsoft YaHei"/>
                <a:cs typeface="Microsoft YaHei"/>
              </a:rPr>
              <a:t>安装python2.7</a:t>
            </a:r>
            <a:r>
              <a:rPr lang="en-US" sz="2800" spc="-5" dirty="0">
                <a:solidFill>
                  <a:srgbClr val="FFFFFF"/>
                </a:solidFill>
                <a:latin typeface="Microsoft YaHei"/>
                <a:cs typeface="Microsoft YaHei"/>
              </a:rPr>
              <a:t>.5+  </a:t>
            </a:r>
            <a:r>
              <a:rPr lang="en-US" altLang="zh-CN" sz="2800" u="heavy" spc="-10" dirty="0">
                <a:solidFill>
                  <a:srgbClr val="0000FF"/>
                </a:solidFill>
                <a:latin typeface="Microsoft YaHei"/>
                <a:cs typeface="Microsoft YaHei"/>
                <a:hlinkClick r:id="rId3"/>
              </a:rPr>
              <a:t>https://www.python.org/downloads/</a:t>
            </a:r>
            <a:endParaRPr lang="en-US" altLang="zh-CN" sz="2800" dirty="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</a:pPr>
            <a:endParaRPr sz="23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800" spc="-5" dirty="0">
                <a:solidFill>
                  <a:srgbClr val="FFFFFF"/>
                </a:solidFill>
                <a:latin typeface="Microsoft YaHei"/>
                <a:cs typeface="Microsoft YaHei"/>
              </a:rPr>
              <a:t>安装cocos2d-x</a:t>
            </a:r>
            <a:r>
              <a:rPr sz="2800" spc="-85" dirty="0">
                <a:solidFill>
                  <a:srgbClr val="FFFFFF"/>
                </a:solidFill>
                <a:latin typeface="Microsoft YaHei"/>
                <a:cs typeface="Microsoft YaHe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Microsoft YaHei"/>
                <a:cs typeface="Microsoft YaHei"/>
              </a:rPr>
              <a:t>3.</a:t>
            </a:r>
            <a:r>
              <a:rPr lang="en-US" sz="2800" spc="-10" dirty="0">
                <a:solidFill>
                  <a:srgbClr val="FFFFFF"/>
                </a:solidFill>
                <a:latin typeface="Microsoft YaHei"/>
                <a:cs typeface="Microsoft YaHei"/>
              </a:rPr>
              <a:t>1</a:t>
            </a:r>
            <a:r>
              <a:rPr lang="en-US" altLang="zh-Hans" sz="2800" spc="-10" dirty="0">
                <a:solidFill>
                  <a:srgbClr val="FFFFFF"/>
                </a:solidFill>
                <a:latin typeface="Microsoft YaHei"/>
                <a:cs typeface="Microsoft YaHei"/>
              </a:rPr>
              <a:t>6</a:t>
            </a:r>
            <a:r>
              <a:rPr lang="en-US" sz="2800" spc="-10" dirty="0">
                <a:solidFill>
                  <a:srgbClr val="FFFFFF"/>
                </a:solidFill>
                <a:latin typeface="Microsoft YaHei"/>
                <a:cs typeface="Microsoft YaHei"/>
              </a:rPr>
              <a:t> </a:t>
            </a:r>
          </a:p>
          <a:p>
            <a:pPr marL="12700">
              <a:lnSpc>
                <a:spcPct val="100000"/>
              </a:lnSpc>
              <a:tabLst>
                <a:tab pos="469900" algn="l"/>
                <a:tab pos="470534" algn="l"/>
              </a:tabLst>
            </a:pPr>
            <a:r>
              <a:rPr lang="en-US" sz="2800" spc="-10" dirty="0">
                <a:solidFill>
                  <a:srgbClr val="FFFFFF"/>
                </a:solidFill>
                <a:latin typeface="Microsoft YaHei"/>
                <a:cs typeface="Microsoft YaHei"/>
                <a:hlinkClick r:id="rId4"/>
              </a:rPr>
              <a:t>    </a:t>
            </a:r>
            <a:r>
              <a:rPr lang="en-US" sz="2800" spc="-10" dirty="0">
                <a:solidFill>
                  <a:srgbClr val="FFFFFF"/>
                </a:solidFill>
                <a:latin typeface="Microsoft YaHei"/>
                <a:cs typeface="Microsoft YaHei"/>
                <a:hlinkClick r:id="rId5"/>
              </a:rPr>
              <a:t>http://www.cocos.com/download</a:t>
            </a:r>
            <a:endParaRPr sz="2800" dirty="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Arial"/>
              <a:buChar char="•"/>
            </a:pPr>
            <a:endParaRPr sz="23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800" spc="-10" dirty="0" err="1">
                <a:solidFill>
                  <a:srgbClr val="FFFFFF"/>
                </a:solidFill>
                <a:latin typeface="Microsoft YaHei"/>
                <a:cs typeface="Microsoft YaHei"/>
              </a:rPr>
              <a:t>新建Hello</a:t>
            </a:r>
            <a:r>
              <a:rPr lang="en-US" sz="2800" spc="-35" dirty="0" err="1">
                <a:solidFill>
                  <a:srgbClr val="FFFFFF"/>
                </a:solidFill>
                <a:latin typeface="Microsoft YaHei"/>
                <a:cs typeface="Microsoft YaHei"/>
              </a:rPr>
              <a:t>C</a:t>
            </a:r>
            <a:r>
              <a:rPr lang="en-US" altLang="zh-CN" sz="2800" spc="-35" dirty="0" err="1">
                <a:solidFill>
                  <a:srgbClr val="FFFFFF"/>
                </a:solidFill>
                <a:latin typeface="Microsoft YaHei"/>
                <a:cs typeface="Microsoft YaHei"/>
              </a:rPr>
              <a:t>ocos</a:t>
            </a:r>
            <a:endParaRPr sz="2800" dirty="0">
              <a:latin typeface="Microsoft YaHei"/>
              <a:cs typeface="Microsoft YaHe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990600" y="685800"/>
            <a:ext cx="396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spc="-5" dirty="0">
                <a:solidFill>
                  <a:srgbClr val="00B0F0"/>
                </a:solidFill>
                <a:latin typeface="Microsoft YaHei"/>
                <a:cs typeface="Microsoft YaHei"/>
              </a:rPr>
              <a:t>安装</a:t>
            </a:r>
            <a:r>
              <a:rPr lang="en-US" altLang="zh-CN" sz="3600" spc="-5" dirty="0">
                <a:solidFill>
                  <a:srgbClr val="00B0F0"/>
                </a:solidFill>
                <a:latin typeface="Microsoft YaHei"/>
                <a:cs typeface="Microsoft YaHei"/>
              </a:rPr>
              <a:t>python2.7 </a:t>
            </a:r>
            <a:endParaRPr lang="zh-CN" altLang="en-US" sz="3600" dirty="0">
              <a:solidFill>
                <a:srgbClr val="00B0F0"/>
              </a:solidFill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828800"/>
            <a:ext cx="4715533" cy="4058216"/>
          </a:xfrm>
          <a:prstGeom prst="rect">
            <a:avLst/>
          </a:prstGeom>
          <a:ln>
            <a:noFill/>
          </a:ln>
          <a:effectLst>
            <a:outerShdw blurRad="254000" sx="103000" sy="1030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01"/>
          <a:stretch/>
        </p:blipFill>
        <p:spPr>
          <a:xfrm>
            <a:off x="746903" y="1828800"/>
            <a:ext cx="4968097" cy="4060905"/>
          </a:xfrm>
          <a:prstGeom prst="rect">
            <a:avLst/>
          </a:prstGeom>
          <a:ln>
            <a:noFill/>
          </a:ln>
          <a:effectLst>
            <a:outerShdw blurRad="215900" sx="103000" sy="1030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0215" y="1143000"/>
            <a:ext cx="6406185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0" spc="-5" dirty="0">
                <a:solidFill>
                  <a:srgbClr val="00B0F0"/>
                </a:solidFill>
                <a:latin typeface="Microsoft YaHei"/>
                <a:cs typeface="Microsoft YaHei"/>
              </a:rPr>
              <a:t>测试</a:t>
            </a:r>
            <a:r>
              <a:rPr sz="2400" b="0" spc="-5" dirty="0" smtClean="0">
                <a:solidFill>
                  <a:srgbClr val="00B0F0"/>
                </a:solidFill>
                <a:latin typeface="Microsoft YaHei"/>
                <a:cs typeface="Microsoft YaHei"/>
              </a:rPr>
              <a:t>：</a:t>
            </a:r>
            <a:r>
              <a:rPr lang="en-US" altLang="zh-CN" sz="2400" b="0" spc="-5" dirty="0" smtClean="0">
                <a:solidFill>
                  <a:srgbClr val="00B0F0"/>
                </a:solidFill>
              </a:rPr>
              <a:t>Win+R</a:t>
            </a:r>
            <a:r>
              <a:rPr lang="zh-CN" altLang="en-US" sz="2400" b="0" spc="-5" dirty="0" smtClean="0">
                <a:solidFill>
                  <a:srgbClr val="00B0F0"/>
                </a:solidFill>
              </a:rPr>
              <a:t>输入</a:t>
            </a:r>
            <a:r>
              <a:rPr lang="en-US" altLang="zh-CN" sz="2400" b="0" spc="-5" dirty="0" smtClean="0">
                <a:solidFill>
                  <a:srgbClr val="00B0F0"/>
                </a:solidFill>
              </a:rPr>
              <a:t>powershell</a:t>
            </a:r>
            <a:r>
              <a:rPr sz="2400" b="0" spc="-5" dirty="0" smtClean="0">
                <a:solidFill>
                  <a:srgbClr val="00B0F0"/>
                </a:solidFill>
                <a:latin typeface="Microsoft YaHei"/>
                <a:cs typeface="Microsoft YaHei"/>
              </a:rPr>
              <a:t>，</a:t>
            </a:r>
            <a:r>
              <a:rPr sz="2400" b="0" spc="-5" dirty="0">
                <a:solidFill>
                  <a:srgbClr val="00B0F0"/>
                </a:solidFill>
                <a:latin typeface="Microsoft YaHei"/>
                <a:cs typeface="Microsoft YaHei"/>
              </a:rPr>
              <a:t>输入python，出现以下版本信息，安装成功</a:t>
            </a:r>
            <a:endParaRPr sz="2400" dirty="0">
              <a:solidFill>
                <a:srgbClr val="00B0F0"/>
              </a:solidFill>
              <a:latin typeface="Microsoft YaHei"/>
              <a:cs typeface="Microsoft YaHei"/>
            </a:endParaRPr>
          </a:p>
        </p:txBody>
      </p:sp>
      <p:pic>
        <p:nvPicPr>
          <p:cNvPr id="4" name="图片 3" descr="选择Windows PowerShel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938" b="47455"/>
          <a:stretch/>
        </p:blipFill>
        <p:spPr>
          <a:xfrm>
            <a:off x="2168071" y="2438400"/>
            <a:ext cx="7855858" cy="2637971"/>
          </a:xfrm>
          <a:prstGeom prst="rect">
            <a:avLst/>
          </a:prstGeom>
          <a:ln>
            <a:noFill/>
          </a:ln>
          <a:effectLst>
            <a:outerShdw blurRad="279400" sx="102000" sy="1020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4467225" cy="560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solidFill>
                  <a:srgbClr val="00AFEF"/>
                </a:solidFill>
              </a:rPr>
              <a:t>安装cocos2d-x-3.</a:t>
            </a:r>
            <a:r>
              <a:rPr lang="en-US" sz="3600" spc="-5" dirty="0">
                <a:solidFill>
                  <a:srgbClr val="00AFEF"/>
                </a:solidFill>
              </a:rPr>
              <a:t>1</a:t>
            </a:r>
            <a:r>
              <a:rPr lang="en-US" altLang="zh-Hans" sz="3600" spc="-5" dirty="0">
                <a:solidFill>
                  <a:srgbClr val="00AFEF"/>
                </a:solidFill>
              </a:rPr>
              <a:t>6</a:t>
            </a:r>
            <a:endParaRPr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5593617" y="1255759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运行</a:t>
            </a:r>
            <a:r>
              <a:rPr lang="en-US" altLang="zh-CN" dirty="0"/>
              <a:t>setup.py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653314" y="5791200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不需要移植到</a:t>
            </a:r>
            <a:r>
              <a:rPr lang="en-US" altLang="zh-CN" dirty="0"/>
              <a:t>Android</a:t>
            </a:r>
            <a:r>
              <a:rPr lang="zh-CN" altLang="en-US" dirty="0"/>
              <a:t>平台时，不需要配置</a:t>
            </a:r>
            <a:r>
              <a:rPr lang="en-US" altLang="zh-CN" dirty="0" err="1"/>
              <a:t>ndk</a:t>
            </a:r>
            <a:r>
              <a:rPr lang="zh-CN" altLang="en-US" dirty="0"/>
              <a:t>，</a:t>
            </a:r>
            <a:r>
              <a:rPr lang="en-US" altLang="zh-CN" dirty="0"/>
              <a:t>ant</a:t>
            </a:r>
            <a:r>
              <a:rPr lang="zh-CN" altLang="en-US" dirty="0"/>
              <a:t>，</a:t>
            </a:r>
            <a:r>
              <a:rPr lang="en-US" altLang="zh-CN" dirty="0"/>
              <a:t>android </a:t>
            </a:r>
            <a:r>
              <a:rPr lang="en-US" altLang="zh-CN" dirty="0" err="1"/>
              <a:t>sdk</a:t>
            </a:r>
            <a:r>
              <a:rPr lang="en-US" altLang="zh-CN" dirty="0"/>
              <a:t>,</a:t>
            </a:r>
            <a:r>
              <a:rPr lang="zh-CN" altLang="en-US" dirty="0"/>
              <a:t>一直回车即可</a:t>
            </a:r>
          </a:p>
        </p:txBody>
      </p:sp>
      <p:pic>
        <p:nvPicPr>
          <p:cNvPr id="8" name="图片 7" descr="Windows PowerShel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786" t="-2054" r="36786" b="2054"/>
          <a:stretch/>
        </p:blipFill>
        <p:spPr>
          <a:xfrm>
            <a:off x="2859314" y="1517182"/>
            <a:ext cx="7620000" cy="41022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 descr="cocos2d-x-3.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0" r="43929"/>
          <a:stretch/>
        </p:blipFill>
        <p:spPr>
          <a:xfrm>
            <a:off x="762000" y="1491782"/>
            <a:ext cx="4599385" cy="42317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/>
          </p:cNvSpPr>
          <p:nvPr/>
        </p:nvSpPr>
        <p:spPr>
          <a:xfrm>
            <a:off x="914400" y="533400"/>
            <a:ext cx="4467225" cy="560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200" b="1" i="0">
                <a:solidFill>
                  <a:srgbClr val="33B5F0"/>
                </a:solidFill>
                <a:latin typeface="Microsoft YaHei"/>
                <a:ea typeface="+mj-ea"/>
                <a:cs typeface="Microsoft YaHei"/>
              </a:defRPr>
            </a:lvl1pPr>
          </a:lstStyle>
          <a:p>
            <a:pPr marL="12700"/>
            <a:r>
              <a:rPr lang="zh-CN" altLang="en-US" sz="3600" kern="0" spc="-5" dirty="0">
                <a:solidFill>
                  <a:srgbClr val="00AFEF"/>
                </a:solidFill>
              </a:rPr>
              <a:t>测试</a:t>
            </a:r>
            <a:r>
              <a:rPr lang="en-US" sz="3600" kern="0" spc="-5" dirty="0">
                <a:solidFill>
                  <a:srgbClr val="00AFEF"/>
                </a:solidFill>
              </a:rPr>
              <a:t>cocos2d-x-3.1</a:t>
            </a:r>
            <a:r>
              <a:rPr lang="en-US" altLang="zh-Hans" sz="3600" kern="0" spc="-5" dirty="0">
                <a:solidFill>
                  <a:srgbClr val="00AFEF"/>
                </a:solidFill>
              </a:rPr>
              <a:t>6</a:t>
            </a:r>
            <a:endParaRPr lang="en-US" sz="3600" kern="0" dirty="0"/>
          </a:p>
        </p:txBody>
      </p:sp>
      <p:pic>
        <p:nvPicPr>
          <p:cNvPr id="5" name="图片 4" descr="Windows PowerShel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33" b="36508"/>
          <a:stretch/>
        </p:blipFill>
        <p:spPr>
          <a:xfrm>
            <a:off x="914400" y="1897743"/>
            <a:ext cx="5935846" cy="3376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 descr="Windows PowerShell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5" r="35054"/>
          <a:stretch/>
        </p:blipFill>
        <p:spPr>
          <a:xfrm>
            <a:off x="7131525" y="1600200"/>
            <a:ext cx="4494936" cy="39560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474" y="2869565"/>
            <a:ext cx="2821940" cy="682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/>
              <a:t>文件目录：</a:t>
            </a:r>
          </a:p>
        </p:txBody>
      </p:sp>
      <p:sp>
        <p:nvSpPr>
          <p:cNvPr id="3" name="object 3"/>
          <p:cNvSpPr/>
          <p:nvPr/>
        </p:nvSpPr>
        <p:spPr>
          <a:xfrm>
            <a:off x="3581400" y="385572"/>
            <a:ext cx="6839711" cy="54818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outerShdw blurRad="292100" dist="38100" dir="2700000" sx="102000" sy="102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17923BA6-2D37-3F49-A24D-B7770CA7EDC8}"/>
              </a:ext>
            </a:extLst>
          </p:cNvPr>
          <p:cNvSpPr txBox="1"/>
          <p:nvPr/>
        </p:nvSpPr>
        <p:spPr>
          <a:xfrm>
            <a:off x="3581400" y="6059501"/>
            <a:ext cx="6092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3"/>
              </a:rPr>
              <a:t>http://</a:t>
            </a:r>
            <a:r>
              <a:rPr lang="en-US" altLang="zh-CN" dirty="0" err="1">
                <a:hlinkClick r:id="rId3"/>
              </a:rPr>
              <a:t>blog.51cto.com</a:t>
            </a:r>
            <a:r>
              <a:rPr lang="en-US" altLang="zh-CN" dirty="0">
                <a:hlinkClick r:id="rId3"/>
              </a:rPr>
              <a:t>/</a:t>
            </a:r>
            <a:r>
              <a:rPr lang="en-US" altLang="zh-CN" dirty="0" err="1">
                <a:hlinkClick r:id="rId3"/>
              </a:rPr>
              <a:t>shahdza</a:t>
            </a:r>
            <a:r>
              <a:rPr lang="en-US" altLang="zh-CN" dirty="0">
                <a:hlinkClick r:id="rId3"/>
              </a:rPr>
              <a:t>/1549803</a:t>
            </a:r>
            <a:endParaRPr lang="zh-Han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3499103" y="2487167"/>
            <a:ext cx="426720" cy="4282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71747" y="2552953"/>
            <a:ext cx="28765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86B7"/>
                </a:solidFill>
                <a:latin typeface="Segoe UI"/>
                <a:cs typeface="Segoe UI"/>
              </a:rPr>
              <a:t>01</a:t>
            </a:r>
            <a:endParaRPr sz="1800" dirty="0">
              <a:latin typeface="Segoe UI"/>
              <a:cs typeface="Segoe U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99103" y="3432047"/>
            <a:ext cx="426720" cy="4267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571747" y="3500882"/>
            <a:ext cx="28765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86B7"/>
                </a:solidFill>
                <a:latin typeface="Segoe UI"/>
                <a:cs typeface="Segoe UI"/>
              </a:rPr>
              <a:t>02</a:t>
            </a:r>
            <a:endParaRPr sz="1800" dirty="0">
              <a:latin typeface="Segoe UI"/>
              <a:cs typeface="Segoe U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499103" y="4383023"/>
            <a:ext cx="426720" cy="4267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571747" y="4448809"/>
            <a:ext cx="28765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86B7"/>
                </a:solidFill>
                <a:latin typeface="Segoe UI"/>
                <a:cs typeface="Segoe UI"/>
              </a:rPr>
              <a:t>03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31995" y="2456179"/>
            <a:ext cx="2478405" cy="438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2800" spc="-10" dirty="0">
                <a:latin typeface="Microsoft YaHei"/>
                <a:cs typeface="Microsoft YaHei"/>
              </a:rPr>
              <a:t>coco</a:t>
            </a:r>
            <a:r>
              <a:rPr sz="2800" spc="-5" dirty="0">
                <a:latin typeface="Microsoft YaHei"/>
                <a:cs typeface="Microsoft YaHei"/>
              </a:rPr>
              <a:t>s2</a:t>
            </a:r>
            <a:r>
              <a:rPr sz="2800" spc="-10" dirty="0">
                <a:latin typeface="Microsoft YaHei"/>
                <a:cs typeface="Microsoft YaHei"/>
              </a:rPr>
              <a:t>d</a:t>
            </a:r>
            <a:r>
              <a:rPr sz="2800" spc="-5" dirty="0">
                <a:latin typeface="Microsoft YaHei"/>
                <a:cs typeface="Microsoft YaHei"/>
              </a:rPr>
              <a:t>-</a:t>
            </a:r>
            <a:r>
              <a:rPr sz="2800" spc="-10" dirty="0">
                <a:latin typeface="Microsoft YaHei"/>
                <a:cs typeface="Microsoft YaHei"/>
              </a:rPr>
              <a:t>x简介</a:t>
            </a:r>
            <a:endParaRPr sz="2800" dirty="0">
              <a:latin typeface="Microsoft YaHei"/>
              <a:cs typeface="Microsoft YaHe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25010" y="3477259"/>
            <a:ext cx="3247390" cy="438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Microsoft YaHei"/>
                <a:cs typeface="Microsoft YaHei"/>
              </a:rPr>
              <a:t>Cocos2</a:t>
            </a:r>
            <a:r>
              <a:rPr sz="2800" spc="-10" dirty="0">
                <a:latin typeface="Microsoft YaHei"/>
                <a:cs typeface="Microsoft YaHei"/>
              </a:rPr>
              <a:t>d</a:t>
            </a:r>
            <a:r>
              <a:rPr sz="2800" spc="-5" dirty="0">
                <a:latin typeface="Microsoft YaHei"/>
                <a:cs typeface="Microsoft YaHei"/>
              </a:rPr>
              <a:t>-</a:t>
            </a:r>
            <a:r>
              <a:rPr sz="2800" spc="-10" dirty="0">
                <a:latin typeface="Microsoft YaHei"/>
                <a:cs typeface="Microsoft YaHei"/>
              </a:rPr>
              <a:t>x</a:t>
            </a:r>
            <a:r>
              <a:rPr sz="2800" spc="-5" dirty="0">
                <a:latin typeface="Microsoft YaHei"/>
                <a:cs typeface="Microsoft YaHei"/>
              </a:rPr>
              <a:t>安装配置</a:t>
            </a:r>
            <a:endParaRPr sz="2800" dirty="0">
              <a:latin typeface="Microsoft YaHei"/>
              <a:cs typeface="Microsoft YaHe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25010" y="4366077"/>
            <a:ext cx="217306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0" dirty="0" err="1">
                <a:latin typeface="Microsoft YaHei"/>
                <a:cs typeface="Microsoft YaHei"/>
              </a:rPr>
              <a:t>Hello</a:t>
            </a:r>
            <a:r>
              <a:rPr lang="en-US" sz="2800" spc="-10" dirty="0" err="1">
                <a:latin typeface="Microsoft YaHei"/>
                <a:cs typeface="Microsoft YaHei"/>
              </a:rPr>
              <a:t>C</a:t>
            </a:r>
            <a:r>
              <a:rPr lang="en-US" altLang="zh-CN" sz="2800" spc="-10" dirty="0" err="1">
                <a:latin typeface="Microsoft YaHei"/>
                <a:cs typeface="Microsoft YaHei"/>
              </a:rPr>
              <a:t>ocos</a:t>
            </a:r>
            <a:endParaRPr sz="2800" dirty="0">
              <a:latin typeface="Microsoft YaHei"/>
              <a:cs typeface="Microsoft YaHe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5072" y="2848609"/>
            <a:ext cx="1995170" cy="682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SimSun"/>
                <a:cs typeface="SimSun"/>
              </a:rPr>
              <a:t>coco</a:t>
            </a:r>
            <a:r>
              <a:rPr sz="4400" spc="-10" dirty="0">
                <a:latin typeface="SimSun"/>
                <a:cs typeface="SimSun"/>
              </a:rPr>
              <a:t>s</a:t>
            </a:r>
            <a:r>
              <a:rPr sz="4400" dirty="0"/>
              <a:t>：</a:t>
            </a:r>
            <a:endParaRPr sz="4400">
              <a:latin typeface="SimSun"/>
              <a:cs typeface="SimSu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19600" y="533400"/>
            <a:ext cx="4297797" cy="579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outerShdw blurRad="241300" dist="38100" dir="2700000" sx="102000" sy="102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609600"/>
            <a:ext cx="6400800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>
                <a:solidFill>
                  <a:srgbClr val="00AFEF"/>
                </a:solidFill>
              </a:rPr>
              <a:t> </a:t>
            </a:r>
            <a:r>
              <a:rPr dirty="0" err="1">
                <a:solidFill>
                  <a:srgbClr val="00AFEF"/>
                </a:solidFill>
              </a:rPr>
              <a:t>新建</a:t>
            </a:r>
            <a:r>
              <a:rPr lang="en-US" dirty="0">
                <a:solidFill>
                  <a:srgbClr val="00AFEF"/>
                </a:solidFill>
              </a:rPr>
              <a:t> </a:t>
            </a:r>
            <a:r>
              <a:rPr lang="en-US" dirty="0" err="1">
                <a:solidFill>
                  <a:srgbClr val="00AFEF"/>
                </a:solidFill>
              </a:rPr>
              <a:t>H</a:t>
            </a:r>
            <a:r>
              <a:rPr lang="en-US" altLang="zh-CN" dirty="0" err="1">
                <a:solidFill>
                  <a:srgbClr val="00AFEF"/>
                </a:solidFill>
              </a:rPr>
              <a:t>elloCocos</a:t>
            </a:r>
            <a:r>
              <a:rPr lang="en-US" altLang="zh-CN" dirty="0">
                <a:solidFill>
                  <a:srgbClr val="00AFEF"/>
                </a:solidFill>
              </a:rPr>
              <a:t> </a:t>
            </a:r>
            <a:r>
              <a:rPr dirty="0" err="1">
                <a:solidFill>
                  <a:srgbClr val="00AFEF"/>
                </a:solidFill>
              </a:rPr>
              <a:t>项目</a:t>
            </a:r>
            <a:r>
              <a:rPr lang="en-US" dirty="0">
                <a:solidFill>
                  <a:srgbClr val="00AFEF"/>
                </a:solidFill>
              </a:rPr>
              <a:t> </a:t>
            </a:r>
            <a:endParaRPr dirty="0">
              <a:solidFill>
                <a:srgbClr val="00AFEF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5400" y="3200400"/>
            <a:ext cx="98298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Microsoft YaHei"/>
                <a:cs typeface="Microsoft YaHei"/>
              </a:rPr>
              <a:t>cocos </a:t>
            </a:r>
            <a:r>
              <a:rPr sz="2000" dirty="0">
                <a:solidFill>
                  <a:srgbClr val="FFFFFF"/>
                </a:solidFill>
                <a:latin typeface="Microsoft YaHei"/>
                <a:cs typeface="Microsoft YaHei"/>
              </a:rPr>
              <a:t>new </a:t>
            </a:r>
            <a:r>
              <a:rPr lang="en-US" sz="2000" dirty="0" err="1">
                <a:solidFill>
                  <a:srgbClr val="FFFFFF"/>
                </a:solidFill>
                <a:latin typeface="Microsoft YaHei"/>
                <a:cs typeface="Microsoft YaHei"/>
              </a:rPr>
              <a:t>projectname</a:t>
            </a:r>
            <a:r>
              <a:rPr sz="2000" dirty="0">
                <a:solidFill>
                  <a:srgbClr val="FFFFFF"/>
                </a:solidFill>
                <a:latin typeface="Microsoft YaHei"/>
                <a:cs typeface="Microsoft YaHei"/>
              </a:rPr>
              <a:t> -p </a:t>
            </a:r>
            <a:r>
              <a:rPr sz="2000" spc="-5" dirty="0" err="1">
                <a:solidFill>
                  <a:srgbClr val="FFFFFF"/>
                </a:solidFill>
                <a:latin typeface="Microsoft YaHei"/>
                <a:cs typeface="Microsoft YaHei"/>
              </a:rPr>
              <a:t>com</a:t>
            </a:r>
            <a:r>
              <a:rPr lang="en-US" sz="2000" spc="-5" dirty="0" err="1">
                <a:solidFill>
                  <a:srgbClr val="FFFFFF"/>
                </a:solidFill>
                <a:latin typeface="Microsoft YaHei"/>
                <a:cs typeface="Microsoft YaHei"/>
              </a:rPr>
              <a:t>.sysu</a:t>
            </a:r>
            <a:r>
              <a:rPr lang="en-US" sz="2000" spc="-5" dirty="0">
                <a:solidFill>
                  <a:srgbClr val="FFFFFF"/>
                </a:solidFill>
                <a:latin typeface="Microsoft YaHei"/>
                <a:cs typeface="Microsoft YaHei"/>
              </a:rPr>
              <a:t>…..</a:t>
            </a:r>
            <a:r>
              <a:rPr sz="2000" spc="-5" dirty="0">
                <a:solidFill>
                  <a:srgbClr val="FFFFFF"/>
                </a:solidFill>
                <a:latin typeface="Microsoft YaHei"/>
                <a:cs typeface="Microsoft YaHei"/>
              </a:rPr>
              <a:t> -l </a:t>
            </a:r>
            <a:r>
              <a:rPr sz="2000" dirty="0" err="1">
                <a:solidFill>
                  <a:srgbClr val="FFFFFF"/>
                </a:solidFill>
                <a:latin typeface="Microsoft YaHei"/>
                <a:cs typeface="Microsoft YaHei"/>
              </a:rPr>
              <a:t>cpp</a:t>
            </a:r>
            <a:r>
              <a:rPr lang="en-US" sz="2000" dirty="0">
                <a:solidFill>
                  <a:srgbClr val="FFFFFF"/>
                </a:solidFill>
                <a:latin typeface="Microsoft YaHei"/>
                <a:cs typeface="Microsoft YaHei"/>
              </a:rPr>
              <a:t> </a:t>
            </a:r>
            <a:r>
              <a:rPr sz="2000" dirty="0">
                <a:solidFill>
                  <a:srgbClr val="FFFFFF"/>
                </a:solidFill>
                <a:latin typeface="Microsoft YaHei"/>
                <a:cs typeface="Microsoft YaHei"/>
              </a:rPr>
              <a:t> </a:t>
            </a:r>
            <a:r>
              <a:rPr lang="en-US" altLang="zh-CN" sz="2000" dirty="0">
                <a:solidFill>
                  <a:srgbClr val="FFFFFF"/>
                </a:solidFill>
                <a:latin typeface="Microsoft YaHei"/>
                <a:cs typeface="Microsoft YaHei"/>
              </a:rPr>
              <a:t>–</a:t>
            </a:r>
            <a:r>
              <a:rPr sz="2000" dirty="0">
                <a:solidFill>
                  <a:srgbClr val="FFFFFF"/>
                </a:solidFill>
                <a:latin typeface="Microsoft YaHei"/>
                <a:cs typeface="Microsoft YaHei"/>
              </a:rPr>
              <a:t>d</a:t>
            </a:r>
            <a:r>
              <a:rPr lang="en-US" sz="2000" dirty="0">
                <a:solidFill>
                  <a:srgbClr val="FFFFFF"/>
                </a:solidFill>
                <a:latin typeface="Microsoft YaHei"/>
                <a:cs typeface="Microsoft YaHei"/>
              </a:rPr>
              <a:t> D:\cocos2d-x-3.10\workspace   </a:t>
            </a:r>
            <a:endParaRPr sz="2000" dirty="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9200" y="3733800"/>
            <a:ext cx="2971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Microsoft YaHei"/>
                <a:cs typeface="Microsoft YaHei"/>
              </a:rPr>
              <a:t>New</a:t>
            </a:r>
            <a:r>
              <a:rPr lang="zh-CN" altLang="en-US" sz="2000" dirty="0">
                <a:solidFill>
                  <a:srgbClr val="FFFFFF"/>
                </a:solidFill>
                <a:latin typeface="Microsoft YaHei"/>
                <a:cs typeface="Microsoft YaHei"/>
              </a:rPr>
              <a:t>后</a:t>
            </a:r>
            <a:r>
              <a:rPr sz="2000" dirty="0" err="1">
                <a:solidFill>
                  <a:srgbClr val="FFFFFF"/>
                </a:solidFill>
                <a:latin typeface="Microsoft YaHei"/>
                <a:cs typeface="Microsoft YaHei"/>
              </a:rPr>
              <a:t>是项目名称</a:t>
            </a:r>
            <a:endParaRPr sz="2000" dirty="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FFFFF"/>
                </a:solidFill>
                <a:latin typeface="Microsoft YaHei"/>
                <a:cs typeface="Microsoft YaHei"/>
              </a:rPr>
              <a:t>-l后接开发语言类型</a:t>
            </a:r>
            <a:endParaRPr sz="2000" dirty="0">
              <a:latin typeface="Microsoft YaHei"/>
              <a:cs typeface="Microsoft Ya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92600" y="3733800"/>
            <a:ext cx="2336800" cy="774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55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Microsoft YaHei"/>
                <a:cs typeface="Microsoft YaHei"/>
              </a:rPr>
              <a:t>-p后接包名</a:t>
            </a:r>
            <a:endParaRPr sz="2000" dirty="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FFFFF"/>
                </a:solidFill>
                <a:latin typeface="Microsoft YaHei"/>
                <a:cs typeface="Microsoft YaHei"/>
              </a:rPr>
              <a:t>-d后接项目存放目录</a:t>
            </a:r>
            <a:endParaRPr sz="2000" dirty="0">
              <a:latin typeface="Microsoft YaHei"/>
              <a:cs typeface="Microsoft YaHei"/>
            </a:endParaRPr>
          </a:p>
        </p:txBody>
      </p:sp>
      <p:pic>
        <p:nvPicPr>
          <p:cNvPr id="7" name="图片 6" descr="选择Windows PowerShel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" t="9524" r="32179" b="69312"/>
          <a:stretch/>
        </p:blipFill>
        <p:spPr>
          <a:xfrm>
            <a:off x="1295400" y="1596571"/>
            <a:ext cx="6128656" cy="14514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 descr="Windows PowerShell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" t="24551" r="32337" b="53289"/>
          <a:stretch/>
        </p:blipFill>
        <p:spPr>
          <a:xfrm>
            <a:off x="1295400" y="4724400"/>
            <a:ext cx="6125029" cy="1519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815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33911"/>
            <a:ext cx="10906150" cy="49244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运行</a:t>
            </a:r>
            <a:r>
              <a:rPr lang="en-US" altLang="zh-CN" dirty="0" err="1"/>
              <a:t>HelloCocos</a:t>
            </a:r>
            <a:r>
              <a:rPr lang="zh-CN" altLang="en-US" dirty="0"/>
              <a:t>项目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477000" y="1685268"/>
            <a:ext cx="5105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Classes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中存放开发代码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Cocos2d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集中了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cocos2dx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开发中的所有源文件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Resource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是项目资源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其他文件夹是各个平台的项目文件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进入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proj.win32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打开项目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r="38542"/>
          <a:stretch/>
        </p:blipFill>
        <p:spPr>
          <a:xfrm>
            <a:off x="515213" y="2021714"/>
            <a:ext cx="5547462" cy="342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5" name="直接箭头连接符 4"/>
          <p:cNvCxnSpPr/>
          <p:nvPr/>
        </p:nvCxnSpPr>
        <p:spPr>
          <a:xfrm flipV="1">
            <a:off x="2209800" y="1828800"/>
            <a:ext cx="42672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2133600" y="2209800"/>
            <a:ext cx="43434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2057400" y="2971800"/>
            <a:ext cx="4419600" cy="137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6" idx="1"/>
          </p:cNvCxnSpPr>
          <p:nvPr/>
        </p:nvCxnSpPr>
        <p:spPr>
          <a:xfrm flipV="1">
            <a:off x="1981200" y="2423932"/>
            <a:ext cx="4495800" cy="2224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proj.win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5" t="14809" r="50821" b="45319"/>
          <a:stretch/>
        </p:blipFill>
        <p:spPr>
          <a:xfrm>
            <a:off x="6477000" y="3657600"/>
            <a:ext cx="4481015" cy="26170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741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24" y="649732"/>
            <a:ext cx="10906150" cy="49244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编译运行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2362200"/>
            <a:ext cx="3495675" cy="2066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文本框 3"/>
          <p:cNvSpPr txBox="1"/>
          <p:nvPr/>
        </p:nvSpPr>
        <p:spPr>
          <a:xfrm>
            <a:off x="871524" y="5334000"/>
            <a:ext cx="453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第一次编译需要比较长的时间，请耐心等待</a:t>
            </a:r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757129"/>
            <a:ext cx="4601217" cy="33437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563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24" y="533400"/>
            <a:ext cx="10906150" cy="492443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运行自带的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cpp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-tests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t="5564"/>
          <a:stretch/>
        </p:blipFill>
        <p:spPr>
          <a:xfrm>
            <a:off x="7162800" y="2133600"/>
            <a:ext cx="4407424" cy="30852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文本框 8"/>
          <p:cNvSpPr txBox="1"/>
          <p:nvPr/>
        </p:nvSpPr>
        <p:spPr>
          <a:xfrm>
            <a:off x="655987" y="3773269"/>
            <a:ext cx="6583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打开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cocos2d-win32.sln,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将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cpp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-tests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设为启动项，编译运行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Tests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目录下的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cpp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-tests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包含了示例源码，是很好的学习资源！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4495800"/>
            <a:ext cx="3208177" cy="21721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95400"/>
            <a:ext cx="3210373" cy="2095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79045"/>
            <a:ext cx="5334000" cy="19037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26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66800" y="543580"/>
            <a:ext cx="6858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基础概念介绍</a:t>
            </a:r>
            <a:r>
              <a:rPr lang="en-US" altLang="zh-CN" sz="2800" b="1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lang="zh-CN" altLang="en-US" sz="2800" b="1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导演、场景、层、精灵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841" y="1552902"/>
            <a:ext cx="6394318" cy="40096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261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2000" y="457200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HelloCocos</a:t>
            </a:r>
            <a:r>
              <a:rPr lang="zh-CN" altLang="en-US" sz="3600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运行流程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14400" y="14478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入口文件为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AppDelegate.cpp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43" y="2057400"/>
            <a:ext cx="5126749" cy="2514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直接箭头连接符 5"/>
          <p:cNvCxnSpPr/>
          <p:nvPr/>
        </p:nvCxnSpPr>
        <p:spPr>
          <a:xfrm flipV="1">
            <a:off x="4419600" y="2286001"/>
            <a:ext cx="3505200" cy="485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924800" y="20574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完成各种初始化操作</a:t>
            </a: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4419600" y="3581400"/>
            <a:ext cx="3352800" cy="76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924800" y="3429000"/>
            <a:ext cx="2819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程序进入后台调用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4572000" y="4495800"/>
            <a:ext cx="32004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924800" y="44958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程序回到前台时调用</a:t>
            </a:r>
          </a:p>
        </p:txBody>
      </p:sp>
    </p:spTree>
    <p:extLst>
      <p:ext uri="{BB962C8B-B14F-4D97-AF65-F5344CB8AC3E}">
        <p14:creationId xmlns:p14="http://schemas.microsoft.com/office/powerpoint/2010/main" val="181874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2000" y="457200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>
                <a:solidFill>
                  <a:srgbClr val="00B0F0"/>
                </a:solidFill>
              </a:rPr>
              <a:t>HelloCocos</a:t>
            </a:r>
            <a:r>
              <a:rPr lang="zh-CN" altLang="en-US" sz="3600" dirty="0">
                <a:solidFill>
                  <a:srgbClr val="00B0F0"/>
                </a:solidFill>
              </a:rPr>
              <a:t>运行流程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56" y="2286000"/>
            <a:ext cx="8334544" cy="342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直接箭头连接符 8"/>
          <p:cNvCxnSpPr/>
          <p:nvPr/>
        </p:nvCxnSpPr>
        <p:spPr>
          <a:xfrm flipV="1">
            <a:off x="3074276" y="2438400"/>
            <a:ext cx="6069724" cy="22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2895600" y="3669268"/>
            <a:ext cx="6324600" cy="281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590800" y="4610100"/>
            <a:ext cx="6553200" cy="11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9144000" y="23622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获取</a:t>
            </a:r>
            <a:r>
              <a:rPr lang="en-US" altLang="zh-CN" dirty="0"/>
              <a:t>director</a:t>
            </a:r>
            <a:r>
              <a:rPr lang="zh-CN" altLang="en-US" dirty="0"/>
              <a:t>实例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9220200" y="35814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设置屏幕大小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9144000" y="44958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设置显示帧率</a:t>
            </a:r>
          </a:p>
        </p:txBody>
      </p:sp>
    </p:spTree>
    <p:extLst>
      <p:ext uri="{BB962C8B-B14F-4D97-AF65-F5344CB8AC3E}">
        <p14:creationId xmlns:p14="http://schemas.microsoft.com/office/powerpoint/2010/main" val="118408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2000" y="457200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>
                <a:solidFill>
                  <a:srgbClr val="00B0F0"/>
                </a:solidFill>
              </a:rPr>
              <a:t>HelloCocos</a:t>
            </a:r>
            <a:r>
              <a:rPr lang="zh-CN" altLang="en-US" sz="3600" dirty="0">
                <a:solidFill>
                  <a:srgbClr val="00B0F0"/>
                </a:solidFill>
              </a:rPr>
              <a:t>运行流程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70" y="1600200"/>
            <a:ext cx="8301330" cy="464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5" name="直接箭头连接符 4"/>
          <p:cNvCxnSpPr/>
          <p:nvPr/>
        </p:nvCxnSpPr>
        <p:spPr>
          <a:xfrm flipV="1">
            <a:off x="5181600" y="1752600"/>
            <a:ext cx="40386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4536135" y="3308866"/>
            <a:ext cx="4684065" cy="43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352800" y="5504765"/>
            <a:ext cx="5867400" cy="134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9296400" y="14478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设置分辨率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9296400" y="31242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自动适配屏幕大小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9144000" y="51816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创建</a:t>
            </a:r>
            <a:r>
              <a:rPr lang="en-US" altLang="zh-CN" dirty="0"/>
              <a:t>HelloWorld </a:t>
            </a:r>
            <a:r>
              <a:rPr lang="en-US" altLang="zh-CN" dirty="0" err="1"/>
              <a:t>scense</a:t>
            </a:r>
            <a:r>
              <a:rPr lang="en-US" altLang="zh-CN" dirty="0"/>
              <a:t>,</a:t>
            </a:r>
            <a:r>
              <a:rPr lang="zh-CN" altLang="en-US" dirty="0"/>
              <a:t>并运行该场景</a:t>
            </a:r>
          </a:p>
        </p:txBody>
      </p:sp>
    </p:spTree>
    <p:extLst>
      <p:ext uri="{BB962C8B-B14F-4D97-AF65-F5344CB8AC3E}">
        <p14:creationId xmlns:p14="http://schemas.microsoft.com/office/powerpoint/2010/main" val="363196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2000" y="457200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HelloCocos</a:t>
            </a:r>
            <a:r>
              <a:rPr lang="zh-CN" altLang="en-US" sz="3600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运行流程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38200" y="16764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HelloWorld.h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391400" y="19050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创建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scense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467600" y="32766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重写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init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()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函数</a:t>
            </a:r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72" y="2318266"/>
            <a:ext cx="5666213" cy="30919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文本框 14"/>
          <p:cNvSpPr txBox="1"/>
          <p:nvPr/>
        </p:nvSpPr>
        <p:spPr>
          <a:xfrm>
            <a:off x="7391400" y="41148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菜单项单击回调函数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391400" y="510540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该宏定义一个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static HelloWorld* 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creat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()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函数</a:t>
            </a:r>
          </a:p>
        </p:txBody>
      </p:sp>
      <p:cxnSp>
        <p:nvCxnSpPr>
          <p:cNvPr id="6" name="直接箭头连接符 5"/>
          <p:cNvCxnSpPr>
            <a:endCxn id="13" idx="1"/>
          </p:cNvCxnSpPr>
          <p:nvPr/>
        </p:nvCxnSpPr>
        <p:spPr>
          <a:xfrm flipV="1">
            <a:off x="4876800" y="2089666"/>
            <a:ext cx="2514600" cy="1034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3276600" y="3429000"/>
            <a:ext cx="41910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5676900" y="4262438"/>
            <a:ext cx="1714500" cy="78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810000" y="5105400"/>
            <a:ext cx="3581400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50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1200" y="1720849"/>
            <a:ext cx="2630423" cy="36530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81200" y="1295400"/>
            <a:ext cx="804418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Cocos2d-x</a:t>
            </a:r>
            <a:r>
              <a:rPr sz="1800" spc="5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 </a:t>
            </a:r>
            <a:r>
              <a:rPr sz="1800" spc="-5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是一个MIT许可证下发布的开源的移动2D游戏框架，</a:t>
            </a:r>
            <a:r>
              <a:rPr sz="1800" spc="-5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它有以下</a:t>
            </a:r>
            <a:r>
              <a:rPr lang="zh-CN" altLang="en-US" sz="1800" spc="-5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特点</a:t>
            </a:r>
            <a:r>
              <a:rPr sz="1800" spc="-5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endParaRPr sz="1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8750" y="2721228"/>
            <a:ext cx="5810250" cy="19184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  <a:tab pos="1196975" algn="l"/>
              </a:tabLst>
            </a:pPr>
            <a:r>
              <a:rPr sz="1800" b="1" dirty="0">
                <a:latin typeface="Microsoft YaHei"/>
                <a:cs typeface="Microsoft YaHei"/>
              </a:rPr>
              <a:t>跨平台:	</a:t>
            </a:r>
            <a:r>
              <a:rPr sz="1800" dirty="0">
                <a:latin typeface="Arial"/>
                <a:cs typeface="Arial"/>
              </a:rPr>
              <a:t>iOS, </a:t>
            </a:r>
            <a:r>
              <a:rPr sz="1800" spc="-5" dirty="0">
                <a:latin typeface="Arial"/>
                <a:cs typeface="Arial"/>
              </a:rPr>
              <a:t>Android,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Win32</a:t>
            </a:r>
            <a:r>
              <a:rPr sz="1800" spc="-25" dirty="0">
                <a:latin typeface="SimSun"/>
                <a:cs typeface="SimSun"/>
              </a:rPr>
              <a:t>，</a:t>
            </a:r>
            <a:r>
              <a:rPr sz="1800" spc="-25" dirty="0">
                <a:latin typeface="Arial"/>
                <a:cs typeface="Arial"/>
              </a:rPr>
              <a:t>WP...</a:t>
            </a:r>
            <a:endParaRPr sz="18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240665" algn="l"/>
                <a:tab pos="241300" algn="l"/>
                <a:tab pos="1196975" algn="l"/>
              </a:tabLst>
            </a:pPr>
            <a:r>
              <a:rPr sz="1800" b="1" dirty="0">
                <a:latin typeface="Microsoft YaHei"/>
                <a:cs typeface="Microsoft YaHei"/>
              </a:rPr>
              <a:t>多语言:	</a:t>
            </a:r>
            <a:r>
              <a:rPr sz="1800" dirty="0">
                <a:latin typeface="Arial"/>
                <a:cs typeface="Arial"/>
              </a:rPr>
              <a:t>C++, </a:t>
            </a:r>
            <a:r>
              <a:rPr sz="1800" spc="-5" dirty="0">
                <a:latin typeface="Arial"/>
                <a:cs typeface="Arial"/>
              </a:rPr>
              <a:t>Javascript </a:t>
            </a:r>
            <a:r>
              <a:rPr sz="1800" dirty="0">
                <a:latin typeface="Arial"/>
                <a:cs typeface="Arial"/>
              </a:rPr>
              <a:t>(JSB),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LUA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Arial"/>
                <a:cs typeface="Arial"/>
              </a:rPr>
              <a:t>•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800" dirty="0">
                <a:latin typeface="Arial"/>
                <a:cs typeface="Arial"/>
              </a:rPr>
              <a:t>•</a:t>
            </a: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800" spc="-5" dirty="0">
                <a:latin typeface="Arial"/>
                <a:cs typeface="Arial"/>
              </a:rPr>
              <a:t>•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Arial"/>
                <a:cs typeface="Arial"/>
              </a:rPr>
              <a:t>•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7350" y="3378072"/>
            <a:ext cx="5810250" cy="1210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Microsoft YaHei"/>
                <a:cs typeface="Microsoft YaHei"/>
              </a:rPr>
              <a:t>开源免费: </a:t>
            </a:r>
            <a:r>
              <a:rPr sz="1800" dirty="0">
                <a:latin typeface="Arial"/>
                <a:cs typeface="Arial"/>
              </a:rPr>
              <a:t>MIT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License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800" b="1" spc="-5" dirty="0">
                <a:latin typeface="Microsoft YaHei"/>
                <a:cs typeface="Microsoft YaHei"/>
              </a:rPr>
              <a:t>简单上手，运行高效、灵活，且功能强大</a:t>
            </a:r>
            <a:endParaRPr sz="1800" dirty="0">
              <a:latin typeface="Microsoft YaHei"/>
              <a:cs typeface="Microsoft YaHei"/>
            </a:endParaRPr>
          </a:p>
          <a:p>
            <a:r>
              <a:rPr sz="1800" b="1" dirty="0">
                <a:latin typeface="Microsoft YaHei"/>
                <a:cs typeface="Microsoft YaHei"/>
              </a:rPr>
              <a:t>各类编辑器: </a:t>
            </a:r>
            <a:r>
              <a:rPr lang="en-US" altLang="zh-CN" dirty="0" err="1"/>
              <a:t>Cocos</a:t>
            </a:r>
            <a:r>
              <a:rPr lang="en-US" altLang="zh-CN" dirty="0"/>
              <a:t> Creator</a:t>
            </a:r>
            <a:r>
              <a:rPr lang="zh-CN" altLang="en-US" b="1" dirty="0"/>
              <a:t>，</a:t>
            </a:r>
            <a:r>
              <a:rPr sz="1800" spc="-5" dirty="0">
                <a:latin typeface="Arial"/>
                <a:cs typeface="Arial"/>
              </a:rPr>
              <a:t> Particle </a:t>
            </a:r>
            <a:r>
              <a:rPr sz="1800" spc="-15" dirty="0">
                <a:latin typeface="Arial"/>
                <a:cs typeface="Arial"/>
              </a:rPr>
              <a:t>Designer, </a:t>
            </a:r>
            <a:r>
              <a:rPr sz="1800" spc="-20" dirty="0">
                <a:latin typeface="Arial"/>
                <a:cs typeface="Arial"/>
              </a:rPr>
              <a:t>Tile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Map...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dirty="0">
                <a:latin typeface="Microsoft YaHei"/>
                <a:cs typeface="Microsoft YaHei"/>
              </a:rPr>
              <a:t>第三方插件: </a:t>
            </a:r>
            <a:r>
              <a:rPr sz="1800" spc="-10" dirty="0">
                <a:latin typeface="Arial"/>
                <a:cs typeface="Arial"/>
              </a:rPr>
              <a:t>Plugi</a:t>
            </a:r>
            <a:r>
              <a:rPr sz="1800" b="1" spc="-10" dirty="0">
                <a:latin typeface="Microsoft YaHei"/>
                <a:cs typeface="Microsoft YaHei"/>
              </a:rPr>
              <a:t>n-</a:t>
            </a:r>
            <a:r>
              <a:rPr sz="1800" spc="-10" dirty="0">
                <a:latin typeface="Arial"/>
                <a:cs typeface="Arial"/>
              </a:rPr>
              <a:t>X</a:t>
            </a:r>
            <a:r>
              <a:rPr sz="1800" b="1" spc="-10" dirty="0">
                <a:latin typeface="Microsoft YaHei"/>
                <a:cs typeface="Microsoft YaHei"/>
              </a:rPr>
              <a:t>,</a:t>
            </a:r>
            <a:r>
              <a:rPr sz="1800" b="1" spc="-35" dirty="0">
                <a:latin typeface="Microsoft YaHei"/>
                <a:cs typeface="Microsoft YaHei"/>
              </a:rPr>
              <a:t> </a:t>
            </a:r>
            <a:r>
              <a:rPr sz="1800" b="1" dirty="0">
                <a:latin typeface="Microsoft YaHei"/>
                <a:cs typeface="Microsoft YaHei"/>
              </a:rPr>
              <a:t>社交，广告，支付...</a:t>
            </a:r>
            <a:endParaRPr sz="1800" dirty="0">
              <a:latin typeface="Microsoft YaHei"/>
              <a:cs typeface="Microsoft YaHe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2000" y="457200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>
                <a:solidFill>
                  <a:srgbClr val="00B0F0"/>
                </a:solidFill>
              </a:rPr>
              <a:t>HelloCocos</a:t>
            </a:r>
            <a:r>
              <a:rPr lang="zh-CN" altLang="en-US" sz="3600" dirty="0">
                <a:solidFill>
                  <a:srgbClr val="00B0F0"/>
                </a:solidFill>
              </a:rPr>
              <a:t>运行流程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981200"/>
            <a:ext cx="5267325" cy="3981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文本框 3"/>
          <p:cNvSpPr txBox="1"/>
          <p:nvPr/>
        </p:nvSpPr>
        <p:spPr>
          <a:xfrm>
            <a:off x="7467600" y="26670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static HelloWorld* </a:t>
            </a:r>
            <a:r>
              <a:rPr lang="en-US" altLang="zh-CN" dirty="0" err="1"/>
              <a:t>creat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</a:p>
          <a:p>
            <a:r>
              <a:rPr lang="zh-CN" altLang="en-US" dirty="0"/>
              <a:t>会自动调用</a:t>
            </a:r>
            <a:r>
              <a:rPr lang="en-US" altLang="zh-CN" dirty="0" err="1"/>
              <a:t>init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4343400" y="2971800"/>
            <a:ext cx="28194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99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2000" y="457200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HelloCocos</a:t>
            </a:r>
            <a:r>
              <a:rPr lang="zh-CN" altLang="en-US" sz="3600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运行流程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924800" y="2399064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创建一个场景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2171700"/>
            <a:ext cx="4721803" cy="1562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5" name="直接箭头连接符 4"/>
          <p:cNvCxnSpPr/>
          <p:nvPr/>
        </p:nvCxnSpPr>
        <p:spPr>
          <a:xfrm flipV="1">
            <a:off x="5410200" y="2583730"/>
            <a:ext cx="24384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9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2000" y="457200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>
                <a:solidFill>
                  <a:srgbClr val="00B0F0"/>
                </a:solidFill>
              </a:rPr>
              <a:t>HelloCocos</a:t>
            </a:r>
            <a:r>
              <a:rPr lang="zh-CN" altLang="en-US" sz="3600" dirty="0">
                <a:solidFill>
                  <a:srgbClr val="00B0F0"/>
                </a:solidFill>
              </a:rPr>
              <a:t>运行流程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8763000" y="1828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调用父类</a:t>
            </a:r>
            <a:r>
              <a:rPr lang="en-US" altLang="zh-CN" dirty="0" err="1"/>
              <a:t>init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8610600" y="31242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创建一个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MenuItem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782251" y="3918466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正常状态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763000" y="4495800"/>
            <a:ext cx="2514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选中状态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8782251" y="5029200"/>
            <a:ext cx="287634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回调函数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8686800" y="5879068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利用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MenuItem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创建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Menu,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设置位置，并加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入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场景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19200"/>
            <a:ext cx="5839318" cy="53061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5" name="直接箭头连接符 4"/>
          <p:cNvCxnSpPr>
            <a:endCxn id="17" idx="1"/>
          </p:cNvCxnSpPr>
          <p:nvPr/>
        </p:nvCxnSpPr>
        <p:spPr>
          <a:xfrm>
            <a:off x="2590800" y="1828800"/>
            <a:ext cx="617220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19" idx="1"/>
          </p:cNvCxnSpPr>
          <p:nvPr/>
        </p:nvCxnSpPr>
        <p:spPr>
          <a:xfrm>
            <a:off x="4552749" y="3733800"/>
            <a:ext cx="4229502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4628949" y="3872299"/>
            <a:ext cx="4210251" cy="775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21" idx="1"/>
          </p:cNvCxnSpPr>
          <p:nvPr/>
        </p:nvCxnSpPr>
        <p:spPr>
          <a:xfrm>
            <a:off x="4191000" y="4103132"/>
            <a:ext cx="4591251" cy="1116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18" idx="1"/>
          </p:cNvCxnSpPr>
          <p:nvPr/>
        </p:nvCxnSpPr>
        <p:spPr>
          <a:xfrm flipV="1">
            <a:off x="3505200" y="3308866"/>
            <a:ext cx="5105400" cy="212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2971800" y="6096000"/>
            <a:ext cx="5715000" cy="11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01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2000" y="457200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>
                <a:solidFill>
                  <a:srgbClr val="00B0F0"/>
                </a:solidFill>
              </a:rPr>
              <a:t>HelloCocos</a:t>
            </a:r>
            <a:r>
              <a:rPr lang="zh-CN" altLang="en-US" sz="3600" dirty="0">
                <a:solidFill>
                  <a:srgbClr val="00B0F0"/>
                </a:solidFill>
              </a:rPr>
              <a:t>运行流程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209800"/>
            <a:ext cx="4419600" cy="2124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文本框 5"/>
          <p:cNvSpPr txBox="1"/>
          <p:nvPr/>
        </p:nvSpPr>
        <p:spPr>
          <a:xfrm>
            <a:off x="7010400" y="25146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关闭场景</a:t>
            </a:r>
          </a:p>
        </p:txBody>
      </p:sp>
      <p:cxnSp>
        <p:nvCxnSpPr>
          <p:cNvPr id="9" name="直接箭头连接符 8"/>
          <p:cNvCxnSpPr>
            <a:endCxn id="6" idx="1"/>
          </p:cNvCxnSpPr>
          <p:nvPr/>
        </p:nvCxnSpPr>
        <p:spPr>
          <a:xfrm flipV="1">
            <a:off x="4343400" y="2699266"/>
            <a:ext cx="266700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26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2000" y="457200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>
                <a:solidFill>
                  <a:srgbClr val="00B0F0"/>
                </a:solidFill>
              </a:rPr>
              <a:t>HelloCocos</a:t>
            </a:r>
            <a:r>
              <a:rPr lang="zh-CN" altLang="en-US" sz="3600" dirty="0">
                <a:solidFill>
                  <a:srgbClr val="00B0F0"/>
                </a:solidFill>
              </a:rPr>
              <a:t>运行流程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991600" y="229766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创建一个</a:t>
            </a:r>
            <a:r>
              <a:rPr lang="en-US" altLang="zh-CN" dirty="0"/>
              <a:t>Label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915400" y="4202668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创建一个精灵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447800"/>
            <a:ext cx="6706536" cy="4725059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>
            <a:off x="6248400" y="1752600"/>
            <a:ext cx="27432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4496268" y="4038600"/>
            <a:ext cx="4419132" cy="347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71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2000" y="457200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00B0F0"/>
                </a:solidFill>
              </a:rPr>
              <a:t>作业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66800" y="1600200"/>
            <a:ext cx="10287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</a:t>
            </a:r>
            <a:r>
              <a:rPr lang="zh-CN" altLang="en-US" sz="3200" dirty="0"/>
              <a:t>、安装</a:t>
            </a:r>
            <a:r>
              <a:rPr lang="en-US" altLang="zh-CN" sz="3200" dirty="0"/>
              <a:t>cocos2d-x</a:t>
            </a:r>
          </a:p>
          <a:p>
            <a:r>
              <a:rPr lang="en-US" altLang="zh-CN" sz="3200" dirty="0"/>
              <a:t>2</a:t>
            </a:r>
            <a:r>
              <a:rPr lang="zh-CN" altLang="en-US" sz="3200" dirty="0"/>
              <a:t> 、运行</a:t>
            </a:r>
            <a:r>
              <a:rPr lang="en-US" altLang="zh-CN" sz="3200" dirty="0" err="1"/>
              <a:t>cpp</a:t>
            </a:r>
            <a:r>
              <a:rPr lang="en-US" altLang="zh-CN" sz="3200" dirty="0"/>
              <a:t>-tests</a:t>
            </a:r>
            <a:r>
              <a:rPr lang="zh-CN" altLang="en-US" sz="3200" dirty="0"/>
              <a:t>项目</a:t>
            </a:r>
          </a:p>
          <a:p>
            <a:r>
              <a:rPr lang="en-US" altLang="zh-CN" sz="3200" dirty="0"/>
              <a:t>3</a:t>
            </a:r>
            <a:r>
              <a:rPr lang="zh-CN" altLang="en-US" sz="3200" dirty="0"/>
              <a:t>、创建项目，制作自己的</a:t>
            </a:r>
            <a:r>
              <a:rPr lang="en-US" altLang="zh-CN" sz="3200" dirty="0"/>
              <a:t>hello world</a:t>
            </a:r>
            <a:r>
              <a:rPr lang="zh-CN" altLang="en-US" sz="3200" dirty="0"/>
              <a:t>界面</a:t>
            </a:r>
          </a:p>
          <a:p>
            <a:r>
              <a:rPr lang="zh-CN" altLang="en-US" sz="3200" dirty="0"/>
              <a:t>其中有自己的姓名、学号，更换背景图片</a:t>
            </a:r>
          </a:p>
          <a:p>
            <a:r>
              <a:rPr lang="zh-CN" altLang="en-US" sz="3200" dirty="0"/>
              <a:t>加分项：设置文字样式</a:t>
            </a:r>
            <a:endParaRPr lang="en-US" altLang="zh-CN" sz="3200" dirty="0"/>
          </a:p>
          <a:p>
            <a:r>
              <a:rPr lang="en-US" altLang="zh-CN" sz="3200" dirty="0"/>
              <a:t>               </a:t>
            </a:r>
            <a:r>
              <a:rPr lang="zh-CN" altLang="en-US" sz="3200" dirty="0"/>
              <a:t>添加一个</a:t>
            </a:r>
            <a:r>
              <a:rPr lang="en-US" altLang="zh-CN" sz="3200" dirty="0" smtClean="0"/>
              <a:t>MenuItem</a:t>
            </a:r>
            <a:r>
              <a:rPr lang="zh-CN" altLang="en-US" sz="3200" dirty="0" smtClean="0"/>
              <a:t>（</a:t>
            </a:r>
            <a:r>
              <a:rPr lang="en-US" altLang="zh-CN" sz="3200" dirty="0" smtClean="0"/>
              <a:t>Label,</a:t>
            </a:r>
            <a:r>
              <a:rPr lang="zh-CN" altLang="en-US" sz="3200" dirty="0" smtClean="0"/>
              <a:t>文字</a:t>
            </a:r>
            <a:r>
              <a:rPr lang="en-US" altLang="zh-CN" sz="3200" dirty="0" smtClean="0"/>
              <a:t>,Sprite</a:t>
            </a:r>
            <a:r>
              <a:rPr lang="en-US" altLang="zh-CN" sz="3200" dirty="0" smtClean="0"/>
              <a:t>,</a:t>
            </a:r>
            <a:r>
              <a:rPr lang="zh-CN" altLang="en-US" sz="3200" dirty="0" smtClean="0">
                <a:solidFill>
                  <a:srgbClr val="FFFF00"/>
                </a:solidFill>
              </a:rPr>
              <a:t>图片</a:t>
            </a:r>
            <a:r>
              <a:rPr lang="zh-CN" altLang="en-US" sz="3200" dirty="0" smtClean="0"/>
              <a:t>）</a:t>
            </a:r>
            <a:endParaRPr lang="en-US" altLang="zh-CN" sz="3200" dirty="0"/>
          </a:p>
          <a:p>
            <a:r>
              <a:rPr lang="en-US" altLang="zh-CN" sz="3200" dirty="0"/>
              <a:t>               </a:t>
            </a:r>
            <a:r>
              <a:rPr lang="zh-CN" altLang="en-US" sz="3200" dirty="0"/>
              <a:t>有简单的触发事件</a:t>
            </a:r>
          </a:p>
          <a:p>
            <a:r>
              <a:rPr lang="en-US" altLang="zh-CN" sz="3200" dirty="0"/>
              <a:t>3</a:t>
            </a:r>
            <a:r>
              <a:rPr lang="zh-CN" altLang="en-US" sz="3200" dirty="0"/>
              <a:t>、作业提交：提交实验报告（文档），</a:t>
            </a:r>
            <a:r>
              <a:rPr lang="en-US" altLang="zh-CN" sz="3200" dirty="0"/>
              <a:t>Classes</a:t>
            </a:r>
            <a:r>
              <a:rPr lang="zh-CN" altLang="en-US" sz="3200" dirty="0"/>
              <a:t>（文件夹），</a:t>
            </a:r>
            <a:r>
              <a:rPr lang="en-US" altLang="zh-CN" sz="3200" dirty="0"/>
              <a:t>Resources</a:t>
            </a:r>
            <a:r>
              <a:rPr lang="zh-CN" altLang="en-US" sz="3200" dirty="0"/>
              <a:t>（文件夹）。实验报告要求有截图。</a:t>
            </a:r>
          </a:p>
        </p:txBody>
      </p:sp>
    </p:spTree>
    <p:extLst>
      <p:ext uri="{BB962C8B-B14F-4D97-AF65-F5344CB8AC3E}">
        <p14:creationId xmlns:p14="http://schemas.microsoft.com/office/powerpoint/2010/main" val="44675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6482"/>
          </a:xfrm>
        </p:spPr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467600" y="1981200"/>
            <a:ext cx="441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注意</a:t>
            </a:r>
            <a:r>
              <a:rPr lang="zh-CN" altLang="en-US" dirty="0"/>
              <a:t>：添加</a:t>
            </a:r>
            <a:r>
              <a:rPr lang="en-US" altLang="zh-CN" dirty="0"/>
              <a:t>Label</a:t>
            </a:r>
            <a:r>
              <a:rPr lang="zh-CN" altLang="en-US" dirty="0"/>
              <a:t>可能出现中文乱码的情况，通用的解决办法是用</a:t>
            </a:r>
            <a:r>
              <a:rPr lang="en-US" altLang="zh-CN" dirty="0"/>
              <a:t>Dictionary</a:t>
            </a:r>
            <a:r>
              <a:rPr lang="zh-CN" altLang="en-US" dirty="0"/>
              <a:t>解析</a:t>
            </a:r>
            <a:r>
              <a:rPr lang="en-US" altLang="zh-CN" dirty="0"/>
              <a:t>xml</a:t>
            </a:r>
            <a:r>
              <a:rPr lang="zh-CN" altLang="en-US" dirty="0"/>
              <a:t>文件，具体用法请自行查找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0912" y="3200400"/>
            <a:ext cx="4752975" cy="2000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676400"/>
            <a:ext cx="6505575" cy="457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52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19421" y="1387602"/>
            <a:ext cx="3168650" cy="2988945"/>
          </a:xfrm>
          <a:custGeom>
            <a:avLst/>
            <a:gdLst/>
            <a:ahLst/>
            <a:cxnLst/>
            <a:rect l="l" t="t" r="r" b="b"/>
            <a:pathLst>
              <a:path w="3168650" h="2988945">
                <a:moveTo>
                  <a:pt x="1584198" y="0"/>
                </a:moveTo>
                <a:lnTo>
                  <a:pt x="1534855" y="711"/>
                </a:lnTo>
                <a:lnTo>
                  <a:pt x="1485889" y="2830"/>
                </a:lnTo>
                <a:lnTo>
                  <a:pt x="1437319" y="6337"/>
                </a:lnTo>
                <a:lnTo>
                  <a:pt x="1389170" y="11211"/>
                </a:lnTo>
                <a:lnTo>
                  <a:pt x="1341462" y="17432"/>
                </a:lnTo>
                <a:lnTo>
                  <a:pt x="1294217" y="24978"/>
                </a:lnTo>
                <a:lnTo>
                  <a:pt x="1247457" y="33830"/>
                </a:lnTo>
                <a:lnTo>
                  <a:pt x="1201204" y="43966"/>
                </a:lnTo>
                <a:lnTo>
                  <a:pt x="1155481" y="55365"/>
                </a:lnTo>
                <a:lnTo>
                  <a:pt x="1110308" y="68008"/>
                </a:lnTo>
                <a:lnTo>
                  <a:pt x="1065708" y="81873"/>
                </a:lnTo>
                <a:lnTo>
                  <a:pt x="1021703" y="96939"/>
                </a:lnTo>
                <a:lnTo>
                  <a:pt x="978315" y="113187"/>
                </a:lnTo>
                <a:lnTo>
                  <a:pt x="935565" y="130595"/>
                </a:lnTo>
                <a:lnTo>
                  <a:pt x="893476" y="149143"/>
                </a:lnTo>
                <a:lnTo>
                  <a:pt x="852069" y="168809"/>
                </a:lnTo>
                <a:lnTo>
                  <a:pt x="811367" y="189575"/>
                </a:lnTo>
                <a:lnTo>
                  <a:pt x="771390" y="211417"/>
                </a:lnTo>
                <a:lnTo>
                  <a:pt x="732162" y="234317"/>
                </a:lnTo>
                <a:lnTo>
                  <a:pt x="693704" y="258254"/>
                </a:lnTo>
                <a:lnTo>
                  <a:pt x="656038" y="283205"/>
                </a:lnTo>
                <a:lnTo>
                  <a:pt x="619186" y="309152"/>
                </a:lnTo>
                <a:lnTo>
                  <a:pt x="583169" y="336074"/>
                </a:lnTo>
                <a:lnTo>
                  <a:pt x="548011" y="363949"/>
                </a:lnTo>
                <a:lnTo>
                  <a:pt x="513731" y="392757"/>
                </a:lnTo>
                <a:lnTo>
                  <a:pt x="480354" y="422477"/>
                </a:lnTo>
                <a:lnTo>
                  <a:pt x="447900" y="453089"/>
                </a:lnTo>
                <a:lnTo>
                  <a:pt x="416391" y="484573"/>
                </a:lnTo>
                <a:lnTo>
                  <a:pt x="385849" y="516906"/>
                </a:lnTo>
                <a:lnTo>
                  <a:pt x="356297" y="550069"/>
                </a:lnTo>
                <a:lnTo>
                  <a:pt x="327755" y="584042"/>
                </a:lnTo>
                <a:lnTo>
                  <a:pt x="300247" y="618802"/>
                </a:lnTo>
                <a:lnTo>
                  <a:pt x="273794" y="654330"/>
                </a:lnTo>
                <a:lnTo>
                  <a:pt x="248417" y="690606"/>
                </a:lnTo>
                <a:lnTo>
                  <a:pt x="224139" y="727607"/>
                </a:lnTo>
                <a:lnTo>
                  <a:pt x="200982" y="765315"/>
                </a:lnTo>
                <a:lnTo>
                  <a:pt x="178967" y="803707"/>
                </a:lnTo>
                <a:lnTo>
                  <a:pt x="158117" y="842764"/>
                </a:lnTo>
                <a:lnTo>
                  <a:pt x="138453" y="882464"/>
                </a:lnTo>
                <a:lnTo>
                  <a:pt x="119998" y="922787"/>
                </a:lnTo>
                <a:lnTo>
                  <a:pt x="102772" y="963713"/>
                </a:lnTo>
                <a:lnTo>
                  <a:pt x="86799" y="1005221"/>
                </a:lnTo>
                <a:lnTo>
                  <a:pt x="72100" y="1047289"/>
                </a:lnTo>
                <a:lnTo>
                  <a:pt x="58697" y="1089898"/>
                </a:lnTo>
                <a:lnTo>
                  <a:pt x="46611" y="1133026"/>
                </a:lnTo>
                <a:lnTo>
                  <a:pt x="35866" y="1176653"/>
                </a:lnTo>
                <a:lnTo>
                  <a:pt x="26482" y="1220759"/>
                </a:lnTo>
                <a:lnTo>
                  <a:pt x="18481" y="1265323"/>
                </a:lnTo>
                <a:lnTo>
                  <a:pt x="11886" y="1310323"/>
                </a:lnTo>
                <a:lnTo>
                  <a:pt x="6719" y="1355740"/>
                </a:lnTo>
                <a:lnTo>
                  <a:pt x="3000" y="1401552"/>
                </a:lnTo>
                <a:lnTo>
                  <a:pt x="753" y="1447740"/>
                </a:lnTo>
                <a:lnTo>
                  <a:pt x="0" y="1494282"/>
                </a:lnTo>
                <a:lnTo>
                  <a:pt x="753" y="1540823"/>
                </a:lnTo>
                <a:lnTo>
                  <a:pt x="3000" y="1587011"/>
                </a:lnTo>
                <a:lnTo>
                  <a:pt x="6719" y="1632823"/>
                </a:lnTo>
                <a:lnTo>
                  <a:pt x="11886" y="1678240"/>
                </a:lnTo>
                <a:lnTo>
                  <a:pt x="18481" y="1723240"/>
                </a:lnTo>
                <a:lnTo>
                  <a:pt x="26482" y="1767804"/>
                </a:lnTo>
                <a:lnTo>
                  <a:pt x="35866" y="1811910"/>
                </a:lnTo>
                <a:lnTo>
                  <a:pt x="46611" y="1855537"/>
                </a:lnTo>
                <a:lnTo>
                  <a:pt x="58697" y="1898665"/>
                </a:lnTo>
                <a:lnTo>
                  <a:pt x="72100" y="1941274"/>
                </a:lnTo>
                <a:lnTo>
                  <a:pt x="86799" y="1983342"/>
                </a:lnTo>
                <a:lnTo>
                  <a:pt x="102772" y="2024850"/>
                </a:lnTo>
                <a:lnTo>
                  <a:pt x="119998" y="2065776"/>
                </a:lnTo>
                <a:lnTo>
                  <a:pt x="138453" y="2106099"/>
                </a:lnTo>
                <a:lnTo>
                  <a:pt x="158117" y="2145799"/>
                </a:lnTo>
                <a:lnTo>
                  <a:pt x="178967" y="2184856"/>
                </a:lnTo>
                <a:lnTo>
                  <a:pt x="200982" y="2223248"/>
                </a:lnTo>
                <a:lnTo>
                  <a:pt x="224139" y="2260956"/>
                </a:lnTo>
                <a:lnTo>
                  <a:pt x="248417" y="2297957"/>
                </a:lnTo>
                <a:lnTo>
                  <a:pt x="273794" y="2334233"/>
                </a:lnTo>
                <a:lnTo>
                  <a:pt x="300247" y="2369761"/>
                </a:lnTo>
                <a:lnTo>
                  <a:pt x="327755" y="2404521"/>
                </a:lnTo>
                <a:lnTo>
                  <a:pt x="356297" y="2438494"/>
                </a:lnTo>
                <a:lnTo>
                  <a:pt x="385849" y="2471657"/>
                </a:lnTo>
                <a:lnTo>
                  <a:pt x="416391" y="2503990"/>
                </a:lnTo>
                <a:lnTo>
                  <a:pt x="447900" y="2535474"/>
                </a:lnTo>
                <a:lnTo>
                  <a:pt x="480354" y="2566086"/>
                </a:lnTo>
                <a:lnTo>
                  <a:pt x="513731" y="2595806"/>
                </a:lnTo>
                <a:lnTo>
                  <a:pt x="548011" y="2624614"/>
                </a:lnTo>
                <a:lnTo>
                  <a:pt x="583169" y="2652489"/>
                </a:lnTo>
                <a:lnTo>
                  <a:pt x="619186" y="2679411"/>
                </a:lnTo>
                <a:lnTo>
                  <a:pt x="656038" y="2705358"/>
                </a:lnTo>
                <a:lnTo>
                  <a:pt x="693704" y="2730309"/>
                </a:lnTo>
                <a:lnTo>
                  <a:pt x="732162" y="2754246"/>
                </a:lnTo>
                <a:lnTo>
                  <a:pt x="771390" y="2777146"/>
                </a:lnTo>
                <a:lnTo>
                  <a:pt x="811367" y="2798988"/>
                </a:lnTo>
                <a:lnTo>
                  <a:pt x="852069" y="2819754"/>
                </a:lnTo>
                <a:lnTo>
                  <a:pt x="893476" y="2839420"/>
                </a:lnTo>
                <a:lnTo>
                  <a:pt x="935565" y="2857968"/>
                </a:lnTo>
                <a:lnTo>
                  <a:pt x="978315" y="2875376"/>
                </a:lnTo>
                <a:lnTo>
                  <a:pt x="1021703" y="2891624"/>
                </a:lnTo>
                <a:lnTo>
                  <a:pt x="1065708" y="2906690"/>
                </a:lnTo>
                <a:lnTo>
                  <a:pt x="1110308" y="2920555"/>
                </a:lnTo>
                <a:lnTo>
                  <a:pt x="1155481" y="2933198"/>
                </a:lnTo>
                <a:lnTo>
                  <a:pt x="1201204" y="2944597"/>
                </a:lnTo>
                <a:lnTo>
                  <a:pt x="1247457" y="2954733"/>
                </a:lnTo>
                <a:lnTo>
                  <a:pt x="1294217" y="2963585"/>
                </a:lnTo>
                <a:lnTo>
                  <a:pt x="1341462" y="2971131"/>
                </a:lnTo>
                <a:lnTo>
                  <a:pt x="1389170" y="2977352"/>
                </a:lnTo>
                <a:lnTo>
                  <a:pt x="1437319" y="2982226"/>
                </a:lnTo>
                <a:lnTo>
                  <a:pt x="1485889" y="2985733"/>
                </a:lnTo>
                <a:lnTo>
                  <a:pt x="1534855" y="2987852"/>
                </a:lnTo>
                <a:lnTo>
                  <a:pt x="1584198" y="2988564"/>
                </a:lnTo>
                <a:lnTo>
                  <a:pt x="1633540" y="2987852"/>
                </a:lnTo>
                <a:lnTo>
                  <a:pt x="1682506" y="2985733"/>
                </a:lnTo>
                <a:lnTo>
                  <a:pt x="1731076" y="2982226"/>
                </a:lnTo>
                <a:lnTo>
                  <a:pt x="1779225" y="2977352"/>
                </a:lnTo>
                <a:lnTo>
                  <a:pt x="1826933" y="2971131"/>
                </a:lnTo>
                <a:lnTo>
                  <a:pt x="1874178" y="2963585"/>
                </a:lnTo>
                <a:lnTo>
                  <a:pt x="1920938" y="2954733"/>
                </a:lnTo>
                <a:lnTo>
                  <a:pt x="1967191" y="2944597"/>
                </a:lnTo>
                <a:lnTo>
                  <a:pt x="2012914" y="2933198"/>
                </a:lnTo>
                <a:lnTo>
                  <a:pt x="2058087" y="2920555"/>
                </a:lnTo>
                <a:lnTo>
                  <a:pt x="2102687" y="2906690"/>
                </a:lnTo>
                <a:lnTo>
                  <a:pt x="2146692" y="2891624"/>
                </a:lnTo>
                <a:lnTo>
                  <a:pt x="2190080" y="2875376"/>
                </a:lnTo>
                <a:lnTo>
                  <a:pt x="2232830" y="2857968"/>
                </a:lnTo>
                <a:lnTo>
                  <a:pt x="2274919" y="2839420"/>
                </a:lnTo>
                <a:lnTo>
                  <a:pt x="2316326" y="2819754"/>
                </a:lnTo>
                <a:lnTo>
                  <a:pt x="2357028" y="2798988"/>
                </a:lnTo>
                <a:lnTo>
                  <a:pt x="2397005" y="2777146"/>
                </a:lnTo>
                <a:lnTo>
                  <a:pt x="2436233" y="2754246"/>
                </a:lnTo>
                <a:lnTo>
                  <a:pt x="2474691" y="2730309"/>
                </a:lnTo>
                <a:lnTo>
                  <a:pt x="2512357" y="2705358"/>
                </a:lnTo>
                <a:lnTo>
                  <a:pt x="2549209" y="2679411"/>
                </a:lnTo>
                <a:lnTo>
                  <a:pt x="2585226" y="2652489"/>
                </a:lnTo>
                <a:lnTo>
                  <a:pt x="2620384" y="2624614"/>
                </a:lnTo>
                <a:lnTo>
                  <a:pt x="2654664" y="2595806"/>
                </a:lnTo>
                <a:lnTo>
                  <a:pt x="2688041" y="2566086"/>
                </a:lnTo>
                <a:lnTo>
                  <a:pt x="2720495" y="2535474"/>
                </a:lnTo>
                <a:lnTo>
                  <a:pt x="2752004" y="2503990"/>
                </a:lnTo>
                <a:lnTo>
                  <a:pt x="2782546" y="2471657"/>
                </a:lnTo>
                <a:lnTo>
                  <a:pt x="2812098" y="2438494"/>
                </a:lnTo>
                <a:lnTo>
                  <a:pt x="2840640" y="2404521"/>
                </a:lnTo>
                <a:lnTo>
                  <a:pt x="2868148" y="2369761"/>
                </a:lnTo>
                <a:lnTo>
                  <a:pt x="2894601" y="2334233"/>
                </a:lnTo>
                <a:lnTo>
                  <a:pt x="2919978" y="2297957"/>
                </a:lnTo>
                <a:lnTo>
                  <a:pt x="2944256" y="2260956"/>
                </a:lnTo>
                <a:lnTo>
                  <a:pt x="2967413" y="2223248"/>
                </a:lnTo>
                <a:lnTo>
                  <a:pt x="2989428" y="2184856"/>
                </a:lnTo>
                <a:lnTo>
                  <a:pt x="3010278" y="2145799"/>
                </a:lnTo>
                <a:lnTo>
                  <a:pt x="3029942" y="2106099"/>
                </a:lnTo>
                <a:lnTo>
                  <a:pt x="3048397" y="2065776"/>
                </a:lnTo>
                <a:lnTo>
                  <a:pt x="3065623" y="2024850"/>
                </a:lnTo>
                <a:lnTo>
                  <a:pt x="3081596" y="1983342"/>
                </a:lnTo>
                <a:lnTo>
                  <a:pt x="3096295" y="1941274"/>
                </a:lnTo>
                <a:lnTo>
                  <a:pt x="3109698" y="1898665"/>
                </a:lnTo>
                <a:lnTo>
                  <a:pt x="3121784" y="1855537"/>
                </a:lnTo>
                <a:lnTo>
                  <a:pt x="3132529" y="1811910"/>
                </a:lnTo>
                <a:lnTo>
                  <a:pt x="3141913" y="1767804"/>
                </a:lnTo>
                <a:lnTo>
                  <a:pt x="3149914" y="1723240"/>
                </a:lnTo>
                <a:lnTo>
                  <a:pt x="3156509" y="1678240"/>
                </a:lnTo>
                <a:lnTo>
                  <a:pt x="3161676" y="1632823"/>
                </a:lnTo>
                <a:lnTo>
                  <a:pt x="3165395" y="1587011"/>
                </a:lnTo>
                <a:lnTo>
                  <a:pt x="3167642" y="1540823"/>
                </a:lnTo>
                <a:lnTo>
                  <a:pt x="3168396" y="1494282"/>
                </a:lnTo>
                <a:lnTo>
                  <a:pt x="3167642" y="1447740"/>
                </a:lnTo>
                <a:lnTo>
                  <a:pt x="3165395" y="1401552"/>
                </a:lnTo>
                <a:lnTo>
                  <a:pt x="3161676" y="1355740"/>
                </a:lnTo>
                <a:lnTo>
                  <a:pt x="3156509" y="1310323"/>
                </a:lnTo>
                <a:lnTo>
                  <a:pt x="3149914" y="1265323"/>
                </a:lnTo>
                <a:lnTo>
                  <a:pt x="3141913" y="1220759"/>
                </a:lnTo>
                <a:lnTo>
                  <a:pt x="3132529" y="1176653"/>
                </a:lnTo>
                <a:lnTo>
                  <a:pt x="3121784" y="1133026"/>
                </a:lnTo>
                <a:lnTo>
                  <a:pt x="3109698" y="1089898"/>
                </a:lnTo>
                <a:lnTo>
                  <a:pt x="3096295" y="1047289"/>
                </a:lnTo>
                <a:lnTo>
                  <a:pt x="3081596" y="1005221"/>
                </a:lnTo>
                <a:lnTo>
                  <a:pt x="3065623" y="963713"/>
                </a:lnTo>
                <a:lnTo>
                  <a:pt x="3048397" y="922787"/>
                </a:lnTo>
                <a:lnTo>
                  <a:pt x="3029942" y="882464"/>
                </a:lnTo>
                <a:lnTo>
                  <a:pt x="3010278" y="842764"/>
                </a:lnTo>
                <a:lnTo>
                  <a:pt x="2989428" y="803707"/>
                </a:lnTo>
                <a:lnTo>
                  <a:pt x="2967413" y="765315"/>
                </a:lnTo>
                <a:lnTo>
                  <a:pt x="2944256" y="727607"/>
                </a:lnTo>
                <a:lnTo>
                  <a:pt x="2919978" y="690606"/>
                </a:lnTo>
                <a:lnTo>
                  <a:pt x="2894601" y="654330"/>
                </a:lnTo>
                <a:lnTo>
                  <a:pt x="2868148" y="618802"/>
                </a:lnTo>
                <a:lnTo>
                  <a:pt x="2840640" y="584042"/>
                </a:lnTo>
                <a:lnTo>
                  <a:pt x="2812098" y="550069"/>
                </a:lnTo>
                <a:lnTo>
                  <a:pt x="2782546" y="516906"/>
                </a:lnTo>
                <a:lnTo>
                  <a:pt x="2752004" y="484573"/>
                </a:lnTo>
                <a:lnTo>
                  <a:pt x="2720495" y="453089"/>
                </a:lnTo>
                <a:lnTo>
                  <a:pt x="2688041" y="422477"/>
                </a:lnTo>
                <a:lnTo>
                  <a:pt x="2654664" y="392757"/>
                </a:lnTo>
                <a:lnTo>
                  <a:pt x="2620384" y="363949"/>
                </a:lnTo>
                <a:lnTo>
                  <a:pt x="2585226" y="336074"/>
                </a:lnTo>
                <a:lnTo>
                  <a:pt x="2549209" y="309152"/>
                </a:lnTo>
                <a:lnTo>
                  <a:pt x="2512357" y="283205"/>
                </a:lnTo>
                <a:lnTo>
                  <a:pt x="2474691" y="258254"/>
                </a:lnTo>
                <a:lnTo>
                  <a:pt x="2436233" y="234317"/>
                </a:lnTo>
                <a:lnTo>
                  <a:pt x="2397005" y="211417"/>
                </a:lnTo>
                <a:lnTo>
                  <a:pt x="2357028" y="189575"/>
                </a:lnTo>
                <a:lnTo>
                  <a:pt x="2316326" y="168809"/>
                </a:lnTo>
                <a:lnTo>
                  <a:pt x="2274919" y="149143"/>
                </a:lnTo>
                <a:lnTo>
                  <a:pt x="2232830" y="130595"/>
                </a:lnTo>
                <a:lnTo>
                  <a:pt x="2190080" y="113187"/>
                </a:lnTo>
                <a:lnTo>
                  <a:pt x="2146692" y="96939"/>
                </a:lnTo>
                <a:lnTo>
                  <a:pt x="2102687" y="81873"/>
                </a:lnTo>
                <a:lnTo>
                  <a:pt x="2058087" y="68008"/>
                </a:lnTo>
                <a:lnTo>
                  <a:pt x="2012914" y="55365"/>
                </a:lnTo>
                <a:lnTo>
                  <a:pt x="1967191" y="43966"/>
                </a:lnTo>
                <a:lnTo>
                  <a:pt x="1920938" y="33830"/>
                </a:lnTo>
                <a:lnTo>
                  <a:pt x="1874178" y="24978"/>
                </a:lnTo>
                <a:lnTo>
                  <a:pt x="1826933" y="17432"/>
                </a:lnTo>
                <a:lnTo>
                  <a:pt x="1779225" y="11211"/>
                </a:lnTo>
                <a:lnTo>
                  <a:pt x="1731076" y="6337"/>
                </a:lnTo>
                <a:lnTo>
                  <a:pt x="1682506" y="2830"/>
                </a:lnTo>
                <a:lnTo>
                  <a:pt x="1633540" y="711"/>
                </a:lnTo>
                <a:lnTo>
                  <a:pt x="1584198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19421" y="1387602"/>
            <a:ext cx="3168650" cy="2988945"/>
          </a:xfrm>
          <a:custGeom>
            <a:avLst/>
            <a:gdLst/>
            <a:ahLst/>
            <a:cxnLst/>
            <a:rect l="l" t="t" r="r" b="b"/>
            <a:pathLst>
              <a:path w="3168650" h="2988945">
                <a:moveTo>
                  <a:pt x="0" y="1494282"/>
                </a:moveTo>
                <a:lnTo>
                  <a:pt x="753" y="1447740"/>
                </a:lnTo>
                <a:lnTo>
                  <a:pt x="3000" y="1401552"/>
                </a:lnTo>
                <a:lnTo>
                  <a:pt x="6719" y="1355740"/>
                </a:lnTo>
                <a:lnTo>
                  <a:pt x="11886" y="1310323"/>
                </a:lnTo>
                <a:lnTo>
                  <a:pt x="18481" y="1265323"/>
                </a:lnTo>
                <a:lnTo>
                  <a:pt x="26482" y="1220759"/>
                </a:lnTo>
                <a:lnTo>
                  <a:pt x="35866" y="1176653"/>
                </a:lnTo>
                <a:lnTo>
                  <a:pt x="46611" y="1133026"/>
                </a:lnTo>
                <a:lnTo>
                  <a:pt x="58697" y="1089898"/>
                </a:lnTo>
                <a:lnTo>
                  <a:pt x="72100" y="1047289"/>
                </a:lnTo>
                <a:lnTo>
                  <a:pt x="86799" y="1005221"/>
                </a:lnTo>
                <a:lnTo>
                  <a:pt x="102772" y="963713"/>
                </a:lnTo>
                <a:lnTo>
                  <a:pt x="119998" y="922787"/>
                </a:lnTo>
                <a:lnTo>
                  <a:pt x="138453" y="882464"/>
                </a:lnTo>
                <a:lnTo>
                  <a:pt x="158117" y="842764"/>
                </a:lnTo>
                <a:lnTo>
                  <a:pt x="178967" y="803707"/>
                </a:lnTo>
                <a:lnTo>
                  <a:pt x="200982" y="765315"/>
                </a:lnTo>
                <a:lnTo>
                  <a:pt x="224139" y="727607"/>
                </a:lnTo>
                <a:lnTo>
                  <a:pt x="248417" y="690606"/>
                </a:lnTo>
                <a:lnTo>
                  <a:pt x="273794" y="654330"/>
                </a:lnTo>
                <a:lnTo>
                  <a:pt x="300247" y="618802"/>
                </a:lnTo>
                <a:lnTo>
                  <a:pt x="327755" y="584042"/>
                </a:lnTo>
                <a:lnTo>
                  <a:pt x="356297" y="550069"/>
                </a:lnTo>
                <a:lnTo>
                  <a:pt x="385849" y="516906"/>
                </a:lnTo>
                <a:lnTo>
                  <a:pt x="416391" y="484573"/>
                </a:lnTo>
                <a:lnTo>
                  <a:pt x="447900" y="453089"/>
                </a:lnTo>
                <a:lnTo>
                  <a:pt x="480354" y="422477"/>
                </a:lnTo>
                <a:lnTo>
                  <a:pt x="513731" y="392757"/>
                </a:lnTo>
                <a:lnTo>
                  <a:pt x="548011" y="363949"/>
                </a:lnTo>
                <a:lnTo>
                  <a:pt x="583169" y="336074"/>
                </a:lnTo>
                <a:lnTo>
                  <a:pt x="619186" y="309152"/>
                </a:lnTo>
                <a:lnTo>
                  <a:pt x="656038" y="283205"/>
                </a:lnTo>
                <a:lnTo>
                  <a:pt x="693704" y="258254"/>
                </a:lnTo>
                <a:lnTo>
                  <a:pt x="732162" y="234317"/>
                </a:lnTo>
                <a:lnTo>
                  <a:pt x="771390" y="211417"/>
                </a:lnTo>
                <a:lnTo>
                  <a:pt x="811367" y="189575"/>
                </a:lnTo>
                <a:lnTo>
                  <a:pt x="852069" y="168809"/>
                </a:lnTo>
                <a:lnTo>
                  <a:pt x="893476" y="149143"/>
                </a:lnTo>
                <a:lnTo>
                  <a:pt x="935565" y="130595"/>
                </a:lnTo>
                <a:lnTo>
                  <a:pt x="978315" y="113187"/>
                </a:lnTo>
                <a:lnTo>
                  <a:pt x="1021703" y="96939"/>
                </a:lnTo>
                <a:lnTo>
                  <a:pt x="1065708" y="81873"/>
                </a:lnTo>
                <a:lnTo>
                  <a:pt x="1110308" y="68008"/>
                </a:lnTo>
                <a:lnTo>
                  <a:pt x="1155481" y="55365"/>
                </a:lnTo>
                <a:lnTo>
                  <a:pt x="1201204" y="43966"/>
                </a:lnTo>
                <a:lnTo>
                  <a:pt x="1247457" y="33830"/>
                </a:lnTo>
                <a:lnTo>
                  <a:pt x="1294217" y="24978"/>
                </a:lnTo>
                <a:lnTo>
                  <a:pt x="1341462" y="17432"/>
                </a:lnTo>
                <a:lnTo>
                  <a:pt x="1389170" y="11211"/>
                </a:lnTo>
                <a:lnTo>
                  <a:pt x="1437319" y="6337"/>
                </a:lnTo>
                <a:lnTo>
                  <a:pt x="1485889" y="2830"/>
                </a:lnTo>
                <a:lnTo>
                  <a:pt x="1534855" y="711"/>
                </a:lnTo>
                <a:lnTo>
                  <a:pt x="1584198" y="0"/>
                </a:lnTo>
                <a:lnTo>
                  <a:pt x="1633540" y="711"/>
                </a:lnTo>
                <a:lnTo>
                  <a:pt x="1682506" y="2830"/>
                </a:lnTo>
                <a:lnTo>
                  <a:pt x="1731076" y="6337"/>
                </a:lnTo>
                <a:lnTo>
                  <a:pt x="1779225" y="11211"/>
                </a:lnTo>
                <a:lnTo>
                  <a:pt x="1826933" y="17432"/>
                </a:lnTo>
                <a:lnTo>
                  <a:pt x="1874178" y="24978"/>
                </a:lnTo>
                <a:lnTo>
                  <a:pt x="1920938" y="33830"/>
                </a:lnTo>
                <a:lnTo>
                  <a:pt x="1967191" y="43966"/>
                </a:lnTo>
                <a:lnTo>
                  <a:pt x="2012914" y="55365"/>
                </a:lnTo>
                <a:lnTo>
                  <a:pt x="2058087" y="68008"/>
                </a:lnTo>
                <a:lnTo>
                  <a:pt x="2102687" y="81873"/>
                </a:lnTo>
                <a:lnTo>
                  <a:pt x="2146692" y="96939"/>
                </a:lnTo>
                <a:lnTo>
                  <a:pt x="2190080" y="113187"/>
                </a:lnTo>
                <a:lnTo>
                  <a:pt x="2232830" y="130595"/>
                </a:lnTo>
                <a:lnTo>
                  <a:pt x="2274919" y="149143"/>
                </a:lnTo>
                <a:lnTo>
                  <a:pt x="2316326" y="168809"/>
                </a:lnTo>
                <a:lnTo>
                  <a:pt x="2357028" y="189575"/>
                </a:lnTo>
                <a:lnTo>
                  <a:pt x="2397005" y="211417"/>
                </a:lnTo>
                <a:lnTo>
                  <a:pt x="2436233" y="234317"/>
                </a:lnTo>
                <a:lnTo>
                  <a:pt x="2474691" y="258254"/>
                </a:lnTo>
                <a:lnTo>
                  <a:pt x="2512357" y="283205"/>
                </a:lnTo>
                <a:lnTo>
                  <a:pt x="2549209" y="309152"/>
                </a:lnTo>
                <a:lnTo>
                  <a:pt x="2585226" y="336074"/>
                </a:lnTo>
                <a:lnTo>
                  <a:pt x="2620384" y="363949"/>
                </a:lnTo>
                <a:lnTo>
                  <a:pt x="2654664" y="392757"/>
                </a:lnTo>
                <a:lnTo>
                  <a:pt x="2688041" y="422477"/>
                </a:lnTo>
                <a:lnTo>
                  <a:pt x="2720495" y="453089"/>
                </a:lnTo>
                <a:lnTo>
                  <a:pt x="2752004" y="484573"/>
                </a:lnTo>
                <a:lnTo>
                  <a:pt x="2782546" y="516906"/>
                </a:lnTo>
                <a:lnTo>
                  <a:pt x="2812098" y="550069"/>
                </a:lnTo>
                <a:lnTo>
                  <a:pt x="2840640" y="584042"/>
                </a:lnTo>
                <a:lnTo>
                  <a:pt x="2868148" y="618802"/>
                </a:lnTo>
                <a:lnTo>
                  <a:pt x="2894601" y="654330"/>
                </a:lnTo>
                <a:lnTo>
                  <a:pt x="2919978" y="690606"/>
                </a:lnTo>
                <a:lnTo>
                  <a:pt x="2944256" y="727607"/>
                </a:lnTo>
                <a:lnTo>
                  <a:pt x="2967413" y="765315"/>
                </a:lnTo>
                <a:lnTo>
                  <a:pt x="2989428" y="803707"/>
                </a:lnTo>
                <a:lnTo>
                  <a:pt x="3010278" y="842764"/>
                </a:lnTo>
                <a:lnTo>
                  <a:pt x="3029942" y="882464"/>
                </a:lnTo>
                <a:lnTo>
                  <a:pt x="3048397" y="922787"/>
                </a:lnTo>
                <a:lnTo>
                  <a:pt x="3065623" y="963713"/>
                </a:lnTo>
                <a:lnTo>
                  <a:pt x="3081596" y="1005221"/>
                </a:lnTo>
                <a:lnTo>
                  <a:pt x="3096295" y="1047289"/>
                </a:lnTo>
                <a:lnTo>
                  <a:pt x="3109698" y="1089898"/>
                </a:lnTo>
                <a:lnTo>
                  <a:pt x="3121784" y="1133026"/>
                </a:lnTo>
                <a:lnTo>
                  <a:pt x="3132529" y="1176653"/>
                </a:lnTo>
                <a:lnTo>
                  <a:pt x="3141913" y="1220759"/>
                </a:lnTo>
                <a:lnTo>
                  <a:pt x="3149914" y="1265323"/>
                </a:lnTo>
                <a:lnTo>
                  <a:pt x="3156509" y="1310323"/>
                </a:lnTo>
                <a:lnTo>
                  <a:pt x="3161676" y="1355740"/>
                </a:lnTo>
                <a:lnTo>
                  <a:pt x="3165395" y="1401552"/>
                </a:lnTo>
                <a:lnTo>
                  <a:pt x="3167642" y="1447740"/>
                </a:lnTo>
                <a:lnTo>
                  <a:pt x="3168396" y="1494282"/>
                </a:lnTo>
                <a:lnTo>
                  <a:pt x="3167642" y="1540823"/>
                </a:lnTo>
                <a:lnTo>
                  <a:pt x="3165395" y="1587011"/>
                </a:lnTo>
                <a:lnTo>
                  <a:pt x="3161676" y="1632823"/>
                </a:lnTo>
                <a:lnTo>
                  <a:pt x="3156509" y="1678240"/>
                </a:lnTo>
                <a:lnTo>
                  <a:pt x="3149914" y="1723240"/>
                </a:lnTo>
                <a:lnTo>
                  <a:pt x="3141913" y="1767804"/>
                </a:lnTo>
                <a:lnTo>
                  <a:pt x="3132529" y="1811910"/>
                </a:lnTo>
                <a:lnTo>
                  <a:pt x="3121784" y="1855537"/>
                </a:lnTo>
                <a:lnTo>
                  <a:pt x="3109698" y="1898665"/>
                </a:lnTo>
                <a:lnTo>
                  <a:pt x="3096295" y="1941274"/>
                </a:lnTo>
                <a:lnTo>
                  <a:pt x="3081596" y="1983342"/>
                </a:lnTo>
                <a:lnTo>
                  <a:pt x="3065623" y="2024850"/>
                </a:lnTo>
                <a:lnTo>
                  <a:pt x="3048397" y="2065776"/>
                </a:lnTo>
                <a:lnTo>
                  <a:pt x="3029942" y="2106099"/>
                </a:lnTo>
                <a:lnTo>
                  <a:pt x="3010278" y="2145799"/>
                </a:lnTo>
                <a:lnTo>
                  <a:pt x="2989428" y="2184856"/>
                </a:lnTo>
                <a:lnTo>
                  <a:pt x="2967413" y="2223248"/>
                </a:lnTo>
                <a:lnTo>
                  <a:pt x="2944256" y="2260956"/>
                </a:lnTo>
                <a:lnTo>
                  <a:pt x="2919978" y="2297957"/>
                </a:lnTo>
                <a:lnTo>
                  <a:pt x="2894601" y="2334233"/>
                </a:lnTo>
                <a:lnTo>
                  <a:pt x="2868148" y="2369761"/>
                </a:lnTo>
                <a:lnTo>
                  <a:pt x="2840640" y="2404521"/>
                </a:lnTo>
                <a:lnTo>
                  <a:pt x="2812098" y="2438494"/>
                </a:lnTo>
                <a:lnTo>
                  <a:pt x="2782546" y="2471657"/>
                </a:lnTo>
                <a:lnTo>
                  <a:pt x="2752004" y="2503990"/>
                </a:lnTo>
                <a:lnTo>
                  <a:pt x="2720495" y="2535474"/>
                </a:lnTo>
                <a:lnTo>
                  <a:pt x="2688041" y="2566086"/>
                </a:lnTo>
                <a:lnTo>
                  <a:pt x="2654664" y="2595806"/>
                </a:lnTo>
                <a:lnTo>
                  <a:pt x="2620384" y="2624614"/>
                </a:lnTo>
                <a:lnTo>
                  <a:pt x="2585226" y="2652489"/>
                </a:lnTo>
                <a:lnTo>
                  <a:pt x="2549209" y="2679411"/>
                </a:lnTo>
                <a:lnTo>
                  <a:pt x="2512357" y="2705358"/>
                </a:lnTo>
                <a:lnTo>
                  <a:pt x="2474691" y="2730309"/>
                </a:lnTo>
                <a:lnTo>
                  <a:pt x="2436233" y="2754246"/>
                </a:lnTo>
                <a:lnTo>
                  <a:pt x="2397005" y="2777146"/>
                </a:lnTo>
                <a:lnTo>
                  <a:pt x="2357028" y="2798988"/>
                </a:lnTo>
                <a:lnTo>
                  <a:pt x="2316326" y="2819754"/>
                </a:lnTo>
                <a:lnTo>
                  <a:pt x="2274919" y="2839420"/>
                </a:lnTo>
                <a:lnTo>
                  <a:pt x="2232830" y="2857968"/>
                </a:lnTo>
                <a:lnTo>
                  <a:pt x="2190080" y="2875376"/>
                </a:lnTo>
                <a:lnTo>
                  <a:pt x="2146692" y="2891624"/>
                </a:lnTo>
                <a:lnTo>
                  <a:pt x="2102687" y="2906690"/>
                </a:lnTo>
                <a:lnTo>
                  <a:pt x="2058087" y="2920555"/>
                </a:lnTo>
                <a:lnTo>
                  <a:pt x="2012914" y="2933198"/>
                </a:lnTo>
                <a:lnTo>
                  <a:pt x="1967191" y="2944597"/>
                </a:lnTo>
                <a:lnTo>
                  <a:pt x="1920938" y="2954733"/>
                </a:lnTo>
                <a:lnTo>
                  <a:pt x="1874178" y="2963585"/>
                </a:lnTo>
                <a:lnTo>
                  <a:pt x="1826933" y="2971131"/>
                </a:lnTo>
                <a:lnTo>
                  <a:pt x="1779225" y="2977352"/>
                </a:lnTo>
                <a:lnTo>
                  <a:pt x="1731076" y="2982226"/>
                </a:lnTo>
                <a:lnTo>
                  <a:pt x="1682506" y="2985733"/>
                </a:lnTo>
                <a:lnTo>
                  <a:pt x="1633540" y="2987852"/>
                </a:lnTo>
                <a:lnTo>
                  <a:pt x="1584198" y="2988564"/>
                </a:lnTo>
                <a:lnTo>
                  <a:pt x="1534855" y="2987852"/>
                </a:lnTo>
                <a:lnTo>
                  <a:pt x="1485889" y="2985733"/>
                </a:lnTo>
                <a:lnTo>
                  <a:pt x="1437319" y="2982226"/>
                </a:lnTo>
                <a:lnTo>
                  <a:pt x="1389170" y="2977352"/>
                </a:lnTo>
                <a:lnTo>
                  <a:pt x="1341462" y="2971131"/>
                </a:lnTo>
                <a:lnTo>
                  <a:pt x="1294217" y="2963585"/>
                </a:lnTo>
                <a:lnTo>
                  <a:pt x="1247457" y="2954733"/>
                </a:lnTo>
                <a:lnTo>
                  <a:pt x="1201204" y="2944597"/>
                </a:lnTo>
                <a:lnTo>
                  <a:pt x="1155481" y="2933198"/>
                </a:lnTo>
                <a:lnTo>
                  <a:pt x="1110308" y="2920555"/>
                </a:lnTo>
                <a:lnTo>
                  <a:pt x="1065708" y="2906690"/>
                </a:lnTo>
                <a:lnTo>
                  <a:pt x="1021703" y="2891624"/>
                </a:lnTo>
                <a:lnTo>
                  <a:pt x="978315" y="2875376"/>
                </a:lnTo>
                <a:lnTo>
                  <a:pt x="935565" y="2857968"/>
                </a:lnTo>
                <a:lnTo>
                  <a:pt x="893476" y="2839420"/>
                </a:lnTo>
                <a:lnTo>
                  <a:pt x="852069" y="2819754"/>
                </a:lnTo>
                <a:lnTo>
                  <a:pt x="811367" y="2798988"/>
                </a:lnTo>
                <a:lnTo>
                  <a:pt x="771390" y="2777146"/>
                </a:lnTo>
                <a:lnTo>
                  <a:pt x="732162" y="2754246"/>
                </a:lnTo>
                <a:lnTo>
                  <a:pt x="693704" y="2730309"/>
                </a:lnTo>
                <a:lnTo>
                  <a:pt x="656038" y="2705358"/>
                </a:lnTo>
                <a:lnTo>
                  <a:pt x="619186" y="2679411"/>
                </a:lnTo>
                <a:lnTo>
                  <a:pt x="583169" y="2652489"/>
                </a:lnTo>
                <a:lnTo>
                  <a:pt x="548011" y="2624614"/>
                </a:lnTo>
                <a:lnTo>
                  <a:pt x="513731" y="2595806"/>
                </a:lnTo>
                <a:lnTo>
                  <a:pt x="480354" y="2566086"/>
                </a:lnTo>
                <a:lnTo>
                  <a:pt x="447900" y="2535474"/>
                </a:lnTo>
                <a:lnTo>
                  <a:pt x="416391" y="2503990"/>
                </a:lnTo>
                <a:lnTo>
                  <a:pt x="385849" y="2471657"/>
                </a:lnTo>
                <a:lnTo>
                  <a:pt x="356297" y="2438494"/>
                </a:lnTo>
                <a:lnTo>
                  <a:pt x="327755" y="2404521"/>
                </a:lnTo>
                <a:lnTo>
                  <a:pt x="300247" y="2369761"/>
                </a:lnTo>
                <a:lnTo>
                  <a:pt x="273794" y="2334233"/>
                </a:lnTo>
                <a:lnTo>
                  <a:pt x="248417" y="2297957"/>
                </a:lnTo>
                <a:lnTo>
                  <a:pt x="224139" y="2260956"/>
                </a:lnTo>
                <a:lnTo>
                  <a:pt x="200982" y="2223248"/>
                </a:lnTo>
                <a:lnTo>
                  <a:pt x="178967" y="2184856"/>
                </a:lnTo>
                <a:lnTo>
                  <a:pt x="158117" y="2145799"/>
                </a:lnTo>
                <a:lnTo>
                  <a:pt x="138453" y="2106099"/>
                </a:lnTo>
                <a:lnTo>
                  <a:pt x="119998" y="2065776"/>
                </a:lnTo>
                <a:lnTo>
                  <a:pt x="102772" y="2024850"/>
                </a:lnTo>
                <a:lnTo>
                  <a:pt x="86799" y="1983342"/>
                </a:lnTo>
                <a:lnTo>
                  <a:pt x="72100" y="1941274"/>
                </a:lnTo>
                <a:lnTo>
                  <a:pt x="58697" y="1898665"/>
                </a:lnTo>
                <a:lnTo>
                  <a:pt x="46611" y="1855537"/>
                </a:lnTo>
                <a:lnTo>
                  <a:pt x="35866" y="1811910"/>
                </a:lnTo>
                <a:lnTo>
                  <a:pt x="26482" y="1767804"/>
                </a:lnTo>
                <a:lnTo>
                  <a:pt x="18481" y="1723240"/>
                </a:lnTo>
                <a:lnTo>
                  <a:pt x="11886" y="1678240"/>
                </a:lnTo>
                <a:lnTo>
                  <a:pt x="6719" y="1632823"/>
                </a:lnTo>
                <a:lnTo>
                  <a:pt x="3000" y="1587011"/>
                </a:lnTo>
                <a:lnTo>
                  <a:pt x="753" y="1540823"/>
                </a:lnTo>
                <a:lnTo>
                  <a:pt x="0" y="1494282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10050" y="4404614"/>
            <a:ext cx="369824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THANKS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 WATCHING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57900" y="0"/>
            <a:ext cx="76200" cy="1314450"/>
          </a:xfrm>
          <a:custGeom>
            <a:avLst/>
            <a:gdLst/>
            <a:ahLst/>
            <a:cxnLst/>
            <a:rect l="l" t="t" r="r" b="b"/>
            <a:pathLst>
              <a:path w="76200" h="1314450">
                <a:moveTo>
                  <a:pt x="31750" y="1239528"/>
                </a:moveTo>
                <a:lnTo>
                  <a:pt x="23252" y="1241238"/>
                </a:lnTo>
                <a:lnTo>
                  <a:pt x="11144" y="1249394"/>
                </a:lnTo>
                <a:lnTo>
                  <a:pt x="2988" y="1261502"/>
                </a:lnTo>
                <a:lnTo>
                  <a:pt x="0" y="1276350"/>
                </a:lnTo>
                <a:lnTo>
                  <a:pt x="2988" y="1291197"/>
                </a:lnTo>
                <a:lnTo>
                  <a:pt x="11144" y="1303305"/>
                </a:lnTo>
                <a:lnTo>
                  <a:pt x="23252" y="1311461"/>
                </a:lnTo>
                <a:lnTo>
                  <a:pt x="38100" y="1314450"/>
                </a:lnTo>
                <a:lnTo>
                  <a:pt x="52947" y="1311461"/>
                </a:lnTo>
                <a:lnTo>
                  <a:pt x="65055" y="1303305"/>
                </a:lnTo>
                <a:lnTo>
                  <a:pt x="73211" y="1291197"/>
                </a:lnTo>
                <a:lnTo>
                  <a:pt x="76200" y="1276350"/>
                </a:lnTo>
                <a:lnTo>
                  <a:pt x="31750" y="1276350"/>
                </a:lnTo>
                <a:lnTo>
                  <a:pt x="31750" y="1239528"/>
                </a:lnTo>
                <a:close/>
              </a:path>
              <a:path w="76200" h="1314450">
                <a:moveTo>
                  <a:pt x="38100" y="1238250"/>
                </a:moveTo>
                <a:lnTo>
                  <a:pt x="31750" y="1239528"/>
                </a:lnTo>
                <a:lnTo>
                  <a:pt x="31750" y="1276350"/>
                </a:lnTo>
                <a:lnTo>
                  <a:pt x="44450" y="1276350"/>
                </a:lnTo>
                <a:lnTo>
                  <a:pt x="44450" y="1239528"/>
                </a:lnTo>
                <a:lnTo>
                  <a:pt x="38100" y="1238250"/>
                </a:lnTo>
                <a:close/>
              </a:path>
              <a:path w="76200" h="1314450">
                <a:moveTo>
                  <a:pt x="44450" y="1239528"/>
                </a:moveTo>
                <a:lnTo>
                  <a:pt x="44450" y="1276350"/>
                </a:lnTo>
                <a:lnTo>
                  <a:pt x="76200" y="1276350"/>
                </a:lnTo>
                <a:lnTo>
                  <a:pt x="73211" y="1261502"/>
                </a:lnTo>
                <a:lnTo>
                  <a:pt x="65055" y="1249394"/>
                </a:lnTo>
                <a:lnTo>
                  <a:pt x="52947" y="1241238"/>
                </a:lnTo>
                <a:lnTo>
                  <a:pt x="44450" y="1239528"/>
                </a:lnTo>
                <a:close/>
              </a:path>
              <a:path w="76200" h="1314450">
                <a:moveTo>
                  <a:pt x="44450" y="0"/>
                </a:moveTo>
                <a:lnTo>
                  <a:pt x="31750" y="0"/>
                </a:lnTo>
                <a:lnTo>
                  <a:pt x="31750" y="1239528"/>
                </a:lnTo>
                <a:lnTo>
                  <a:pt x="38100" y="1238250"/>
                </a:lnTo>
                <a:lnTo>
                  <a:pt x="44450" y="1238250"/>
                </a:lnTo>
                <a:lnTo>
                  <a:pt x="44450" y="0"/>
                </a:lnTo>
                <a:close/>
              </a:path>
              <a:path w="76200" h="1314450">
                <a:moveTo>
                  <a:pt x="44450" y="1238250"/>
                </a:moveTo>
                <a:lnTo>
                  <a:pt x="38100" y="1238250"/>
                </a:lnTo>
                <a:lnTo>
                  <a:pt x="44450" y="1239528"/>
                </a:lnTo>
                <a:lnTo>
                  <a:pt x="44450" y="1238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29000" y="2438400"/>
            <a:ext cx="9404723" cy="1400530"/>
          </a:xfrm>
          <a:prstGeom prst="rect">
            <a:avLst/>
          </a:prstGeom>
        </p:spPr>
        <p:txBody>
          <a:bodyPr vert="horz" wrap="square" lIns="0" tIns="133858" rIns="0" bIns="0" rtlCol="0">
            <a:spAutoFit/>
          </a:bodyPr>
          <a:lstStyle/>
          <a:p>
            <a:pPr marL="1687195">
              <a:lnSpc>
                <a:spcPct val="100000"/>
              </a:lnSpc>
            </a:pPr>
            <a:r>
              <a:rPr dirty="0"/>
              <a:t>THE</a:t>
            </a:r>
            <a:r>
              <a:rPr spc="-90" dirty="0"/>
              <a:t> </a:t>
            </a:r>
            <a:r>
              <a:rPr spc="-5" dirty="0"/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981200"/>
            <a:ext cx="8420100" cy="4191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295400" y="838200"/>
            <a:ext cx="4648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Framework architecture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034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19200" y="1066800"/>
            <a:ext cx="982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00B0F0"/>
                </a:solidFill>
              </a:rPr>
              <a:t>相关链接</a:t>
            </a:r>
            <a:endParaRPr lang="en-US" altLang="zh-CN" sz="3600" b="1" dirty="0">
              <a:solidFill>
                <a:srgbClr val="00B0F0"/>
              </a:solidFill>
            </a:endParaRPr>
          </a:p>
          <a:p>
            <a:endParaRPr lang="zh-CN" altLang="en-US" sz="3600" b="1" dirty="0">
              <a:solidFill>
                <a:srgbClr val="00B0F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95400" y="1981200"/>
            <a:ext cx="10134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官网：</a:t>
            </a:r>
            <a:r>
              <a:rPr lang="en-US" altLang="zh-CN" sz="2800" dirty="0">
                <a:hlinkClick r:id="rId3"/>
              </a:rPr>
              <a:t>http://www.cocos.com/</a:t>
            </a:r>
            <a:r>
              <a:rPr lang="en-US" altLang="zh-CN" sz="2800" dirty="0"/>
              <a:t> </a:t>
            </a:r>
          </a:p>
          <a:p>
            <a:r>
              <a:rPr lang="en-US" altLang="zh-CN" sz="2800" dirty="0" err="1"/>
              <a:t>Github</a:t>
            </a:r>
            <a:r>
              <a:rPr lang="zh-CN" altLang="en-US" sz="2800" dirty="0"/>
              <a:t>：</a:t>
            </a:r>
            <a:r>
              <a:rPr lang="en-US" altLang="zh-CN" sz="2800" dirty="0">
                <a:hlinkClick r:id="rId4"/>
              </a:rPr>
              <a:t>https://github.com/cocos2d/cocos2d-x</a:t>
            </a:r>
            <a:endParaRPr lang="en-US" altLang="zh-CN" sz="2800" dirty="0"/>
          </a:p>
          <a:p>
            <a:r>
              <a:rPr lang="zh-CN" altLang="en-US" sz="2800" dirty="0"/>
              <a:t>用户手册：</a:t>
            </a:r>
            <a:r>
              <a:rPr lang="en-US" altLang="zh-CN" sz="2800" dirty="0">
                <a:hlinkClick r:id="rId5"/>
              </a:rPr>
              <a:t>http://cocos2d-x.org/docs/cocos2d-x/zh/</a:t>
            </a:r>
            <a:endParaRPr lang="en-US" altLang="zh-CN" sz="2800" dirty="0"/>
          </a:p>
          <a:p>
            <a:r>
              <a:rPr lang="zh-CN" altLang="en-US" sz="2800" dirty="0"/>
              <a:t>商店：</a:t>
            </a:r>
            <a:r>
              <a:rPr lang="en-US" altLang="zh-CN" sz="2800" dirty="0">
                <a:hlinkClick r:id="rId6"/>
              </a:rPr>
              <a:t>http://</a:t>
            </a:r>
            <a:r>
              <a:rPr lang="en-US" altLang="zh-CN" sz="2800" dirty="0" smtClean="0">
                <a:hlinkClick r:id="rId6"/>
              </a:rPr>
              <a:t>store.cocos.</a:t>
            </a:r>
            <a:r>
              <a:rPr lang="en-US" altLang="zh-Hans" sz="2800" dirty="0" smtClean="0">
                <a:hlinkClick r:id="rId6"/>
              </a:rPr>
              <a:t>com</a:t>
            </a:r>
            <a:r>
              <a:rPr lang="en-US" altLang="zh-CN" sz="2800" dirty="0">
                <a:hlinkClick r:id="rId6"/>
              </a:rPr>
              <a:t>/</a:t>
            </a:r>
            <a:endParaRPr lang="en-US" altLang="zh-CN" sz="2800" dirty="0"/>
          </a:p>
          <a:p>
            <a:r>
              <a:rPr lang="en-US" altLang="zh-CN" sz="2800" dirty="0">
                <a:solidFill>
                  <a:srgbClr val="FF0000"/>
                </a:solidFill>
              </a:rPr>
              <a:t>API:  </a:t>
            </a:r>
            <a:r>
              <a:rPr lang="en-US" altLang="zh-CN" sz="2800" dirty="0">
                <a:solidFill>
                  <a:srgbClr val="FF0000"/>
                </a:solidFill>
                <a:hlinkClick r:id="rId7"/>
              </a:rPr>
              <a:t>http://</a:t>
            </a:r>
            <a:r>
              <a:rPr lang="en-US" altLang="zh-CN" sz="2800" dirty="0" smtClean="0">
                <a:solidFill>
                  <a:srgbClr val="FF0000"/>
                </a:solidFill>
                <a:hlinkClick r:id="rId7"/>
              </a:rPr>
              <a:t>api.cocos.</a:t>
            </a:r>
            <a:r>
              <a:rPr lang="en-US" altLang="zh-Hans" sz="2800" dirty="0" smtClean="0">
                <a:solidFill>
                  <a:srgbClr val="FF0000"/>
                </a:solidFill>
                <a:hlinkClick r:id="rId7"/>
              </a:rPr>
              <a:t>org</a:t>
            </a:r>
            <a:r>
              <a:rPr lang="en-US" altLang="zh-CN" sz="2800" dirty="0">
                <a:solidFill>
                  <a:srgbClr val="FF0000"/>
                </a:solidFill>
                <a:hlinkClick r:id="rId7"/>
              </a:rPr>
              <a:t>/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</a:p>
          <a:p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2682"/>
          </a:xfrm>
        </p:spPr>
        <p:txBody>
          <a:bodyPr/>
          <a:lstStyle/>
          <a:p>
            <a:r>
              <a:rPr lang="en-US" altLang="zh-CN" dirty="0"/>
              <a:t>Cocos</a:t>
            </a:r>
            <a:r>
              <a:rPr lang="zh-CN" altLang="en-US" dirty="0"/>
              <a:t>发行版本</a:t>
            </a:r>
          </a:p>
        </p:txBody>
      </p:sp>
      <p:pic>
        <p:nvPicPr>
          <p:cNvPr id="3" name="图片 3">
            <a:extLst>
              <a:ext uri="{FF2B5EF4-FFF2-40B4-BE49-F238E27FC236}">
                <a16:creationId xmlns:a16="http://schemas.microsoft.com/office/drawing/2014/main" xmlns="" id="{82AB52CB-B85C-8249-93FE-6F3BE7757A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266" y="1295400"/>
            <a:ext cx="6301467" cy="472725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 flipV="1">
            <a:off x="4280721" y="1958703"/>
            <a:ext cx="1469030" cy="5528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58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2682"/>
          </a:xfrm>
        </p:spPr>
        <p:txBody>
          <a:bodyPr/>
          <a:lstStyle/>
          <a:p>
            <a:r>
              <a:rPr lang="zh-CN" altLang="en-US" dirty="0"/>
              <a:t>各版本主要特性差异</a:t>
            </a:r>
          </a:p>
        </p:txBody>
      </p:sp>
      <p:sp>
        <p:nvSpPr>
          <p:cNvPr id="3" name="内容占位符 2" title=" • 更好地支持 creator_to_cocos2dx 这个Cocos Creator的插件  • 新增 LayerRadiaGradientLayer  • 支持__Android Studio 2.3.3__  • 修复lua工程在Xcode 8.0+模拟器崩溃问题  • 回退CocosStudio的reader和flatbuffer  • 修复iOS 11编译错误  • 使用bullet的预编译库以加快编译速度  • 去除Windows 10 metor模式、Windows Phone和Tizen的支持  • Web引擎更新Spine runtime到v3.5.35特性介绍"/>
          <p:cNvSpPr>
            <a:spLocks noGrp="1"/>
          </p:cNvSpPr>
          <p:nvPr>
            <p:ph idx="1"/>
          </p:nvPr>
        </p:nvSpPr>
        <p:spPr>
          <a:xfrm>
            <a:off x="1103312" y="1600200"/>
            <a:ext cx="8946541" cy="4648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V3.1</a:t>
            </a:r>
            <a:r>
              <a:rPr lang="en-US" altLang="zh-Hans" dirty="0" smtClean="0"/>
              <a:t>6</a:t>
            </a:r>
          </a:p>
          <a:p>
            <a:r>
              <a:rPr lang="zh-CN" altLang="en-US" dirty="0"/>
              <a:t>更好地支持 </a:t>
            </a:r>
            <a:r>
              <a:rPr lang="en-US" altLang="zh-CN" dirty="0"/>
              <a:t>creator_to_cocos2dx </a:t>
            </a:r>
            <a:r>
              <a:rPr lang="zh-CN" altLang="en-US" dirty="0"/>
              <a:t>这个</a:t>
            </a:r>
            <a:r>
              <a:rPr lang="en-US" altLang="zh-CN" dirty="0"/>
              <a:t>Cocos Creator</a:t>
            </a:r>
            <a:r>
              <a:rPr lang="zh-CN" altLang="en-US" dirty="0"/>
              <a:t>的插件</a:t>
            </a:r>
          </a:p>
          <a:p>
            <a:r>
              <a:rPr lang="zh-CN" altLang="en-US" dirty="0"/>
              <a:t>新增 </a:t>
            </a:r>
            <a:r>
              <a:rPr lang="en-US" altLang="zh-CN" dirty="0"/>
              <a:t>LayerRadiaGradientLayer</a:t>
            </a:r>
          </a:p>
          <a:p>
            <a:r>
              <a:rPr lang="zh-CN" altLang="en-US" dirty="0"/>
              <a:t>支持</a:t>
            </a:r>
            <a:r>
              <a:rPr lang="en-US" altLang="zh-CN" dirty="0"/>
              <a:t>__Android Studio 2.3.3__</a:t>
            </a:r>
          </a:p>
          <a:p>
            <a:r>
              <a:rPr lang="zh-CN" altLang="en-US" dirty="0"/>
              <a:t>修复</a:t>
            </a:r>
            <a:r>
              <a:rPr lang="en-US" altLang="zh-CN" dirty="0"/>
              <a:t>lua</a:t>
            </a:r>
            <a:r>
              <a:rPr lang="zh-CN" altLang="en-US" dirty="0"/>
              <a:t>工程在</a:t>
            </a:r>
            <a:r>
              <a:rPr lang="en-US" altLang="zh-CN" dirty="0"/>
              <a:t>Xcode 8.0+</a:t>
            </a:r>
            <a:r>
              <a:rPr lang="zh-CN" altLang="en-US" dirty="0"/>
              <a:t>模拟器崩溃问题</a:t>
            </a:r>
          </a:p>
          <a:p>
            <a:r>
              <a:rPr lang="zh-CN" altLang="en-US" dirty="0"/>
              <a:t>回退</a:t>
            </a:r>
            <a:r>
              <a:rPr lang="en-US" altLang="zh-CN" dirty="0"/>
              <a:t>CocosStudio</a:t>
            </a:r>
            <a:r>
              <a:rPr lang="zh-CN" altLang="en-US" dirty="0"/>
              <a:t>的</a:t>
            </a:r>
            <a:r>
              <a:rPr lang="en-US" altLang="zh-CN" dirty="0"/>
              <a:t>reader</a:t>
            </a:r>
            <a:r>
              <a:rPr lang="zh-CN" altLang="en-US" dirty="0"/>
              <a:t>和</a:t>
            </a:r>
            <a:r>
              <a:rPr lang="en-US" altLang="zh-CN" dirty="0"/>
              <a:t>flatbuffer</a:t>
            </a:r>
          </a:p>
          <a:p>
            <a:r>
              <a:rPr lang="zh-CN" altLang="en-US" dirty="0"/>
              <a:t>修复</a:t>
            </a:r>
            <a:r>
              <a:rPr lang="en-US" altLang="zh-CN" dirty="0"/>
              <a:t>iOS 11</a:t>
            </a:r>
            <a:r>
              <a:rPr lang="zh-CN" altLang="en-US" dirty="0"/>
              <a:t>编译错误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bullet</a:t>
            </a:r>
            <a:r>
              <a:rPr lang="zh-CN" altLang="en-US" dirty="0"/>
              <a:t>的预编译库以加快编译速度</a:t>
            </a:r>
          </a:p>
          <a:p>
            <a:r>
              <a:rPr lang="zh-CN" altLang="en-US" dirty="0"/>
              <a:t>去除</a:t>
            </a:r>
            <a:r>
              <a:rPr lang="en-US" altLang="zh-CN" dirty="0"/>
              <a:t>Windows 10 metor</a:t>
            </a:r>
            <a:r>
              <a:rPr lang="zh-CN" altLang="en-US" dirty="0"/>
              <a:t>模式、</a:t>
            </a:r>
            <a:r>
              <a:rPr lang="en-US" altLang="zh-CN" dirty="0"/>
              <a:t>Windows Phone</a:t>
            </a:r>
            <a:r>
              <a:rPr lang="zh-CN" altLang="en-US" dirty="0"/>
              <a:t>和</a:t>
            </a:r>
            <a:r>
              <a:rPr lang="en-US" altLang="zh-CN" dirty="0"/>
              <a:t>Tizen</a:t>
            </a:r>
            <a:r>
              <a:rPr lang="zh-CN" altLang="en-US" dirty="0"/>
              <a:t>的支持</a:t>
            </a:r>
          </a:p>
          <a:p>
            <a:r>
              <a:rPr lang="en-US" altLang="zh-CN" dirty="0"/>
              <a:t>Web</a:t>
            </a:r>
            <a:r>
              <a:rPr lang="zh-CN" altLang="en-US" dirty="0"/>
              <a:t>引擎更新</a:t>
            </a:r>
            <a:r>
              <a:rPr lang="en-US" altLang="zh-CN" dirty="0"/>
              <a:t>Spine runtime</a:t>
            </a:r>
            <a:r>
              <a:rPr lang="zh-CN" altLang="en-US" dirty="0"/>
              <a:t>到</a:t>
            </a:r>
            <a:r>
              <a:rPr lang="en-US" altLang="zh-CN" dirty="0"/>
              <a:t>v3.5.35</a:t>
            </a:r>
            <a:r>
              <a:rPr lang="zh-CN" altLang="en-US" dirty="0"/>
              <a:t>特性介绍</a:t>
            </a:r>
          </a:p>
          <a:p>
            <a:pPr marL="0" indent="0">
              <a:buNone/>
            </a:pPr>
            <a:endParaRPr lang="zh-Hans" altLang="en-US" dirty="0"/>
          </a:p>
          <a:p>
            <a:pPr marL="0" indent="0">
              <a:buNone/>
            </a:pPr>
            <a:endParaRPr lang="zh-Hans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401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2682"/>
          </a:xfrm>
        </p:spPr>
        <p:txBody>
          <a:bodyPr/>
          <a:lstStyle/>
          <a:p>
            <a:r>
              <a:rPr lang="zh-CN" altLang="en-US" dirty="0"/>
              <a:t>各版本主要特性差异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600200"/>
            <a:ext cx="8946541" cy="46481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V3.15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n-ea"/>
                <a:ea typeface="+mn-ea"/>
              </a:rPr>
              <a:t>全面支持</a:t>
            </a:r>
            <a:r>
              <a:rPr lang="en-US" altLang="zh-CN" sz="2400" dirty="0">
                <a:latin typeface="+mn-ea"/>
                <a:ea typeface="+mn-ea"/>
              </a:rPr>
              <a:t>__Android Studio__</a:t>
            </a:r>
            <a:r>
              <a:rPr lang="zh-CN" altLang="en-US" sz="2400" dirty="0">
                <a:latin typeface="+mn-ea"/>
                <a:ea typeface="+mn-ea"/>
              </a:rPr>
              <a:t>，包括编译、代码编辑和调试</a:t>
            </a:r>
            <a:r>
              <a:rPr lang="en-US" altLang="zh-CN" sz="2400" dirty="0">
                <a:latin typeface="+mn-ea"/>
                <a:ea typeface="+mn-ea"/>
              </a:rPr>
              <a:t>C++</a:t>
            </a:r>
            <a:r>
              <a:rPr lang="zh-CN" altLang="en-US" sz="2400" dirty="0">
                <a:latin typeface="+mn-ea"/>
                <a:ea typeface="+mn-ea"/>
              </a:rPr>
              <a:t>代码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n-ea"/>
                <a:ea typeface="+mn-ea"/>
              </a:rPr>
              <a:t>音频模块在</a:t>
            </a:r>
            <a:r>
              <a:rPr lang="en-US" altLang="zh-CN" sz="2400" dirty="0">
                <a:latin typeface="+mn-ea"/>
                <a:ea typeface="+mn-ea"/>
              </a:rPr>
              <a:t>Android</a:t>
            </a:r>
            <a:r>
              <a:rPr lang="zh-CN" altLang="en-US" sz="2400" dirty="0">
                <a:latin typeface="+mn-ea"/>
                <a:ea typeface="+mn-ea"/>
              </a:rPr>
              <a:t>平台使用</a:t>
            </a:r>
            <a:r>
              <a:rPr lang="en-US" altLang="zh-CN" sz="2400" dirty="0">
                <a:latin typeface="+mn-ea"/>
                <a:ea typeface="+mn-ea"/>
                <a:hlinkClick r:id="rId2"/>
              </a:rPr>
              <a:t>tremolo</a:t>
            </a:r>
            <a:r>
              <a:rPr lang="zh-CN" altLang="en-US" sz="2400" dirty="0">
                <a:latin typeface="+mn-ea"/>
                <a:ea typeface="+mn-ea"/>
              </a:rPr>
              <a:t>解码器解码音频文件，使得音频模块效率更高，兼容更多的</a:t>
            </a:r>
            <a:r>
              <a:rPr lang="en-US" altLang="zh-CN" sz="2400" dirty="0">
                <a:latin typeface="+mn-ea"/>
                <a:ea typeface="+mn-ea"/>
              </a:rPr>
              <a:t>Android</a:t>
            </a:r>
            <a:r>
              <a:rPr lang="zh-CN" altLang="en-US" sz="2400" dirty="0">
                <a:latin typeface="+mn-ea"/>
                <a:ea typeface="+mn-ea"/>
              </a:rPr>
              <a:t>设备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b="1" dirty="0" err="1">
                <a:latin typeface="+mn-ea"/>
                <a:ea typeface="+mn-ea"/>
              </a:rPr>
              <a:t>WebSockets</a:t>
            </a:r>
            <a:r>
              <a:rPr lang="en-US" altLang="zh-CN" sz="2400" b="1" dirty="0">
                <a:latin typeface="+mn-ea"/>
                <a:ea typeface="+mn-ea"/>
              </a:rPr>
              <a:t>__</a:t>
            </a:r>
            <a:r>
              <a:rPr lang="zh-CN" altLang="en-US" sz="2400" b="1" dirty="0">
                <a:latin typeface="+mn-ea"/>
                <a:ea typeface="+mn-ea"/>
              </a:rPr>
              <a:t>和</a:t>
            </a:r>
            <a:r>
              <a:rPr lang="en-US" altLang="zh-CN" sz="2400" b="1" dirty="0">
                <a:latin typeface="+mn-ea"/>
                <a:ea typeface="+mn-ea"/>
              </a:rPr>
              <a:t>__</a:t>
            </a:r>
            <a:r>
              <a:rPr lang="en-US" altLang="zh-CN" sz="2400" b="1" dirty="0" err="1">
                <a:latin typeface="+mn-ea"/>
                <a:ea typeface="+mn-ea"/>
              </a:rPr>
              <a:t>SocketIO</a:t>
            </a:r>
            <a:r>
              <a:rPr lang="en-US" altLang="zh-CN" sz="2400" b="1" dirty="0">
                <a:latin typeface="+mn-ea"/>
                <a:ea typeface="+mn-ea"/>
              </a:rPr>
              <a:t>__</a:t>
            </a:r>
            <a:r>
              <a:rPr lang="zh-CN" altLang="en-US" sz="2400" b="1" dirty="0">
                <a:latin typeface="+mn-ea"/>
                <a:ea typeface="+mn-ea"/>
              </a:rPr>
              <a:t>支持</a:t>
            </a:r>
            <a:r>
              <a:rPr lang="en-US" altLang="zh-CN" sz="2400" b="1" dirty="0">
                <a:latin typeface="+mn-ea"/>
                <a:ea typeface="+mn-ea"/>
              </a:rPr>
              <a:t>__SSL</a:t>
            </a:r>
            <a:endParaRPr lang="en-US" altLang="zh-CN" sz="2400" dirty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+mn-ea"/>
                <a:ea typeface="+mn-ea"/>
              </a:rPr>
              <a:t>AssetsManagerEx</a:t>
            </a:r>
            <a:r>
              <a:rPr lang="zh-CN" altLang="en-US" sz="2400" dirty="0">
                <a:latin typeface="+mn-ea"/>
                <a:ea typeface="+mn-ea"/>
              </a:rPr>
              <a:t>更加稳定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n-ea"/>
                <a:ea typeface="+mn-ea"/>
              </a:rPr>
              <a:t>更新</a:t>
            </a:r>
            <a:r>
              <a:rPr lang="en-US" altLang="zh-CN" sz="2400" dirty="0">
                <a:latin typeface="+mn-ea"/>
                <a:ea typeface="+mn-ea"/>
              </a:rPr>
              <a:t>__Spine runtime__</a:t>
            </a:r>
            <a:r>
              <a:rPr lang="zh-CN" altLang="en-US" sz="2400" dirty="0">
                <a:latin typeface="+mn-ea"/>
                <a:ea typeface="+mn-ea"/>
              </a:rPr>
              <a:t>到</a:t>
            </a:r>
            <a:r>
              <a:rPr lang="en-US" altLang="zh-CN" sz="2400" dirty="0">
                <a:latin typeface="+mn-ea"/>
                <a:ea typeface="+mn-ea"/>
              </a:rPr>
              <a:t>v3.5.35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n-ea"/>
                <a:ea typeface="+mn-ea"/>
              </a:rPr>
              <a:t>更新</a:t>
            </a:r>
            <a:r>
              <a:rPr lang="en-US" altLang="zh-CN" sz="2400" dirty="0">
                <a:latin typeface="+mn-ea"/>
                <a:ea typeface="+mn-ea"/>
              </a:rPr>
              <a:t>__</a:t>
            </a:r>
            <a:r>
              <a:rPr lang="en-US" altLang="zh-CN" sz="2400" dirty="0" err="1">
                <a:latin typeface="+mn-ea"/>
                <a:ea typeface="+mn-ea"/>
              </a:rPr>
              <a:t>flatbuffer</a:t>
            </a:r>
            <a:r>
              <a:rPr lang="en-US" altLang="zh-CN" sz="2400" dirty="0">
                <a:latin typeface="+mn-ea"/>
                <a:ea typeface="+mn-ea"/>
              </a:rPr>
              <a:t>__</a:t>
            </a:r>
            <a:r>
              <a:rPr lang="zh-CN" altLang="en-US" sz="2400" dirty="0">
                <a:latin typeface="+mn-ea"/>
                <a:ea typeface="+mn-ea"/>
              </a:rPr>
              <a:t>到</a:t>
            </a:r>
            <a:r>
              <a:rPr lang="en-US" altLang="zh-CN" sz="2400" dirty="0">
                <a:latin typeface="+mn-ea"/>
                <a:ea typeface="+mn-ea"/>
              </a:rPr>
              <a:t>v1.5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n-ea"/>
                <a:ea typeface="+mn-ea"/>
              </a:rPr>
              <a:t>升级</a:t>
            </a:r>
            <a:r>
              <a:rPr lang="en-US" altLang="zh-CN" sz="2400" dirty="0">
                <a:latin typeface="+mn-ea"/>
                <a:ea typeface="+mn-ea"/>
              </a:rPr>
              <a:t>__OpenSSL__</a:t>
            </a:r>
            <a:r>
              <a:rPr lang="zh-CN" altLang="en-US" sz="2400" dirty="0">
                <a:latin typeface="+mn-ea"/>
                <a:ea typeface="+mn-ea"/>
              </a:rPr>
              <a:t>到</a:t>
            </a:r>
            <a:r>
              <a:rPr lang="en-US" altLang="zh-CN" sz="2400" dirty="0">
                <a:latin typeface="+mn-ea"/>
                <a:ea typeface="+mn-ea"/>
              </a:rPr>
              <a:t>v1.1.0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n-ea"/>
                <a:ea typeface="+mn-ea"/>
              </a:rPr>
              <a:t>去除</a:t>
            </a:r>
            <a:r>
              <a:rPr lang="en-US" altLang="zh-CN" sz="2400" dirty="0">
                <a:latin typeface="+mn-ea"/>
                <a:ea typeface="+mn-ea"/>
              </a:rPr>
              <a:t>__Windows 8.1__</a:t>
            </a:r>
            <a:r>
              <a:rPr lang="zh-CN" altLang="en-US" sz="2400" dirty="0">
                <a:latin typeface="+mn-ea"/>
                <a:ea typeface="+mn-ea"/>
              </a:rPr>
              <a:t>的支持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n-ea"/>
                <a:ea typeface="+mn-ea"/>
              </a:rPr>
              <a:t>去除</a:t>
            </a:r>
            <a:r>
              <a:rPr lang="en-US" altLang="zh-CN" sz="2400" dirty="0">
                <a:latin typeface="+mn-ea"/>
                <a:ea typeface="+mn-ea"/>
              </a:rPr>
              <a:t>32</a:t>
            </a:r>
            <a:r>
              <a:rPr lang="zh-CN" altLang="en-US" sz="2400" dirty="0">
                <a:latin typeface="+mn-ea"/>
                <a:ea typeface="+mn-ea"/>
              </a:rPr>
              <a:t>位</a:t>
            </a:r>
            <a:r>
              <a:rPr lang="en-US" altLang="zh-CN" sz="2400" dirty="0" err="1">
                <a:latin typeface="+mn-ea"/>
                <a:ea typeface="+mn-ea"/>
              </a:rPr>
              <a:t>linux</a:t>
            </a:r>
            <a:r>
              <a:rPr lang="zh-CN" altLang="en-US" sz="2400" dirty="0">
                <a:latin typeface="+mn-ea"/>
                <a:ea typeface="+mn-ea"/>
              </a:rPr>
              <a:t>的支持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124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dirty="0"/>
              <a:t>各版本主要特性差异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600200"/>
            <a:ext cx="9412288" cy="4953000"/>
          </a:xfrm>
        </p:spPr>
        <p:txBody>
          <a:bodyPr>
            <a:normAutofit fontScale="25000" lnSpcReduction="20000"/>
          </a:bodyPr>
          <a:lstStyle/>
          <a:p>
            <a:pPr marL="0" indent="0">
              <a:buFont typeface="Wingdings 3" charset="2"/>
              <a:buNone/>
            </a:pPr>
            <a:r>
              <a:rPr lang="en-US" altLang="zh-CN" sz="8000" dirty="0"/>
              <a:t>V3.14</a:t>
            </a:r>
            <a:endParaRPr lang="zh-CN" altLang="zh-CN" sz="8000" dirty="0"/>
          </a:p>
          <a:p>
            <a:pPr lvl="0" fontAlgn="base">
              <a:buFont typeface="Wingdings" panose="05000000000000000000" pitchFamily="2" charset="2"/>
              <a:buChar char="l"/>
            </a:pPr>
            <a:r>
              <a:rPr lang="en-US" altLang="zh-CN" sz="8000" dirty="0"/>
              <a:t> </a:t>
            </a:r>
            <a:r>
              <a:rPr lang="zh-CN" altLang="zh-CN" sz="9600" dirty="0"/>
              <a:t>所有平台使用luajit 2.10-beta2 </a:t>
            </a:r>
            <a:endParaRPr lang="en-US" altLang="zh-CN" sz="9600" dirty="0"/>
          </a:p>
          <a:p>
            <a:pPr lvl="0" fontAlgn="base">
              <a:buFont typeface="Wingdings" panose="05000000000000000000" pitchFamily="2" charset="2"/>
              <a:buChar char="l"/>
            </a:pPr>
            <a:r>
              <a:rPr lang="en-US" altLang="zh-CN" sz="9600" dirty="0"/>
              <a:t> </a:t>
            </a:r>
            <a:r>
              <a:rPr lang="zh-CN" altLang="zh-CN" sz="9600" dirty="0"/>
              <a:t>新增动作类：ResizeBy和ResizeTo </a:t>
            </a:r>
            <a:endParaRPr lang="en-US" altLang="zh-CN" sz="9600" dirty="0"/>
          </a:p>
          <a:p>
            <a:pPr lvl="0" fontAlgn="base">
              <a:buFont typeface="Wingdings" panose="05000000000000000000" pitchFamily="2" charset="2"/>
              <a:buChar char="l"/>
            </a:pPr>
            <a:r>
              <a:rPr lang="en-US" altLang="zh-CN" sz="9600" dirty="0"/>
              <a:t> </a:t>
            </a:r>
            <a:r>
              <a:rPr lang="zh-CN" altLang="zh-CN" sz="9600" dirty="0"/>
              <a:t>Android模拟支持关闭多点触摸 </a:t>
            </a:r>
            <a:endParaRPr lang="en-US" altLang="zh-CN" sz="9600" dirty="0"/>
          </a:p>
          <a:p>
            <a:pPr lvl="0" fontAlgn="base">
              <a:buFont typeface="Wingdings" panose="05000000000000000000" pitchFamily="2" charset="2"/>
              <a:buChar char="l"/>
            </a:pPr>
            <a:r>
              <a:rPr lang="en-US" altLang="zh-CN" sz="9600" dirty="0"/>
              <a:t> </a:t>
            </a:r>
            <a:r>
              <a:rPr lang="zh-CN" altLang="zh-CN" sz="9600" dirty="0"/>
              <a:t>Sprite支持九宫格特性 </a:t>
            </a:r>
            <a:endParaRPr lang="en-US" altLang="zh-CN" sz="9600" dirty="0"/>
          </a:p>
          <a:p>
            <a:pPr lvl="0" fontAlgn="base">
              <a:buFont typeface="Wingdings" panose="05000000000000000000" pitchFamily="2" charset="2"/>
              <a:buChar char="l"/>
            </a:pPr>
            <a:r>
              <a:rPr lang="en-US" altLang="zh-CN" sz="9600" dirty="0"/>
              <a:t> </a:t>
            </a:r>
            <a:r>
              <a:rPr lang="zh-CN" altLang="zh-CN" sz="9600" dirty="0"/>
              <a:t>动作类新增功能，可以根据tag查询某一节点正在运行的动作数量 </a:t>
            </a:r>
            <a:endParaRPr lang="en-US" altLang="zh-CN" sz="9600" dirty="0"/>
          </a:p>
          <a:p>
            <a:pPr lvl="0" fontAlgn="base">
              <a:buFont typeface="Wingdings" panose="05000000000000000000" pitchFamily="2" charset="2"/>
              <a:buChar char="l"/>
            </a:pPr>
            <a:r>
              <a:rPr lang="en-US" altLang="zh-CN" sz="9600" dirty="0"/>
              <a:t> </a:t>
            </a:r>
            <a:r>
              <a:rPr lang="zh-CN" altLang="zh-CN" sz="9600" dirty="0"/>
              <a:t>Button类可以设置title内容 </a:t>
            </a:r>
            <a:endParaRPr lang="en-US" altLang="zh-CN" sz="9600" dirty="0"/>
          </a:p>
          <a:p>
            <a:pPr lvl="0" fontAlgn="base">
              <a:buFont typeface="Wingdings" panose="05000000000000000000" pitchFamily="2" charset="2"/>
              <a:buChar char="l"/>
            </a:pPr>
            <a:r>
              <a:rPr lang="en-US" altLang="zh-CN" sz="9600" dirty="0"/>
              <a:t> </a:t>
            </a:r>
            <a:r>
              <a:rPr lang="zh-CN" altLang="zh-CN" sz="9600" dirty="0"/>
              <a:t>EditBox支持文本水平对齐 </a:t>
            </a:r>
            <a:endParaRPr lang="en-US" altLang="zh-CN" sz="9600" dirty="0"/>
          </a:p>
          <a:p>
            <a:pPr lvl="0" fontAlgn="base">
              <a:buFont typeface="Wingdings" panose="05000000000000000000" pitchFamily="2" charset="2"/>
              <a:buChar char="l"/>
            </a:pPr>
            <a:r>
              <a:rPr lang="en-US" altLang="zh-CN" sz="9600" dirty="0"/>
              <a:t> </a:t>
            </a:r>
            <a:r>
              <a:rPr lang="zh-CN" altLang="zh-CN" sz="9600" dirty="0"/>
              <a:t>支持Mac平台手柄 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129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2968</TotalTime>
  <Words>1409</Words>
  <Application>Microsoft Office PowerPoint</Application>
  <PresentationFormat>自定义</PresentationFormat>
  <Paragraphs>184</Paragraphs>
  <Slides>37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离子</vt:lpstr>
      <vt:lpstr>Cocos2d-x初探</vt:lpstr>
      <vt:lpstr>PowerPoint 演示文稿</vt:lpstr>
      <vt:lpstr>Cocos2d-x 是一个MIT许可证下发布的开源的移动2D游戏框架，它有以下特点:</vt:lpstr>
      <vt:lpstr>PowerPoint 演示文稿</vt:lpstr>
      <vt:lpstr>PowerPoint 演示文稿</vt:lpstr>
      <vt:lpstr>Cocos发行版本</vt:lpstr>
      <vt:lpstr>各版本主要特性差异</vt:lpstr>
      <vt:lpstr>各版本主要特性差异</vt:lpstr>
      <vt:lpstr>各版本主要特性差异</vt:lpstr>
      <vt:lpstr>各版本主要特性差异</vt:lpstr>
      <vt:lpstr>各版本主要特性差异</vt:lpstr>
      <vt:lpstr>各版本主要特性差异</vt:lpstr>
      <vt:lpstr>开发工具：</vt:lpstr>
      <vt:lpstr>cocos2d-x安装配置：</vt:lpstr>
      <vt:lpstr>PowerPoint 演示文稿</vt:lpstr>
      <vt:lpstr>测试：Win+R输入powershell，输入python，出现以下版本信息，安装成功</vt:lpstr>
      <vt:lpstr>安装cocos2d-x-3.16</vt:lpstr>
      <vt:lpstr>PowerPoint 演示文稿</vt:lpstr>
      <vt:lpstr>文件目录：</vt:lpstr>
      <vt:lpstr>cocos：</vt:lpstr>
      <vt:lpstr> 新建 HelloCocos 项目 </vt:lpstr>
      <vt:lpstr>运行HelloCocos项目</vt:lpstr>
      <vt:lpstr>编译运行</vt:lpstr>
      <vt:lpstr>运行自带的cpp-tests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示例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Cocos2dx 游戏开发教程</dc:title>
  <dc:creator>橙夏</dc:creator>
  <cp:lastModifiedBy>xb21cn</cp:lastModifiedBy>
  <cp:revision>87</cp:revision>
  <dcterms:created xsi:type="dcterms:W3CDTF">2017-03-09T07:55:09Z</dcterms:created>
  <dcterms:modified xsi:type="dcterms:W3CDTF">2018-05-03T02:18:09Z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2016-04-12T00:00:00Z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2017-03-09T00:00:00Z</vt:filetime>
  </property>
</Properties>
</file>