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0442" y="406780"/>
            <a:ext cx="704311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0442" y="406780"/>
            <a:ext cx="704311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6848" y="1233804"/>
            <a:ext cx="7750302" cy="2134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cocos.com/docs/creato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3158" y="3074415"/>
            <a:ext cx="429641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10" dirty="0"/>
              <a:t>Cocos2d-x</a:t>
            </a:r>
            <a:r>
              <a:rPr sz="2900" spc="-85" dirty="0"/>
              <a:t> </a:t>
            </a:r>
            <a:r>
              <a:rPr sz="2900" dirty="0">
                <a:latin typeface="Microsoft YaHei"/>
                <a:cs typeface="Microsoft YaHei"/>
              </a:rPr>
              <a:t>基础概念概述</a:t>
            </a:r>
            <a:endParaRPr sz="29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Cocos2d</a:t>
            </a:r>
            <a:r>
              <a:rPr spc="-5" dirty="0">
                <a:latin typeface="Microsoft YaHei"/>
                <a:cs typeface="Microsoft YaHei"/>
              </a:rPr>
              <a:t>家族简介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2181097"/>
            <a:ext cx="7056120" cy="2475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Cocos2d-JS:</a:t>
            </a:r>
            <a:endParaRPr sz="1800">
              <a:latin typeface="Verdana"/>
              <a:cs typeface="Verdana"/>
            </a:endParaRPr>
          </a:p>
          <a:p>
            <a:pPr marL="12700" marR="34925">
              <a:lnSpc>
                <a:spcPts val="2160"/>
              </a:lnSpc>
              <a:spcBef>
                <a:spcPts val="45"/>
              </a:spcBef>
            </a:pPr>
            <a:r>
              <a:rPr sz="1800" spc="-5" dirty="0">
                <a:latin typeface="Microsoft YaHei"/>
                <a:cs typeface="Microsoft YaHei"/>
              </a:rPr>
              <a:t>目前已经把</a:t>
            </a:r>
            <a:r>
              <a:rPr sz="1800" spc="-5" dirty="0">
                <a:latin typeface="Verdana"/>
                <a:cs typeface="Verdana"/>
              </a:rPr>
              <a:t>JavaScript</a:t>
            </a:r>
            <a:r>
              <a:rPr sz="1800" spc="-5" dirty="0">
                <a:latin typeface="Microsoft YaHei"/>
                <a:cs typeface="Microsoft YaHei"/>
              </a:rPr>
              <a:t>与现有的</a:t>
            </a:r>
            <a:r>
              <a:rPr sz="1800" spc="-5" dirty="0">
                <a:latin typeface="Verdana"/>
                <a:cs typeface="Verdana"/>
              </a:rPr>
              <a:t>Cocos2d-X</a:t>
            </a:r>
            <a:r>
              <a:rPr sz="1800" spc="-5" dirty="0">
                <a:latin typeface="Microsoft YaHei"/>
                <a:cs typeface="Microsoft YaHei"/>
              </a:rPr>
              <a:t>绑定，目标是对于</a:t>
            </a:r>
            <a:r>
              <a:rPr sz="1800" spc="-5" dirty="0">
                <a:latin typeface="Verdana"/>
                <a:cs typeface="Verdana"/>
              </a:rPr>
              <a:t>JSB</a:t>
            </a:r>
            <a:r>
              <a:rPr sz="1800" spc="-5" dirty="0">
                <a:latin typeface="Microsoft YaHei"/>
                <a:cs typeface="Microsoft YaHei"/>
              </a:rPr>
              <a:t>、  </a:t>
            </a:r>
            <a:r>
              <a:rPr sz="1800" spc="-5" dirty="0">
                <a:latin typeface="Verdana"/>
                <a:cs typeface="Verdana"/>
              </a:rPr>
              <a:t>Cocos2d-html5</a:t>
            </a:r>
            <a:r>
              <a:rPr sz="1800" spc="-5" dirty="0">
                <a:latin typeface="Microsoft YaHei"/>
                <a:cs typeface="Microsoft YaHei"/>
              </a:rPr>
              <a:t>都要有同样的</a:t>
            </a:r>
            <a:r>
              <a:rPr sz="1800" spc="-5" dirty="0">
                <a:latin typeface="Verdana"/>
                <a:cs typeface="Verdana"/>
              </a:rPr>
              <a:t>JavaScript API</a:t>
            </a:r>
            <a:r>
              <a:rPr sz="1800" spc="-5" dirty="0">
                <a:latin typeface="Microsoft YaHei"/>
                <a:cs typeface="Microsoft YaHei"/>
              </a:rPr>
              <a:t>，现在引擎已经把  </a:t>
            </a:r>
            <a:r>
              <a:rPr sz="1800" spc="-5" dirty="0">
                <a:latin typeface="Verdana"/>
                <a:cs typeface="Verdana"/>
              </a:rPr>
              <a:t>Cocos2d-html5</a:t>
            </a:r>
            <a:r>
              <a:rPr sz="1800" spc="-5" dirty="0">
                <a:latin typeface="Microsoft YaHei"/>
                <a:cs typeface="Microsoft YaHei"/>
              </a:rPr>
              <a:t>和</a:t>
            </a:r>
            <a:r>
              <a:rPr sz="1800" spc="-5" dirty="0">
                <a:latin typeface="Verdana"/>
                <a:cs typeface="Verdana"/>
              </a:rPr>
              <a:t>JavaScriptbindingsforCocos2d-X</a:t>
            </a:r>
            <a:r>
              <a:rPr sz="1800" spc="-5" dirty="0">
                <a:latin typeface="Microsoft YaHei"/>
                <a:cs typeface="Microsoft YaHei"/>
              </a:rPr>
              <a:t>合并成为了一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ts val="2090"/>
              </a:lnSpc>
            </a:pPr>
            <a:r>
              <a:rPr sz="1800" spc="-10" dirty="0">
                <a:latin typeface="Microsoft YaHei"/>
                <a:cs typeface="Microsoft YaHei"/>
              </a:rPr>
              <a:t>个新的产品</a:t>
            </a:r>
            <a:r>
              <a:rPr sz="1800" spc="-10" dirty="0">
                <a:latin typeface="Verdana"/>
                <a:cs typeface="Verdana"/>
              </a:rPr>
              <a:t>Cocos2d-JS</a:t>
            </a:r>
            <a:r>
              <a:rPr sz="1800" spc="-10" dirty="0">
                <a:latin typeface="Microsoft YaHei"/>
                <a:cs typeface="Microsoft YaHei"/>
              </a:rPr>
              <a:t>。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基于</a:t>
            </a:r>
            <a:r>
              <a:rPr sz="1800" spc="-5" dirty="0">
                <a:latin typeface="Verdana"/>
                <a:cs typeface="Verdana"/>
              </a:rPr>
              <a:t>Cocos2</a:t>
            </a:r>
            <a:r>
              <a:rPr sz="1800" spc="-10" dirty="0">
                <a:latin typeface="Verdana"/>
                <a:cs typeface="Verdana"/>
              </a:rPr>
              <a:t>d</a:t>
            </a:r>
            <a:r>
              <a:rPr sz="1800" spc="-90" dirty="0">
                <a:latin typeface="Verdana"/>
                <a:cs typeface="Verdana"/>
              </a:rPr>
              <a:t>-</a:t>
            </a:r>
            <a:r>
              <a:rPr sz="1800" spc="-5" dirty="0">
                <a:latin typeface="Verdana"/>
                <a:cs typeface="Verdana"/>
              </a:rPr>
              <a:t>J</a:t>
            </a:r>
            <a:r>
              <a:rPr sz="1800" spc="5" dirty="0">
                <a:latin typeface="Verdana"/>
                <a:cs typeface="Verdana"/>
              </a:rPr>
              <a:t>S</a:t>
            </a:r>
            <a:r>
              <a:rPr sz="1800" dirty="0">
                <a:latin typeface="Microsoft YaHei"/>
                <a:cs typeface="Microsoft YaHei"/>
              </a:rPr>
              <a:t>开发的游戏可以轻松穿越操作系统运行在各浏览器上  </a:t>
            </a:r>
            <a:r>
              <a:rPr sz="1800" spc="-5" dirty="0">
                <a:latin typeface="Microsoft YaHei"/>
                <a:cs typeface="Microsoft YaHei"/>
              </a:rPr>
              <a:t>了，不仅如此，内置的</a:t>
            </a:r>
            <a:r>
              <a:rPr sz="1800" spc="-5" dirty="0">
                <a:latin typeface="Verdana"/>
                <a:cs typeface="Verdana"/>
              </a:rPr>
              <a:t>JSB</a:t>
            </a:r>
            <a:r>
              <a:rPr sz="1800" spc="-5" dirty="0">
                <a:latin typeface="Microsoft YaHei"/>
                <a:cs typeface="Microsoft YaHei"/>
              </a:rPr>
              <a:t>技术也让</a:t>
            </a:r>
            <a:r>
              <a:rPr sz="1800" spc="-5" dirty="0">
                <a:latin typeface="Verdana"/>
                <a:cs typeface="Verdana"/>
              </a:rPr>
              <a:t>javascript</a:t>
            </a:r>
            <a:r>
              <a:rPr sz="1800" spc="-5" dirty="0">
                <a:latin typeface="Microsoft YaHei"/>
                <a:cs typeface="Microsoft YaHei"/>
              </a:rPr>
              <a:t>开发的游戏能够以原生  </a:t>
            </a:r>
            <a:r>
              <a:rPr sz="1800" spc="-10" dirty="0">
                <a:latin typeface="Microsoft YaHei"/>
                <a:cs typeface="Microsoft YaHei"/>
              </a:rPr>
              <a:t>应用的形态运行在与</a:t>
            </a:r>
            <a:r>
              <a:rPr sz="1800" spc="-10" dirty="0">
                <a:latin typeface="Verdana"/>
                <a:cs typeface="Verdana"/>
              </a:rPr>
              <a:t>Cocos2d-X</a:t>
            </a:r>
            <a:r>
              <a:rPr sz="1800" spc="-10" dirty="0">
                <a:latin typeface="Microsoft YaHei"/>
                <a:cs typeface="Microsoft YaHei"/>
              </a:rPr>
              <a:t>相同的各大平台上。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Cocos2d</a:t>
            </a:r>
            <a:r>
              <a:rPr spc="-5" dirty="0">
                <a:latin typeface="Microsoft YaHei"/>
                <a:cs typeface="Microsoft YaHei"/>
              </a:rPr>
              <a:t>家族简介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091184"/>
            <a:ext cx="7080250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Microsoft YaHei"/>
                <a:cs typeface="Microsoft YaHei"/>
              </a:rPr>
              <a:t>如图所示，上层用的是一致的</a:t>
            </a:r>
            <a:r>
              <a:rPr sz="1800" spc="-5" dirty="0">
                <a:latin typeface="Verdana"/>
                <a:cs typeface="Verdana"/>
              </a:rPr>
              <a:t>JavaScriptAPI</a:t>
            </a:r>
            <a:r>
              <a:rPr sz="1800" spc="-5" dirty="0">
                <a:latin typeface="Microsoft YaHei"/>
                <a:cs typeface="Microsoft YaHei"/>
              </a:rPr>
              <a:t>，对于不同平台只需用不  同的引擎来实现，对于游戏开发者，在同样的</a:t>
            </a:r>
            <a:r>
              <a:rPr sz="1800" spc="-5" dirty="0">
                <a:latin typeface="Verdana"/>
                <a:cs typeface="Verdana"/>
              </a:rPr>
              <a:t>API</a:t>
            </a:r>
            <a:r>
              <a:rPr sz="1800" spc="-5" dirty="0">
                <a:latin typeface="Microsoft YaHei"/>
                <a:cs typeface="Microsoft YaHei"/>
              </a:rPr>
              <a:t>之上用</a:t>
            </a:r>
            <a:r>
              <a:rPr sz="1800" spc="-5" dirty="0">
                <a:latin typeface="Verdana"/>
                <a:cs typeface="Verdana"/>
              </a:rPr>
              <a:t>JavaScript</a:t>
            </a:r>
            <a:r>
              <a:rPr sz="1800" spc="-5" dirty="0">
                <a:latin typeface="Microsoft YaHei"/>
                <a:cs typeface="Microsoft YaHei"/>
              </a:rPr>
              <a:t>写  </a:t>
            </a:r>
            <a:r>
              <a:rPr sz="1800" dirty="0">
                <a:latin typeface="Microsoft YaHei"/>
                <a:cs typeface="Microsoft YaHei"/>
              </a:rPr>
              <a:t>完游戏逻辑，就可以在</a:t>
            </a:r>
            <a:r>
              <a:rPr sz="1800" dirty="0">
                <a:latin typeface="Verdana"/>
                <a:cs typeface="Verdana"/>
              </a:rPr>
              <a:t>iOS</a:t>
            </a:r>
            <a:r>
              <a:rPr sz="1800" dirty="0">
                <a:latin typeface="Microsoft YaHei"/>
                <a:cs typeface="Microsoft YaHei"/>
              </a:rPr>
              <a:t>、</a:t>
            </a:r>
            <a:r>
              <a:rPr sz="1800" dirty="0">
                <a:latin typeface="Verdana"/>
                <a:cs typeface="Verdana"/>
              </a:rPr>
              <a:t>Android</a:t>
            </a:r>
            <a:r>
              <a:rPr sz="1800" dirty="0">
                <a:latin typeface="Microsoft YaHei"/>
                <a:cs typeface="Microsoft YaHei"/>
              </a:rPr>
              <a:t>以及各种浏览器里面运行，而不  </a:t>
            </a:r>
            <a:r>
              <a:rPr sz="1800" spc="-5" dirty="0">
                <a:latin typeface="Microsoft YaHei"/>
                <a:cs typeface="Microsoft YaHei"/>
              </a:rPr>
              <a:t>必关心底层的</a:t>
            </a:r>
            <a:r>
              <a:rPr sz="1800" spc="-5" dirty="0">
                <a:latin typeface="Verdana"/>
                <a:cs typeface="Verdana"/>
              </a:rPr>
              <a:t>Cocos2d</a:t>
            </a:r>
            <a:r>
              <a:rPr sz="1800" spc="-5" dirty="0">
                <a:latin typeface="Microsoft YaHei"/>
                <a:cs typeface="Microsoft YaHei"/>
              </a:rPr>
              <a:t>引擎具体是如何实现的。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8383" y="2348613"/>
            <a:ext cx="5458919" cy="4104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3971"/>
            <a:ext cx="7696200" cy="53339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10668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Cocos</a:t>
            </a:r>
            <a:r>
              <a:rPr lang="zh-CN" altLang="en-US" dirty="0"/>
              <a:t>开发的一些游戏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007" y="1641094"/>
            <a:ext cx="5581650" cy="3659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err="1">
                <a:latin typeface="Microsoft YaHei"/>
                <a:cs typeface="Microsoft YaHei"/>
              </a:rPr>
              <a:t>Cocos是由触控科技推出的</a:t>
            </a:r>
            <a:r>
              <a:rPr sz="1800" spc="-5" dirty="0" err="1">
                <a:solidFill>
                  <a:srgbClr val="FF0000"/>
                </a:solidFill>
                <a:latin typeface="Microsoft YaHei"/>
                <a:cs typeface="Microsoft YaHei"/>
              </a:rPr>
              <a:t>游戏开发一站式解决方案</a:t>
            </a:r>
            <a:r>
              <a:rPr sz="1800" spc="-5" dirty="0">
                <a:latin typeface="Microsoft YaHei"/>
                <a:cs typeface="Microsoft YaHei"/>
              </a:rPr>
              <a:t>。</a:t>
            </a:r>
            <a:endParaRPr lang="en-US" sz="1800" spc="-5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lang="zh-CN" altLang="en-US" spc="-5" dirty="0">
                <a:latin typeface="Microsoft YaHei"/>
                <a:cs typeface="Microsoft YaHei"/>
              </a:rPr>
              <a:t>（</a:t>
            </a:r>
            <a:r>
              <a:rPr lang="zh-CN" altLang="en-US" spc="-5" dirty="0">
                <a:solidFill>
                  <a:srgbClr val="FF0000"/>
                </a:solidFill>
                <a:latin typeface="Microsoft YaHei"/>
                <a:cs typeface="Microsoft YaHei"/>
              </a:rPr>
              <a:t>目前已被</a:t>
            </a:r>
            <a:r>
              <a:rPr lang="en-US" altLang="zh-CN" spc="-5" dirty="0" err="1">
                <a:solidFill>
                  <a:srgbClr val="FF0000"/>
                </a:solidFill>
                <a:latin typeface="Microsoft YaHei"/>
                <a:cs typeface="Microsoft YaHei"/>
              </a:rPr>
              <a:t>cocos</a:t>
            </a:r>
            <a:r>
              <a:rPr lang="en-US" altLang="zh-CN" spc="-5" dirty="0">
                <a:solidFill>
                  <a:srgbClr val="FF0000"/>
                </a:solidFill>
                <a:latin typeface="Microsoft YaHei"/>
                <a:cs typeface="Microsoft YaHei"/>
              </a:rPr>
              <a:t> creator</a:t>
            </a:r>
            <a:r>
              <a:rPr lang="zh-CN" altLang="en-US" spc="-5" dirty="0">
                <a:solidFill>
                  <a:srgbClr val="FF0000"/>
                </a:solidFill>
                <a:latin typeface="Microsoft YaHei"/>
                <a:cs typeface="Microsoft YaHei"/>
              </a:rPr>
              <a:t>替代</a:t>
            </a:r>
            <a:r>
              <a:rPr lang="zh-CN" altLang="en-US" spc="-5" dirty="0">
                <a:latin typeface="Microsoft YaHei"/>
                <a:cs typeface="Microsoft YaHei"/>
              </a:rPr>
              <a:t>）</a:t>
            </a:r>
            <a:endParaRPr sz="18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sz="1800" dirty="0">
                <a:latin typeface="Microsoft YaHei"/>
                <a:cs typeface="Microsoft YaHei"/>
              </a:rPr>
              <a:t>游戏从创意、开发、测试、上线都有一个完整的流程，  </a:t>
            </a:r>
            <a:r>
              <a:rPr sz="1800" spc="-5" dirty="0">
                <a:latin typeface="Microsoft YaHei"/>
                <a:cs typeface="Microsoft YaHei"/>
              </a:rPr>
              <a:t>触控科技从产品设计角度把原本cocos引擎家族所有独  立产品进行了整合，在2015年正式发布了Cocos，</a:t>
            </a:r>
            <a:r>
              <a:rPr sz="1800" spc="-5" dirty="0">
                <a:solidFill>
                  <a:srgbClr val="FF0000"/>
                </a:solidFill>
                <a:latin typeface="Microsoft YaHei"/>
                <a:cs typeface="Microsoft YaHei"/>
              </a:rPr>
              <a:t>包含  了从新建立项、游戏制作、到 打包上线的全套流程</a:t>
            </a:r>
            <a:r>
              <a:rPr sz="1800" spc="-5" dirty="0">
                <a:latin typeface="Microsoft YaHei"/>
                <a:cs typeface="Microsoft YaHei"/>
              </a:rPr>
              <a:t>。开  发者可以通过cocos快速生成代码、编辑资源和动画，  </a:t>
            </a:r>
            <a:r>
              <a:rPr sz="1800" dirty="0">
                <a:latin typeface="Microsoft YaHei"/>
                <a:cs typeface="Microsoft YaHei"/>
              </a:rPr>
              <a:t>最终输出适合于多个平台的游戏产品。</a:t>
            </a:r>
          </a:p>
        </p:txBody>
      </p:sp>
      <p:sp>
        <p:nvSpPr>
          <p:cNvPr id="3" name="object 3"/>
          <p:cNvSpPr/>
          <p:nvPr/>
        </p:nvSpPr>
        <p:spPr>
          <a:xfrm>
            <a:off x="467868" y="1988820"/>
            <a:ext cx="2048256" cy="2563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开发工具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014" y="1457959"/>
            <a:ext cx="5504180" cy="354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它整合了：</a:t>
            </a:r>
            <a:endParaRPr sz="1600">
              <a:latin typeface="Microsoft YaHei"/>
              <a:cs typeface="Microsoft YaHei"/>
            </a:endParaRPr>
          </a:p>
          <a:p>
            <a:pPr marL="12700" marR="5080" algn="just">
              <a:lnSpc>
                <a:spcPct val="150100"/>
              </a:lnSpc>
              <a:spcBef>
                <a:spcPts val="575"/>
              </a:spcBef>
            </a:pPr>
            <a:r>
              <a:rPr sz="1600" spc="-5" dirty="0">
                <a:solidFill>
                  <a:srgbClr val="FF0000"/>
                </a:solidFill>
                <a:latin typeface="Microsoft YaHei"/>
                <a:cs typeface="Microsoft YaHei"/>
              </a:rPr>
              <a:t>CocoStudio </a:t>
            </a:r>
            <a:r>
              <a:rPr sz="1600" spc="-5" dirty="0">
                <a:latin typeface="Microsoft YaHei"/>
                <a:cs typeface="Microsoft YaHei"/>
              </a:rPr>
              <a:t>包含游戏开发中核心的四个游戏编辑器，UI编辑  器、动画编辑器、场景编辑器、数</a:t>
            </a:r>
            <a:r>
              <a:rPr sz="1600" spc="0" dirty="0">
                <a:latin typeface="Microsoft YaHei"/>
                <a:cs typeface="Microsoft YaHei"/>
              </a:rPr>
              <a:t>据</a:t>
            </a:r>
            <a:r>
              <a:rPr sz="1600" spc="-5" dirty="0">
                <a:latin typeface="Microsoft YaHei"/>
                <a:cs typeface="Microsoft YaHei"/>
              </a:rPr>
              <a:t>编辑</a:t>
            </a:r>
            <a:r>
              <a:rPr sz="1600" spc="0" dirty="0">
                <a:latin typeface="Microsoft YaHei"/>
                <a:cs typeface="Microsoft YaHei"/>
              </a:rPr>
              <a:t>器</a:t>
            </a:r>
            <a:r>
              <a:rPr sz="1600" spc="-5" dirty="0">
                <a:latin typeface="Microsoft YaHei"/>
                <a:cs typeface="Microsoft YaHei"/>
              </a:rPr>
              <a:t>，用</a:t>
            </a:r>
            <a:r>
              <a:rPr sz="1600" spc="0" dirty="0">
                <a:latin typeface="Microsoft YaHei"/>
                <a:cs typeface="Microsoft YaHei"/>
              </a:rPr>
              <a:t>于</a:t>
            </a:r>
            <a:r>
              <a:rPr sz="1600" spc="-5" dirty="0">
                <a:latin typeface="Microsoft YaHei"/>
                <a:cs typeface="Microsoft YaHei"/>
              </a:rPr>
              <a:t>处理</a:t>
            </a:r>
            <a:r>
              <a:rPr sz="1600" spc="0" dirty="0">
                <a:latin typeface="Microsoft YaHei"/>
                <a:cs typeface="Microsoft YaHei"/>
              </a:rPr>
              <a:t>游</a:t>
            </a:r>
            <a:r>
              <a:rPr sz="1600" spc="-5" dirty="0">
                <a:latin typeface="Microsoft YaHei"/>
                <a:cs typeface="Microsoft YaHei"/>
              </a:rPr>
              <a:t>戏中  的动画资源、UI界面、游戏场景、游戏数据。</a:t>
            </a:r>
            <a:endParaRPr sz="1600">
              <a:latin typeface="Microsoft YaHei"/>
              <a:cs typeface="Microsoft YaHei"/>
            </a:endParaRPr>
          </a:p>
          <a:p>
            <a:pPr marL="12700" marR="2456180">
              <a:lnSpc>
                <a:spcPts val="3460"/>
              </a:lnSpc>
              <a:spcBef>
                <a:spcPts val="365"/>
              </a:spcBef>
            </a:pPr>
            <a:r>
              <a:rPr sz="1600" spc="-5" dirty="0">
                <a:solidFill>
                  <a:srgbClr val="FF0000"/>
                </a:solidFill>
                <a:latin typeface="Microsoft YaHei"/>
                <a:cs typeface="Microsoft YaHei"/>
              </a:rPr>
              <a:t>Cocos Code IDE</a:t>
            </a:r>
            <a:r>
              <a:rPr sz="1600" spc="-4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官方代码编辑器  </a:t>
            </a:r>
            <a:r>
              <a:rPr sz="1600" spc="-5" dirty="0">
                <a:solidFill>
                  <a:srgbClr val="FF0000"/>
                </a:solidFill>
                <a:latin typeface="Microsoft YaHei"/>
                <a:cs typeface="Microsoft YaHei"/>
              </a:rPr>
              <a:t>Cocos2d-x</a:t>
            </a:r>
            <a:r>
              <a:rPr sz="1600" spc="-85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框架</a:t>
            </a:r>
            <a:endParaRPr sz="1600">
              <a:latin typeface="Microsoft YaHei"/>
              <a:cs typeface="Microsoft YaHei"/>
            </a:endParaRPr>
          </a:p>
          <a:p>
            <a:pPr marL="12700" marR="24765">
              <a:lnSpc>
                <a:spcPct val="150000"/>
              </a:lnSpc>
              <a:spcBef>
                <a:spcPts val="200"/>
              </a:spcBef>
            </a:pPr>
            <a:r>
              <a:rPr sz="1600" spc="-5" dirty="0">
                <a:solidFill>
                  <a:srgbClr val="FF0000"/>
                </a:solidFill>
                <a:latin typeface="Microsoft YaHei"/>
                <a:cs typeface="Microsoft YaHei"/>
              </a:rPr>
              <a:t>文档中心 </a:t>
            </a:r>
            <a:r>
              <a:rPr sz="1600" spc="-5" dirty="0">
                <a:latin typeface="Microsoft YaHei"/>
                <a:cs typeface="Microsoft YaHei"/>
              </a:rPr>
              <a:t>整合Cocos2d-x Programmers Guide，API文档，  Cocos</a:t>
            </a:r>
            <a:r>
              <a:rPr sz="1600" spc="-85" dirty="0">
                <a:latin typeface="Microsoft YaHei"/>
                <a:cs typeface="Microsoft YaHei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Studio用户向导。</a:t>
            </a:r>
            <a:endParaRPr sz="16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Microsoft YaHei"/>
                <a:cs typeface="Microsoft YaHei"/>
              </a:rPr>
              <a:t>商店系统</a:t>
            </a:r>
            <a:r>
              <a:rPr sz="1600" spc="-5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获取丰富的游戏开发资料以及资源更容易。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868" y="1988820"/>
            <a:ext cx="2048256" cy="2563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开发工具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014" y="2243073"/>
            <a:ext cx="6116955" cy="1977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Microsoft YaHei"/>
                <a:ea typeface="DengXian" panose="02010600030101010101" pitchFamily="2" charset="-122"/>
                <a:cs typeface="Microsoft YaHei"/>
              </a:rPr>
              <a:t>2016年1月份触控科技发布了</a:t>
            </a:r>
            <a:r>
              <a:rPr sz="1600" spc="-5" dirty="0">
                <a:solidFill>
                  <a:srgbClr val="FF0000"/>
                </a:solidFill>
                <a:latin typeface="Microsoft YaHei"/>
                <a:ea typeface="DengXian" panose="02010600030101010101" pitchFamily="2" charset="-122"/>
                <a:cs typeface="Microsoft YaHei"/>
              </a:rPr>
              <a:t>Cocos </a:t>
            </a:r>
            <a:r>
              <a:rPr sz="1600" spc="-10" dirty="0">
                <a:solidFill>
                  <a:srgbClr val="FF0000"/>
                </a:solidFill>
                <a:latin typeface="Microsoft YaHei"/>
                <a:ea typeface="DengXian" panose="02010600030101010101" pitchFamily="2" charset="-122"/>
                <a:cs typeface="Microsoft YaHei"/>
              </a:rPr>
              <a:t>Creator</a:t>
            </a:r>
            <a:r>
              <a:rPr sz="1600" spc="-10" dirty="0">
                <a:latin typeface="Microsoft YaHei"/>
                <a:ea typeface="DengXian" panose="02010600030101010101" pitchFamily="2" charset="-122"/>
                <a:cs typeface="Microsoft YaHei"/>
              </a:rPr>
              <a:t>， </a:t>
            </a:r>
            <a:r>
              <a:rPr sz="1600" spc="-5" dirty="0">
                <a:latin typeface="Microsoft YaHei"/>
                <a:ea typeface="DengXian" panose="02010600030101010101" pitchFamily="2" charset="-122"/>
                <a:cs typeface="Microsoft YaHei"/>
              </a:rPr>
              <a:t>它是以内容创作为核  心的游戏开发工具，在 Cocos2d-x 基础上实现了彻底脚本化、组件  化和数据驱动等特点，包含</a:t>
            </a:r>
            <a:r>
              <a:rPr sz="1600" spc="-5" dirty="0">
                <a:solidFill>
                  <a:srgbClr val="FF0000"/>
                </a:solidFill>
                <a:latin typeface="Microsoft YaHei"/>
                <a:ea typeface="DengXian" panose="02010600030101010101" pitchFamily="2" charset="-122"/>
                <a:cs typeface="Microsoft YaHei"/>
              </a:rPr>
              <a:t>游戏引擎、资源管理、场景编辑、游戏预  览和发布等游戏开发所需的全套功能</a:t>
            </a:r>
            <a:r>
              <a:rPr sz="1600" spc="-5" dirty="0">
                <a:latin typeface="Microsoft YaHei"/>
                <a:ea typeface="DengXian" panose="02010600030101010101" pitchFamily="2" charset="-122"/>
                <a:cs typeface="Microsoft YaHei"/>
              </a:rPr>
              <a:t>，并且将所有的功能和工具链都  </a:t>
            </a:r>
            <a:r>
              <a:rPr sz="1600" spc="-10" dirty="0">
                <a:latin typeface="Microsoft YaHei"/>
                <a:ea typeface="DengXian" panose="02010600030101010101" pitchFamily="2" charset="-122"/>
                <a:cs typeface="Microsoft YaHei"/>
              </a:rPr>
              <a:t>整合在了一个统一的应用程序里。</a:t>
            </a:r>
            <a:endParaRPr sz="1600" dirty="0">
              <a:latin typeface="Microsoft YaHei"/>
              <a:ea typeface="DengXian" panose="02010600030101010101" pitchFamily="2" charset="-122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zh-CN" altLang="en-US" sz="1650" dirty="0">
                <a:latin typeface="Times New Roman"/>
                <a:ea typeface="DengXian" panose="02010600030101010101" pitchFamily="2" charset="-122"/>
                <a:cs typeface="Times New Roman"/>
              </a:rPr>
              <a:t>最新版本为</a:t>
            </a:r>
            <a:r>
              <a:rPr lang="en-US" altLang="zh-CN" sz="1650" dirty="0">
                <a:latin typeface="Times New Roman"/>
                <a:ea typeface="DengXian" panose="02010600030101010101" pitchFamily="2" charset="-122"/>
                <a:cs typeface="Times New Roman"/>
              </a:rPr>
              <a:t>201</a:t>
            </a:r>
            <a:r>
              <a:rPr lang="en-US" altLang="zh-Hans" sz="1650" dirty="0">
                <a:latin typeface="Times New Roman"/>
                <a:ea typeface="DengXian" panose="02010600030101010101" pitchFamily="2" charset="-122"/>
                <a:cs typeface="Times New Roman"/>
              </a:rPr>
              <a:t>8</a:t>
            </a:r>
            <a:r>
              <a:rPr lang="zh-CN" altLang="en-US" sz="1650" dirty="0">
                <a:latin typeface="Times New Roman"/>
                <a:ea typeface="DengXian" panose="02010600030101010101" pitchFamily="2" charset="-122"/>
                <a:cs typeface="Times New Roman"/>
              </a:rPr>
              <a:t>年</a:t>
            </a:r>
            <a:r>
              <a:rPr lang="en-US" altLang="zh-CN" sz="1650" dirty="0">
                <a:latin typeface="Times New Roman"/>
                <a:ea typeface="DengXian" panose="02010600030101010101" pitchFamily="2" charset="-122"/>
                <a:cs typeface="Times New Roman"/>
              </a:rPr>
              <a:t>4</a:t>
            </a:r>
            <a:r>
              <a:rPr lang="zh-CN" altLang="en-US" sz="1650" dirty="0">
                <a:latin typeface="Times New Roman"/>
                <a:ea typeface="DengXian" panose="02010600030101010101" pitchFamily="2" charset="-122"/>
                <a:cs typeface="Times New Roman"/>
              </a:rPr>
              <a:t>月</a:t>
            </a:r>
            <a:r>
              <a:rPr lang="en-US" altLang="zh-Hans" sz="1650" dirty="0">
                <a:latin typeface="Times New Roman"/>
                <a:ea typeface="DengXian" panose="02010600030101010101" pitchFamily="2" charset="-122"/>
                <a:cs typeface="Times New Roman"/>
              </a:rPr>
              <a:t>20</a:t>
            </a:r>
            <a:r>
              <a:rPr lang="zh-CN" altLang="en-US" sz="1650" dirty="0">
                <a:latin typeface="Times New Roman"/>
                <a:ea typeface="DengXian" panose="02010600030101010101" pitchFamily="2" charset="-122"/>
                <a:cs typeface="Times New Roman"/>
              </a:rPr>
              <a:t>日发布的</a:t>
            </a:r>
            <a:r>
              <a:rPr lang="en-US" altLang="zh-CN" sz="1650" dirty="0">
                <a:latin typeface="Times New Roman"/>
                <a:ea typeface="DengXian" panose="02010600030101010101" pitchFamily="2" charset="-122"/>
                <a:cs typeface="Times New Roman"/>
              </a:rPr>
              <a:t>v1.</a:t>
            </a:r>
            <a:r>
              <a:rPr lang="en-US" altLang="zh-Hans" sz="1650" dirty="0">
                <a:latin typeface="Times New Roman"/>
                <a:ea typeface="DengXian" panose="02010600030101010101" pitchFamily="2" charset="-122"/>
                <a:cs typeface="Times New Roman"/>
              </a:rPr>
              <a:t>9.1</a:t>
            </a:r>
            <a:endParaRPr sz="1650" dirty="0"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 marL="12700" marR="1503045">
              <a:lnSpc>
                <a:spcPct val="100000"/>
              </a:lnSpc>
            </a:pPr>
            <a:r>
              <a:rPr sz="1600" spc="-5" dirty="0">
                <a:latin typeface="Microsoft YaHei"/>
                <a:ea typeface="DengXian" panose="02010600030101010101" pitchFamily="2" charset="-122"/>
                <a:cs typeface="Microsoft YaHei"/>
              </a:rPr>
              <a:t>Cocos </a:t>
            </a:r>
            <a:r>
              <a:rPr sz="1600" spc="-10" dirty="0">
                <a:latin typeface="Microsoft YaHei"/>
                <a:ea typeface="DengXian" panose="02010600030101010101" pitchFamily="2" charset="-122"/>
                <a:cs typeface="Microsoft YaHei"/>
              </a:rPr>
              <a:t>Creator </a:t>
            </a:r>
            <a:r>
              <a:rPr sz="1600" spc="-5" dirty="0">
                <a:latin typeface="Microsoft YaHei"/>
                <a:ea typeface="DengXian" panose="02010600030101010101" pitchFamily="2" charset="-122"/>
                <a:cs typeface="Microsoft YaHei"/>
              </a:rPr>
              <a:t>v1.</a:t>
            </a:r>
            <a:r>
              <a:rPr lang="en-US" altLang="zh-CN" sz="1600" spc="-5" dirty="0">
                <a:latin typeface="Microsoft YaHei"/>
                <a:ea typeface="DengXian" panose="02010600030101010101" pitchFamily="2" charset="-122"/>
                <a:cs typeface="Microsoft YaHei"/>
              </a:rPr>
              <a:t>9</a:t>
            </a:r>
            <a:r>
              <a:rPr sz="1600" spc="-5" dirty="0">
                <a:latin typeface="Microsoft YaHei"/>
                <a:ea typeface="DengXian" panose="02010600030101010101" pitchFamily="2" charset="-122"/>
                <a:cs typeface="Microsoft YaHei"/>
              </a:rPr>
              <a:t>.</a:t>
            </a:r>
            <a:r>
              <a:rPr lang="en-US" altLang="zh-CN" sz="1600" spc="-5" dirty="0">
                <a:latin typeface="Microsoft YaHei"/>
                <a:ea typeface="DengXian" panose="02010600030101010101" pitchFamily="2" charset="-122"/>
                <a:cs typeface="Microsoft YaHei"/>
              </a:rPr>
              <a:t>1</a:t>
            </a:r>
            <a:r>
              <a:rPr sz="1600" spc="-5" dirty="0">
                <a:latin typeface="Microsoft YaHei"/>
                <a:ea typeface="DengXian" panose="02010600030101010101" pitchFamily="2" charset="-122"/>
                <a:cs typeface="Microsoft YaHei"/>
              </a:rPr>
              <a:t> 用户手册  </a:t>
            </a:r>
            <a:r>
              <a:rPr sz="1600" u="sng" spc="-10" dirty="0">
                <a:solidFill>
                  <a:srgbClr val="9353C3"/>
                </a:solidFill>
                <a:latin typeface="Microsoft YaHei"/>
                <a:ea typeface="DengXian" panose="02010600030101010101" pitchFamily="2" charset="-122"/>
                <a:cs typeface="Microsoft YaHei"/>
                <a:hlinkClick r:id="rId2"/>
              </a:rPr>
              <a:t>http://www.cocos.com/creator/</a:t>
            </a:r>
            <a:endParaRPr lang="en-US" sz="1600" u="sng" spc="-10" dirty="0">
              <a:solidFill>
                <a:srgbClr val="9353C3"/>
              </a:solidFill>
              <a:latin typeface="Microsoft YaHei"/>
              <a:ea typeface="DengXian" panose="02010600030101010101" pitchFamily="2" charset="-122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4527" y="1770888"/>
            <a:ext cx="2253996" cy="3145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开发工具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311" y="1053083"/>
            <a:ext cx="7365492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35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Microsoft YaHei"/>
                <a:cs typeface="Microsoft YaHei"/>
              </a:rPr>
              <a:t>CocosC</a:t>
            </a:r>
            <a:r>
              <a:rPr sz="2100" spc="-30" dirty="0">
                <a:latin typeface="Microsoft YaHei"/>
                <a:cs typeface="Microsoft YaHei"/>
              </a:rPr>
              <a:t>r</a:t>
            </a:r>
            <a:r>
              <a:rPr sz="2100" spc="-5" dirty="0">
                <a:latin typeface="Microsoft YaHei"/>
                <a:cs typeface="Microsoft YaHei"/>
              </a:rPr>
              <a:t>ea</a:t>
            </a:r>
            <a:r>
              <a:rPr sz="2100" spc="-15" dirty="0">
                <a:latin typeface="Microsoft YaHei"/>
                <a:cs typeface="Microsoft YaHei"/>
              </a:rPr>
              <a:t>t</a:t>
            </a:r>
            <a:r>
              <a:rPr sz="2100" dirty="0">
                <a:latin typeface="Microsoft YaHei"/>
                <a:cs typeface="Microsoft YaHei"/>
              </a:rPr>
              <a:t>or界面</a:t>
            </a:r>
            <a:endParaRPr sz="21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6785" y="2871089"/>
            <a:ext cx="1653539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主要组件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主要组件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3804"/>
            <a:ext cx="1316355" cy="3456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•	</a:t>
            </a:r>
            <a:r>
              <a:rPr sz="2400" dirty="0">
                <a:latin typeface="Microsoft YaHei"/>
                <a:cs typeface="Microsoft YaHei"/>
              </a:rPr>
              <a:t>核心类</a:t>
            </a:r>
            <a:endParaRPr sz="24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Verdana"/>
                <a:cs typeface="Verdana"/>
              </a:rPr>
              <a:t>Scene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Verdana"/>
                <a:cs typeface="Verdana"/>
              </a:rPr>
              <a:t>Node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Verdana"/>
                <a:cs typeface="Verdana"/>
              </a:rPr>
              <a:t>Sprite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Verdana"/>
                <a:cs typeface="Verdana"/>
              </a:rPr>
              <a:t>Menu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Verdana"/>
                <a:cs typeface="Verdana"/>
              </a:rPr>
              <a:t>Acti</a:t>
            </a:r>
            <a:r>
              <a:rPr sz="2400" spc="-25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•	</a:t>
            </a:r>
            <a:r>
              <a:rPr sz="2400" spc="-5" dirty="0">
                <a:latin typeface="Verdana"/>
                <a:cs typeface="Verdana"/>
              </a:rPr>
              <a:t>…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主要组件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450847"/>
            <a:ext cx="6096000" cy="474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6785" y="2871089"/>
            <a:ext cx="3281045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什么是游戏引擎？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主要组件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450847"/>
            <a:ext cx="6096000" cy="474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6785" y="2871089"/>
            <a:ext cx="288290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导演类</a:t>
            </a:r>
            <a:r>
              <a:rPr dirty="0"/>
              <a:t>Director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导演类</a:t>
            </a:r>
            <a:r>
              <a:rPr dirty="0"/>
              <a:t>Director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0770">
              <a:lnSpc>
                <a:spcPct val="100000"/>
              </a:lnSpc>
              <a:tabLst>
                <a:tab pos="3963035" algn="l"/>
              </a:tabLst>
            </a:pPr>
            <a:r>
              <a:rPr spc="-5" dirty="0">
                <a:latin typeface="Arial"/>
                <a:cs typeface="Arial"/>
              </a:rPr>
              <a:t>•	</a:t>
            </a:r>
            <a:r>
              <a:rPr dirty="0"/>
              <a:t>控制与调度</a:t>
            </a:r>
          </a:p>
          <a:p>
            <a:pPr marL="3608070"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620770">
              <a:lnSpc>
                <a:spcPct val="100000"/>
              </a:lnSpc>
              <a:tabLst>
                <a:tab pos="3963035" algn="l"/>
              </a:tabLst>
            </a:pPr>
            <a:r>
              <a:rPr spc="-5" dirty="0">
                <a:latin typeface="Arial"/>
                <a:cs typeface="Arial"/>
              </a:rPr>
              <a:t>•	</a:t>
            </a:r>
            <a:r>
              <a:rPr dirty="0"/>
              <a:t>控制</a:t>
            </a:r>
            <a:r>
              <a:rPr dirty="0">
                <a:latin typeface="Verdana"/>
                <a:cs typeface="Verdana"/>
              </a:rPr>
              <a:t>Scene</a:t>
            </a:r>
            <a:r>
              <a:rPr spc="-110" dirty="0">
                <a:latin typeface="Verdana"/>
                <a:cs typeface="Verdana"/>
              </a:rPr>
              <a:t> </a:t>
            </a:r>
            <a:r>
              <a:rPr dirty="0"/>
              <a:t>切换和切换效果</a:t>
            </a:r>
          </a:p>
          <a:p>
            <a:pPr marL="3608070"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3620770">
              <a:lnSpc>
                <a:spcPct val="100000"/>
              </a:lnSpc>
              <a:tabLst>
                <a:tab pos="3963035" algn="l"/>
              </a:tabLst>
            </a:pPr>
            <a:r>
              <a:rPr spc="-5" dirty="0">
                <a:latin typeface="Arial"/>
                <a:cs typeface="Arial"/>
              </a:rPr>
              <a:t>•	</a:t>
            </a:r>
            <a:r>
              <a:rPr dirty="0"/>
              <a:t>共享的单例对象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196339"/>
            <a:ext cx="3768852" cy="3768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导演类</a:t>
            </a:r>
            <a:r>
              <a:rPr dirty="0"/>
              <a:t>Director</a:t>
            </a:r>
          </a:p>
        </p:txBody>
      </p:sp>
      <p:sp>
        <p:nvSpPr>
          <p:cNvPr id="3" name="object 3"/>
          <p:cNvSpPr/>
          <p:nvPr/>
        </p:nvSpPr>
        <p:spPr>
          <a:xfrm>
            <a:off x="1062227" y="1196339"/>
            <a:ext cx="7019543" cy="5256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导演类</a:t>
            </a:r>
            <a:r>
              <a:rPr dirty="0"/>
              <a:t>Director</a:t>
            </a:r>
          </a:p>
        </p:txBody>
      </p:sp>
      <p:sp>
        <p:nvSpPr>
          <p:cNvPr id="3" name="object 3"/>
          <p:cNvSpPr/>
          <p:nvPr/>
        </p:nvSpPr>
        <p:spPr>
          <a:xfrm>
            <a:off x="766572" y="2276855"/>
            <a:ext cx="8125968" cy="1799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6785" y="2871089"/>
            <a:ext cx="2073275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场景</a:t>
            </a:r>
            <a:r>
              <a:rPr dirty="0"/>
              <a:t>Sce</a:t>
            </a:r>
            <a:r>
              <a:rPr spc="5" dirty="0"/>
              <a:t>n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场景</a:t>
            </a:r>
            <a:r>
              <a:rPr dirty="0"/>
              <a:t>Scene</a:t>
            </a:r>
          </a:p>
        </p:txBody>
      </p:sp>
      <p:sp>
        <p:nvSpPr>
          <p:cNvPr id="3" name="object 3"/>
          <p:cNvSpPr/>
          <p:nvPr/>
        </p:nvSpPr>
        <p:spPr>
          <a:xfrm>
            <a:off x="928116" y="1196339"/>
            <a:ext cx="7287768" cy="5256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场景</a:t>
            </a:r>
            <a:r>
              <a:rPr dirty="0"/>
              <a:t>Scene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450847"/>
            <a:ext cx="6096000" cy="474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场景</a:t>
            </a:r>
            <a:r>
              <a:rPr dirty="0">
                <a:latin typeface="Verdana"/>
                <a:cs typeface="Verdana"/>
              </a:rPr>
              <a:t>Scene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450847"/>
            <a:ext cx="6096000" cy="474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191255"/>
            <a:ext cx="3931158" cy="1504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4830" y="3405504"/>
            <a:ext cx="3159760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34"/>
              </a:lnSpc>
            </a:pPr>
            <a:r>
              <a:rPr sz="5400" spc="-20" dirty="0">
                <a:solidFill>
                  <a:srgbClr val="FF0000"/>
                </a:solidFill>
                <a:latin typeface="Verdana"/>
                <a:cs typeface="Verdana"/>
              </a:rPr>
              <a:t>Renderer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5207" y="4285107"/>
            <a:ext cx="308610" cy="944880"/>
          </a:xfrm>
          <a:custGeom>
            <a:avLst/>
            <a:gdLst/>
            <a:ahLst/>
            <a:cxnLst/>
            <a:rect l="l" t="t" r="r" b="b"/>
            <a:pathLst>
              <a:path w="308610" h="944879">
                <a:moveTo>
                  <a:pt x="265791" y="873332"/>
                </a:moveTo>
                <a:lnTo>
                  <a:pt x="235458" y="882650"/>
                </a:lnTo>
                <a:lnTo>
                  <a:pt x="294131" y="944372"/>
                </a:lnTo>
                <a:lnTo>
                  <a:pt x="304012" y="885444"/>
                </a:lnTo>
                <a:lnTo>
                  <a:pt x="269494" y="885444"/>
                </a:lnTo>
                <a:lnTo>
                  <a:pt x="265791" y="873332"/>
                </a:lnTo>
                <a:close/>
              </a:path>
              <a:path w="308610" h="944879">
                <a:moveTo>
                  <a:pt x="277967" y="869593"/>
                </a:moveTo>
                <a:lnTo>
                  <a:pt x="265791" y="873332"/>
                </a:lnTo>
                <a:lnTo>
                  <a:pt x="269494" y="885444"/>
                </a:lnTo>
                <a:lnTo>
                  <a:pt x="281686" y="881761"/>
                </a:lnTo>
                <a:lnTo>
                  <a:pt x="277967" y="869593"/>
                </a:lnTo>
                <a:close/>
              </a:path>
              <a:path w="308610" h="944879">
                <a:moveTo>
                  <a:pt x="308229" y="860298"/>
                </a:moveTo>
                <a:lnTo>
                  <a:pt x="277967" y="869593"/>
                </a:lnTo>
                <a:lnTo>
                  <a:pt x="281686" y="881761"/>
                </a:lnTo>
                <a:lnTo>
                  <a:pt x="269494" y="885444"/>
                </a:lnTo>
                <a:lnTo>
                  <a:pt x="304012" y="885444"/>
                </a:lnTo>
                <a:lnTo>
                  <a:pt x="308229" y="860298"/>
                </a:lnTo>
                <a:close/>
              </a:path>
              <a:path w="308610" h="944879">
                <a:moveTo>
                  <a:pt x="12192" y="0"/>
                </a:moveTo>
                <a:lnTo>
                  <a:pt x="0" y="3810"/>
                </a:lnTo>
                <a:lnTo>
                  <a:pt x="265791" y="873332"/>
                </a:lnTo>
                <a:lnTo>
                  <a:pt x="277967" y="869593"/>
                </a:lnTo>
                <a:lnTo>
                  <a:pt x="121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21129" y="2954908"/>
            <a:ext cx="1139190" cy="414655"/>
          </a:xfrm>
          <a:custGeom>
            <a:avLst/>
            <a:gdLst/>
            <a:ahLst/>
            <a:cxnLst/>
            <a:rect l="l" t="t" r="r" b="b"/>
            <a:pathLst>
              <a:path w="1139189" h="414654">
                <a:moveTo>
                  <a:pt x="1064840" y="29977"/>
                </a:moveTo>
                <a:lnTo>
                  <a:pt x="0" y="402589"/>
                </a:lnTo>
                <a:lnTo>
                  <a:pt x="4318" y="414527"/>
                </a:lnTo>
                <a:lnTo>
                  <a:pt x="1069018" y="41920"/>
                </a:lnTo>
                <a:lnTo>
                  <a:pt x="1064840" y="29977"/>
                </a:lnTo>
                <a:close/>
              </a:path>
              <a:path w="1139189" h="414654">
                <a:moveTo>
                  <a:pt x="1124259" y="25780"/>
                </a:moveTo>
                <a:lnTo>
                  <a:pt x="1076833" y="25780"/>
                </a:lnTo>
                <a:lnTo>
                  <a:pt x="1081023" y="37718"/>
                </a:lnTo>
                <a:lnTo>
                  <a:pt x="1069018" y="41920"/>
                </a:lnTo>
                <a:lnTo>
                  <a:pt x="1079500" y="71881"/>
                </a:lnTo>
                <a:lnTo>
                  <a:pt x="1124259" y="25780"/>
                </a:lnTo>
                <a:close/>
              </a:path>
              <a:path w="1139189" h="414654">
                <a:moveTo>
                  <a:pt x="1076833" y="25780"/>
                </a:moveTo>
                <a:lnTo>
                  <a:pt x="1064840" y="29977"/>
                </a:lnTo>
                <a:lnTo>
                  <a:pt x="1069018" y="41920"/>
                </a:lnTo>
                <a:lnTo>
                  <a:pt x="1081023" y="37718"/>
                </a:lnTo>
                <a:lnTo>
                  <a:pt x="1076833" y="25780"/>
                </a:lnTo>
                <a:close/>
              </a:path>
              <a:path w="1139189" h="414654">
                <a:moveTo>
                  <a:pt x="1054353" y="0"/>
                </a:moveTo>
                <a:lnTo>
                  <a:pt x="1064840" y="29977"/>
                </a:lnTo>
                <a:lnTo>
                  <a:pt x="1076833" y="25780"/>
                </a:lnTo>
                <a:lnTo>
                  <a:pt x="1124259" y="25780"/>
                </a:lnTo>
                <a:lnTo>
                  <a:pt x="1138808" y="10794"/>
                </a:lnTo>
                <a:lnTo>
                  <a:pt x="10543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7226" y="4281551"/>
            <a:ext cx="1587500" cy="948055"/>
          </a:xfrm>
          <a:custGeom>
            <a:avLst/>
            <a:gdLst/>
            <a:ahLst/>
            <a:cxnLst/>
            <a:rect l="l" t="t" r="r" b="b"/>
            <a:pathLst>
              <a:path w="1587500" h="948054">
                <a:moveTo>
                  <a:pt x="1518793" y="914380"/>
                </a:moveTo>
                <a:lnTo>
                  <a:pt x="1502537" y="941705"/>
                </a:lnTo>
                <a:lnTo>
                  <a:pt x="1587500" y="947928"/>
                </a:lnTo>
                <a:lnTo>
                  <a:pt x="1570168" y="920876"/>
                </a:lnTo>
                <a:lnTo>
                  <a:pt x="1529714" y="920876"/>
                </a:lnTo>
                <a:lnTo>
                  <a:pt x="1518793" y="914380"/>
                </a:lnTo>
                <a:close/>
              </a:path>
              <a:path w="1587500" h="948054">
                <a:moveTo>
                  <a:pt x="1525286" y="903467"/>
                </a:moveTo>
                <a:lnTo>
                  <a:pt x="1518793" y="914380"/>
                </a:lnTo>
                <a:lnTo>
                  <a:pt x="1529714" y="920876"/>
                </a:lnTo>
                <a:lnTo>
                  <a:pt x="1536191" y="909955"/>
                </a:lnTo>
                <a:lnTo>
                  <a:pt x="1525286" y="903467"/>
                </a:lnTo>
                <a:close/>
              </a:path>
              <a:path w="1587500" h="948054">
                <a:moveTo>
                  <a:pt x="1541526" y="876173"/>
                </a:moveTo>
                <a:lnTo>
                  <a:pt x="1525286" y="903467"/>
                </a:lnTo>
                <a:lnTo>
                  <a:pt x="1536191" y="909955"/>
                </a:lnTo>
                <a:lnTo>
                  <a:pt x="1529714" y="920876"/>
                </a:lnTo>
                <a:lnTo>
                  <a:pt x="1570168" y="920876"/>
                </a:lnTo>
                <a:lnTo>
                  <a:pt x="1541526" y="876173"/>
                </a:lnTo>
                <a:close/>
              </a:path>
              <a:path w="1587500" h="948054">
                <a:moveTo>
                  <a:pt x="6604" y="0"/>
                </a:moveTo>
                <a:lnTo>
                  <a:pt x="0" y="10922"/>
                </a:lnTo>
                <a:lnTo>
                  <a:pt x="1518793" y="914380"/>
                </a:lnTo>
                <a:lnTo>
                  <a:pt x="1525286" y="903467"/>
                </a:lnTo>
                <a:lnTo>
                  <a:pt x="66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8704" y="4281551"/>
            <a:ext cx="513080" cy="300355"/>
          </a:xfrm>
          <a:custGeom>
            <a:avLst/>
            <a:gdLst/>
            <a:ahLst/>
            <a:cxnLst/>
            <a:rect l="l" t="t" r="r" b="b"/>
            <a:pathLst>
              <a:path w="513079" h="300354">
                <a:moveTo>
                  <a:pt x="443556" y="267215"/>
                </a:moveTo>
                <a:lnTo>
                  <a:pt x="427609" y="294767"/>
                </a:lnTo>
                <a:lnTo>
                  <a:pt x="512699" y="299847"/>
                </a:lnTo>
                <a:lnTo>
                  <a:pt x="495376" y="273557"/>
                </a:lnTo>
                <a:lnTo>
                  <a:pt x="454533" y="273557"/>
                </a:lnTo>
                <a:lnTo>
                  <a:pt x="443556" y="267215"/>
                </a:lnTo>
                <a:close/>
              </a:path>
              <a:path w="513079" h="300354">
                <a:moveTo>
                  <a:pt x="449886" y="256281"/>
                </a:moveTo>
                <a:lnTo>
                  <a:pt x="443556" y="267215"/>
                </a:lnTo>
                <a:lnTo>
                  <a:pt x="454533" y="273557"/>
                </a:lnTo>
                <a:lnTo>
                  <a:pt x="460883" y="262636"/>
                </a:lnTo>
                <a:lnTo>
                  <a:pt x="449886" y="256281"/>
                </a:lnTo>
                <a:close/>
              </a:path>
              <a:path w="513079" h="300354">
                <a:moveTo>
                  <a:pt x="465836" y="228726"/>
                </a:moveTo>
                <a:lnTo>
                  <a:pt x="449886" y="256281"/>
                </a:lnTo>
                <a:lnTo>
                  <a:pt x="460883" y="262636"/>
                </a:lnTo>
                <a:lnTo>
                  <a:pt x="454533" y="273557"/>
                </a:lnTo>
                <a:lnTo>
                  <a:pt x="495376" y="273557"/>
                </a:lnTo>
                <a:lnTo>
                  <a:pt x="465836" y="228726"/>
                </a:lnTo>
                <a:close/>
              </a:path>
              <a:path w="513079" h="300354">
                <a:moveTo>
                  <a:pt x="6350" y="0"/>
                </a:moveTo>
                <a:lnTo>
                  <a:pt x="0" y="10922"/>
                </a:lnTo>
                <a:lnTo>
                  <a:pt x="443556" y="267215"/>
                </a:lnTo>
                <a:lnTo>
                  <a:pt x="449886" y="256281"/>
                </a:lnTo>
                <a:lnTo>
                  <a:pt x="63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8242" y="2051685"/>
            <a:ext cx="3818890" cy="1454785"/>
          </a:xfrm>
          <a:custGeom>
            <a:avLst/>
            <a:gdLst/>
            <a:ahLst/>
            <a:cxnLst/>
            <a:rect l="l" t="t" r="r" b="b"/>
            <a:pathLst>
              <a:path w="3818890" h="1454785">
                <a:moveTo>
                  <a:pt x="3745152" y="29758"/>
                </a:moveTo>
                <a:lnTo>
                  <a:pt x="0" y="1442974"/>
                </a:lnTo>
                <a:lnTo>
                  <a:pt x="4571" y="1454785"/>
                </a:lnTo>
                <a:lnTo>
                  <a:pt x="3749606" y="41566"/>
                </a:lnTo>
                <a:lnTo>
                  <a:pt x="3745152" y="29758"/>
                </a:lnTo>
                <a:close/>
              </a:path>
              <a:path w="3818890" h="1454785">
                <a:moveTo>
                  <a:pt x="3803492" y="25273"/>
                </a:moveTo>
                <a:lnTo>
                  <a:pt x="3757041" y="25273"/>
                </a:lnTo>
                <a:lnTo>
                  <a:pt x="3761485" y="37084"/>
                </a:lnTo>
                <a:lnTo>
                  <a:pt x="3749606" y="41566"/>
                </a:lnTo>
                <a:lnTo>
                  <a:pt x="3760851" y="71374"/>
                </a:lnTo>
                <a:lnTo>
                  <a:pt x="3803492" y="25273"/>
                </a:lnTo>
                <a:close/>
              </a:path>
              <a:path w="3818890" h="1454785">
                <a:moveTo>
                  <a:pt x="3757041" y="25273"/>
                </a:moveTo>
                <a:lnTo>
                  <a:pt x="3745152" y="29758"/>
                </a:lnTo>
                <a:lnTo>
                  <a:pt x="3749606" y="41566"/>
                </a:lnTo>
                <a:lnTo>
                  <a:pt x="3761485" y="37084"/>
                </a:lnTo>
                <a:lnTo>
                  <a:pt x="3757041" y="25273"/>
                </a:lnTo>
                <a:close/>
              </a:path>
              <a:path w="3818890" h="1454785">
                <a:moveTo>
                  <a:pt x="3733927" y="0"/>
                </a:moveTo>
                <a:lnTo>
                  <a:pt x="3745152" y="29758"/>
                </a:lnTo>
                <a:lnTo>
                  <a:pt x="3757041" y="25273"/>
                </a:lnTo>
                <a:lnTo>
                  <a:pt x="3803492" y="25273"/>
                </a:lnTo>
                <a:lnTo>
                  <a:pt x="3818762" y="8762"/>
                </a:lnTo>
                <a:lnTo>
                  <a:pt x="37339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6785" y="2871089"/>
            <a:ext cx="3856354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场景图</a:t>
            </a:r>
            <a:r>
              <a:rPr dirty="0"/>
              <a:t>Scene</a:t>
            </a:r>
            <a:r>
              <a:rPr spc="-95" dirty="0"/>
              <a:t> </a:t>
            </a:r>
            <a:r>
              <a:rPr spc="-15" dirty="0"/>
              <a:t>Graph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5255" y="1053083"/>
            <a:ext cx="7620000" cy="3713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什么是游戏引擎？</a:t>
            </a:r>
          </a:p>
        </p:txBody>
      </p:sp>
      <p:sp>
        <p:nvSpPr>
          <p:cNvPr id="5" name="object 5"/>
          <p:cNvSpPr/>
          <p:nvPr/>
        </p:nvSpPr>
        <p:spPr>
          <a:xfrm>
            <a:off x="975360" y="4983479"/>
            <a:ext cx="981455" cy="981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7361" y="4984241"/>
            <a:ext cx="791210" cy="981710"/>
          </a:xfrm>
          <a:custGeom>
            <a:avLst/>
            <a:gdLst/>
            <a:ahLst/>
            <a:cxnLst/>
            <a:rect l="l" t="t" r="r" b="b"/>
            <a:pathLst>
              <a:path w="791210" h="981710">
                <a:moveTo>
                  <a:pt x="593216" y="956741"/>
                </a:moveTo>
                <a:lnTo>
                  <a:pt x="197738" y="956741"/>
                </a:lnTo>
                <a:lnTo>
                  <a:pt x="197738" y="981455"/>
                </a:lnTo>
                <a:lnTo>
                  <a:pt x="593216" y="981455"/>
                </a:lnTo>
                <a:lnTo>
                  <a:pt x="593216" y="956741"/>
                </a:lnTo>
                <a:close/>
              </a:path>
              <a:path w="791210" h="981710">
                <a:moveTo>
                  <a:pt x="593216" y="882586"/>
                </a:moveTo>
                <a:lnTo>
                  <a:pt x="197738" y="882586"/>
                </a:lnTo>
                <a:lnTo>
                  <a:pt x="197738" y="932014"/>
                </a:lnTo>
                <a:lnTo>
                  <a:pt x="593216" y="932014"/>
                </a:lnTo>
                <a:lnTo>
                  <a:pt x="593216" y="882586"/>
                </a:lnTo>
                <a:close/>
              </a:path>
              <a:path w="791210" h="981710">
                <a:moveTo>
                  <a:pt x="593216" y="395477"/>
                </a:moveTo>
                <a:lnTo>
                  <a:pt x="197738" y="395477"/>
                </a:lnTo>
                <a:lnTo>
                  <a:pt x="197738" y="857872"/>
                </a:lnTo>
                <a:lnTo>
                  <a:pt x="593216" y="857872"/>
                </a:lnTo>
                <a:lnTo>
                  <a:pt x="593216" y="395477"/>
                </a:lnTo>
                <a:close/>
              </a:path>
              <a:path w="791210" h="981710">
                <a:moveTo>
                  <a:pt x="395477" y="0"/>
                </a:moveTo>
                <a:lnTo>
                  <a:pt x="0" y="395477"/>
                </a:lnTo>
                <a:lnTo>
                  <a:pt x="790955" y="395477"/>
                </a:lnTo>
                <a:lnTo>
                  <a:pt x="3954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62146" y="5953340"/>
            <a:ext cx="421640" cy="0"/>
          </a:xfrm>
          <a:custGeom>
            <a:avLst/>
            <a:gdLst/>
            <a:ahLst/>
            <a:cxnLst/>
            <a:rect l="l" t="t" r="r" b="b"/>
            <a:pathLst>
              <a:path w="421639">
                <a:moveTo>
                  <a:pt x="0" y="0"/>
                </a:moveTo>
                <a:lnTo>
                  <a:pt x="421385" y="0"/>
                </a:lnTo>
              </a:path>
            </a:pathLst>
          </a:custGeom>
          <a:ln w="5062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75101" y="5866828"/>
            <a:ext cx="395605" cy="49530"/>
          </a:xfrm>
          <a:custGeom>
            <a:avLst/>
            <a:gdLst/>
            <a:ahLst/>
            <a:cxnLst/>
            <a:rect l="l" t="t" r="r" b="b"/>
            <a:pathLst>
              <a:path w="395604" h="49529">
                <a:moveTo>
                  <a:pt x="0" y="49428"/>
                </a:moveTo>
                <a:lnTo>
                  <a:pt x="0" y="0"/>
                </a:lnTo>
                <a:lnTo>
                  <a:pt x="395477" y="0"/>
                </a:lnTo>
                <a:lnTo>
                  <a:pt x="395477" y="49428"/>
                </a:lnTo>
                <a:lnTo>
                  <a:pt x="0" y="4942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7361" y="4984241"/>
            <a:ext cx="791210" cy="857885"/>
          </a:xfrm>
          <a:custGeom>
            <a:avLst/>
            <a:gdLst/>
            <a:ahLst/>
            <a:cxnLst/>
            <a:rect l="l" t="t" r="r" b="b"/>
            <a:pathLst>
              <a:path w="791210" h="857885">
                <a:moveTo>
                  <a:pt x="197738" y="857872"/>
                </a:moveTo>
                <a:lnTo>
                  <a:pt x="197738" y="395477"/>
                </a:lnTo>
                <a:lnTo>
                  <a:pt x="0" y="395477"/>
                </a:lnTo>
                <a:lnTo>
                  <a:pt x="395477" y="0"/>
                </a:lnTo>
                <a:lnTo>
                  <a:pt x="790955" y="395477"/>
                </a:lnTo>
                <a:lnTo>
                  <a:pt x="593216" y="395477"/>
                </a:lnTo>
                <a:lnTo>
                  <a:pt x="593216" y="857872"/>
                </a:lnTo>
                <a:lnTo>
                  <a:pt x="197738" y="85787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52014" y="5329173"/>
            <a:ext cx="939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游戏性能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48071" y="5021579"/>
            <a:ext cx="1071372" cy="943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23990" y="5329173"/>
            <a:ext cx="939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开发周期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77733" y="4984241"/>
            <a:ext cx="792480" cy="981710"/>
          </a:xfrm>
          <a:custGeom>
            <a:avLst/>
            <a:gdLst/>
            <a:ahLst/>
            <a:cxnLst/>
            <a:rect l="l" t="t" r="r" b="b"/>
            <a:pathLst>
              <a:path w="792479" h="981710">
                <a:moveTo>
                  <a:pt x="594360" y="0"/>
                </a:moveTo>
                <a:lnTo>
                  <a:pt x="198120" y="0"/>
                </a:lnTo>
                <a:lnTo>
                  <a:pt x="198120" y="24764"/>
                </a:lnTo>
                <a:lnTo>
                  <a:pt x="594360" y="24764"/>
                </a:lnTo>
                <a:lnTo>
                  <a:pt x="594360" y="0"/>
                </a:lnTo>
                <a:close/>
              </a:path>
              <a:path w="792479" h="981710">
                <a:moveTo>
                  <a:pt x="594360" y="49529"/>
                </a:moveTo>
                <a:lnTo>
                  <a:pt x="198120" y="49529"/>
                </a:lnTo>
                <a:lnTo>
                  <a:pt x="198120" y="99059"/>
                </a:lnTo>
                <a:lnTo>
                  <a:pt x="594360" y="99059"/>
                </a:lnTo>
                <a:lnTo>
                  <a:pt x="594360" y="49529"/>
                </a:lnTo>
                <a:close/>
              </a:path>
              <a:path w="792479" h="981710">
                <a:moveTo>
                  <a:pt x="792480" y="585215"/>
                </a:moveTo>
                <a:lnTo>
                  <a:pt x="0" y="585215"/>
                </a:lnTo>
                <a:lnTo>
                  <a:pt x="396240" y="981455"/>
                </a:lnTo>
                <a:lnTo>
                  <a:pt x="792480" y="585215"/>
                </a:lnTo>
                <a:close/>
              </a:path>
              <a:path w="792479" h="981710">
                <a:moveTo>
                  <a:pt x="594360" y="123824"/>
                </a:moveTo>
                <a:lnTo>
                  <a:pt x="198120" y="123824"/>
                </a:lnTo>
                <a:lnTo>
                  <a:pt x="198120" y="585215"/>
                </a:lnTo>
                <a:lnTo>
                  <a:pt x="594360" y="585215"/>
                </a:lnTo>
                <a:lnTo>
                  <a:pt x="594360" y="123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62900" y="4996624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2148" y="0"/>
                </a:lnTo>
              </a:path>
            </a:pathLst>
          </a:custGeom>
          <a:ln w="5067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5854" y="5033771"/>
            <a:ext cx="396240" cy="49530"/>
          </a:xfrm>
          <a:custGeom>
            <a:avLst/>
            <a:gdLst/>
            <a:ahLst/>
            <a:cxnLst/>
            <a:rect l="l" t="t" r="r" b="b"/>
            <a:pathLst>
              <a:path w="396240" h="49529">
                <a:moveTo>
                  <a:pt x="396240" y="0"/>
                </a:moveTo>
                <a:lnTo>
                  <a:pt x="396240" y="49529"/>
                </a:lnTo>
                <a:lnTo>
                  <a:pt x="0" y="49529"/>
                </a:lnTo>
                <a:lnTo>
                  <a:pt x="0" y="0"/>
                </a:lnTo>
                <a:lnTo>
                  <a:pt x="396240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77733" y="5108066"/>
            <a:ext cx="792480" cy="857885"/>
          </a:xfrm>
          <a:custGeom>
            <a:avLst/>
            <a:gdLst/>
            <a:ahLst/>
            <a:cxnLst/>
            <a:rect l="l" t="t" r="r" b="b"/>
            <a:pathLst>
              <a:path w="792479" h="857885">
                <a:moveTo>
                  <a:pt x="594360" y="0"/>
                </a:moveTo>
                <a:lnTo>
                  <a:pt x="594360" y="461390"/>
                </a:lnTo>
                <a:lnTo>
                  <a:pt x="792480" y="461390"/>
                </a:lnTo>
                <a:lnTo>
                  <a:pt x="396240" y="857630"/>
                </a:lnTo>
                <a:lnTo>
                  <a:pt x="0" y="461390"/>
                </a:lnTo>
                <a:lnTo>
                  <a:pt x="198120" y="461390"/>
                </a:lnTo>
                <a:lnTo>
                  <a:pt x="198120" y="0"/>
                </a:lnTo>
                <a:lnTo>
                  <a:pt x="594360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场景图</a:t>
            </a:r>
            <a:r>
              <a:rPr dirty="0"/>
              <a:t>Scene</a:t>
            </a:r>
            <a:r>
              <a:rPr spc="-95" dirty="0"/>
              <a:t> </a:t>
            </a:r>
            <a:r>
              <a:rPr spc="-15" dirty="0"/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611123" y="1341119"/>
            <a:ext cx="4457700" cy="3835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91328" y="1991867"/>
            <a:ext cx="3020568" cy="2534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5538" y="3079242"/>
            <a:ext cx="607060" cy="361315"/>
          </a:xfrm>
          <a:custGeom>
            <a:avLst/>
            <a:gdLst/>
            <a:ahLst/>
            <a:cxnLst/>
            <a:rect l="l" t="t" r="r" b="b"/>
            <a:pathLst>
              <a:path w="607060" h="361314">
                <a:moveTo>
                  <a:pt x="0" y="90297"/>
                </a:moveTo>
                <a:lnTo>
                  <a:pt x="425958" y="90297"/>
                </a:lnTo>
                <a:lnTo>
                  <a:pt x="425958" y="0"/>
                </a:lnTo>
                <a:lnTo>
                  <a:pt x="606551" y="180594"/>
                </a:lnTo>
                <a:lnTo>
                  <a:pt x="425958" y="361188"/>
                </a:lnTo>
                <a:lnTo>
                  <a:pt x="425958" y="270891"/>
                </a:lnTo>
                <a:lnTo>
                  <a:pt x="0" y="270891"/>
                </a:lnTo>
                <a:lnTo>
                  <a:pt x="90297" y="180594"/>
                </a:lnTo>
                <a:lnTo>
                  <a:pt x="0" y="90297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场景图</a:t>
            </a:r>
            <a:r>
              <a:rPr dirty="0"/>
              <a:t>Scene</a:t>
            </a:r>
            <a:r>
              <a:rPr spc="-95" dirty="0"/>
              <a:t> </a:t>
            </a:r>
            <a:r>
              <a:rPr spc="-15" dirty="0"/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3636264" y="1772411"/>
            <a:ext cx="4468368" cy="382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29" y="1937385"/>
            <a:ext cx="455739" cy="385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8918" y="2044700"/>
            <a:ext cx="89535" cy="278765"/>
          </a:xfrm>
          <a:custGeom>
            <a:avLst/>
            <a:gdLst/>
            <a:ahLst/>
            <a:cxnLst/>
            <a:rect l="l" t="t" r="r" b="b"/>
            <a:pathLst>
              <a:path w="89534" h="278764">
                <a:moveTo>
                  <a:pt x="0" y="0"/>
                </a:moveTo>
                <a:lnTo>
                  <a:pt x="89446" y="0"/>
                </a:lnTo>
                <a:lnTo>
                  <a:pt x="89446" y="278257"/>
                </a:lnTo>
                <a:lnTo>
                  <a:pt x="0" y="278257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2654" y="2037079"/>
            <a:ext cx="280035" cy="286385"/>
          </a:xfrm>
          <a:custGeom>
            <a:avLst/>
            <a:gdLst/>
            <a:ahLst/>
            <a:cxnLst/>
            <a:rect l="l" t="t" r="r" b="b"/>
            <a:pathLst>
              <a:path w="280034" h="286385">
                <a:moveTo>
                  <a:pt x="183743" y="0"/>
                </a:moveTo>
                <a:lnTo>
                  <a:pt x="223839" y="6508"/>
                </a:lnTo>
                <a:lnTo>
                  <a:pt x="265208" y="40927"/>
                </a:lnTo>
                <a:lnTo>
                  <a:pt x="277920" y="80222"/>
                </a:lnTo>
                <a:lnTo>
                  <a:pt x="279514" y="104775"/>
                </a:lnTo>
                <a:lnTo>
                  <a:pt x="279514" y="285877"/>
                </a:lnTo>
                <a:lnTo>
                  <a:pt x="190055" y="285877"/>
                </a:lnTo>
                <a:lnTo>
                  <a:pt x="190055" y="147828"/>
                </a:lnTo>
                <a:lnTo>
                  <a:pt x="189948" y="139446"/>
                </a:lnTo>
                <a:lnTo>
                  <a:pt x="185178" y="94869"/>
                </a:lnTo>
                <a:lnTo>
                  <a:pt x="149316" y="72270"/>
                </a:lnTo>
                <a:lnTo>
                  <a:pt x="141236" y="72009"/>
                </a:lnTo>
                <a:lnTo>
                  <a:pt x="133146" y="72009"/>
                </a:lnTo>
                <a:lnTo>
                  <a:pt x="96628" y="84627"/>
                </a:lnTo>
                <a:lnTo>
                  <a:pt x="89446" y="88646"/>
                </a:lnTo>
                <a:lnTo>
                  <a:pt x="89446" y="285877"/>
                </a:lnTo>
                <a:lnTo>
                  <a:pt x="0" y="285877"/>
                </a:lnTo>
                <a:lnTo>
                  <a:pt x="0" y="7620"/>
                </a:lnTo>
                <a:lnTo>
                  <a:pt x="89446" y="7620"/>
                </a:lnTo>
                <a:lnTo>
                  <a:pt x="89446" y="38354"/>
                </a:lnTo>
                <a:lnTo>
                  <a:pt x="101209" y="29587"/>
                </a:lnTo>
                <a:lnTo>
                  <a:pt x="135115" y="9906"/>
                </a:lnTo>
                <a:lnTo>
                  <a:pt x="170680" y="619"/>
                </a:lnTo>
                <a:lnTo>
                  <a:pt x="183743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29" y="1937385"/>
            <a:ext cx="94615" cy="67945"/>
          </a:xfrm>
          <a:custGeom>
            <a:avLst/>
            <a:gdLst/>
            <a:ahLst/>
            <a:cxnLst/>
            <a:rect l="l" t="t" r="r" b="b"/>
            <a:pathLst>
              <a:path w="94615" h="67944">
                <a:moveTo>
                  <a:pt x="0" y="0"/>
                </a:moveTo>
                <a:lnTo>
                  <a:pt x="94411" y="0"/>
                </a:lnTo>
                <a:lnTo>
                  <a:pt x="94411" y="67690"/>
                </a:lnTo>
                <a:lnTo>
                  <a:pt x="0" y="6769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8971" y="2123193"/>
            <a:ext cx="189064" cy="713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8971" y="2123193"/>
            <a:ext cx="189230" cy="71755"/>
          </a:xfrm>
          <a:custGeom>
            <a:avLst/>
            <a:gdLst/>
            <a:ahLst/>
            <a:cxnLst/>
            <a:rect l="l" t="t" r="r" b="b"/>
            <a:pathLst>
              <a:path w="189230" h="71755">
                <a:moveTo>
                  <a:pt x="0" y="71366"/>
                </a:moveTo>
                <a:lnTo>
                  <a:pt x="189064" y="71366"/>
                </a:lnTo>
                <a:lnTo>
                  <a:pt x="189064" y="0"/>
                </a:lnTo>
                <a:lnTo>
                  <a:pt x="0" y="0"/>
                </a:lnTo>
                <a:lnTo>
                  <a:pt x="0" y="71366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7350" y="1937385"/>
            <a:ext cx="3046729" cy="3942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6464" y="2192401"/>
            <a:ext cx="99060" cy="78105"/>
          </a:xfrm>
          <a:custGeom>
            <a:avLst/>
            <a:gdLst/>
            <a:ahLst/>
            <a:cxnLst/>
            <a:rect l="l" t="t" r="r" b="b"/>
            <a:pathLst>
              <a:path w="99060" h="78105">
                <a:moveTo>
                  <a:pt x="98678" y="0"/>
                </a:moveTo>
                <a:lnTo>
                  <a:pt x="59562" y="4063"/>
                </a:lnTo>
                <a:lnTo>
                  <a:pt x="18669" y="12953"/>
                </a:lnTo>
                <a:lnTo>
                  <a:pt x="0" y="34798"/>
                </a:lnTo>
                <a:lnTo>
                  <a:pt x="0" y="43434"/>
                </a:lnTo>
                <a:lnTo>
                  <a:pt x="0" y="49275"/>
                </a:lnTo>
                <a:lnTo>
                  <a:pt x="508" y="53975"/>
                </a:lnTo>
                <a:lnTo>
                  <a:pt x="1524" y="57531"/>
                </a:lnTo>
                <a:lnTo>
                  <a:pt x="2539" y="61213"/>
                </a:lnTo>
                <a:lnTo>
                  <a:pt x="4952" y="64643"/>
                </a:lnTo>
                <a:lnTo>
                  <a:pt x="9016" y="67945"/>
                </a:lnTo>
                <a:lnTo>
                  <a:pt x="12700" y="71247"/>
                </a:lnTo>
                <a:lnTo>
                  <a:pt x="17272" y="73660"/>
                </a:lnTo>
                <a:lnTo>
                  <a:pt x="22606" y="75184"/>
                </a:lnTo>
                <a:lnTo>
                  <a:pt x="27812" y="76708"/>
                </a:lnTo>
                <a:lnTo>
                  <a:pt x="36195" y="77597"/>
                </a:lnTo>
                <a:lnTo>
                  <a:pt x="47371" y="77597"/>
                </a:lnTo>
                <a:lnTo>
                  <a:pt x="87423" y="65817"/>
                </a:lnTo>
                <a:lnTo>
                  <a:pt x="98678" y="57785"/>
                </a:lnTo>
                <a:lnTo>
                  <a:pt x="98678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1785" y="2102230"/>
            <a:ext cx="109220" cy="161290"/>
          </a:xfrm>
          <a:custGeom>
            <a:avLst/>
            <a:gdLst/>
            <a:ahLst/>
            <a:cxnLst/>
            <a:rect l="l" t="t" r="r" b="b"/>
            <a:pathLst>
              <a:path w="109219" h="161289">
                <a:moveTo>
                  <a:pt x="70231" y="0"/>
                </a:moveTo>
                <a:lnTo>
                  <a:pt x="27386" y="12322"/>
                </a:lnTo>
                <a:lnTo>
                  <a:pt x="4381" y="48148"/>
                </a:lnTo>
                <a:lnTo>
                  <a:pt x="0" y="82804"/>
                </a:lnTo>
                <a:lnTo>
                  <a:pt x="881" y="101877"/>
                </a:lnTo>
                <a:lnTo>
                  <a:pt x="14096" y="142240"/>
                </a:lnTo>
                <a:lnTo>
                  <a:pt x="59308" y="160782"/>
                </a:lnTo>
                <a:lnTo>
                  <a:pt x="65480" y="160496"/>
                </a:lnTo>
                <a:lnTo>
                  <a:pt x="103610" y="147691"/>
                </a:lnTo>
                <a:lnTo>
                  <a:pt x="108965" y="144145"/>
                </a:lnTo>
                <a:lnTo>
                  <a:pt x="108965" y="7366"/>
                </a:lnTo>
                <a:lnTo>
                  <a:pt x="75945" y="0"/>
                </a:lnTo>
                <a:lnTo>
                  <a:pt x="70231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49805" y="2098167"/>
            <a:ext cx="120014" cy="171450"/>
          </a:xfrm>
          <a:custGeom>
            <a:avLst/>
            <a:gdLst/>
            <a:ahLst/>
            <a:cxnLst/>
            <a:rect l="l" t="t" r="r" b="b"/>
            <a:pathLst>
              <a:path w="120014" h="171450">
                <a:moveTo>
                  <a:pt x="59943" y="0"/>
                </a:moveTo>
                <a:lnTo>
                  <a:pt x="51307" y="0"/>
                </a:lnTo>
                <a:lnTo>
                  <a:pt x="43687" y="1270"/>
                </a:lnTo>
                <a:lnTo>
                  <a:pt x="37083" y="3556"/>
                </a:lnTo>
                <a:lnTo>
                  <a:pt x="30352" y="5842"/>
                </a:lnTo>
                <a:lnTo>
                  <a:pt x="4825" y="43942"/>
                </a:lnTo>
                <a:lnTo>
                  <a:pt x="0" y="86233"/>
                </a:lnTo>
                <a:lnTo>
                  <a:pt x="261" y="97282"/>
                </a:lnTo>
                <a:lnTo>
                  <a:pt x="9413" y="140874"/>
                </a:lnTo>
                <a:lnTo>
                  <a:pt x="41275" y="168804"/>
                </a:lnTo>
                <a:lnTo>
                  <a:pt x="60706" y="171323"/>
                </a:lnTo>
                <a:lnTo>
                  <a:pt x="68833" y="171323"/>
                </a:lnTo>
                <a:lnTo>
                  <a:pt x="102616" y="153416"/>
                </a:lnTo>
                <a:lnTo>
                  <a:pt x="118824" y="109950"/>
                </a:lnTo>
                <a:lnTo>
                  <a:pt x="119887" y="86233"/>
                </a:lnTo>
                <a:lnTo>
                  <a:pt x="119622" y="74519"/>
                </a:lnTo>
                <a:lnTo>
                  <a:pt x="110140" y="30225"/>
                </a:lnTo>
                <a:lnTo>
                  <a:pt x="83946" y="4318"/>
                </a:lnTo>
                <a:lnTo>
                  <a:pt x="76581" y="1524"/>
                </a:lnTo>
                <a:lnTo>
                  <a:pt x="68580" y="0"/>
                </a:lnTo>
                <a:lnTo>
                  <a:pt x="59943" y="0"/>
                </a:lnTo>
                <a:close/>
              </a:path>
            </a:pathLst>
          </a:custGeom>
          <a:ln w="12191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04338" y="2091817"/>
            <a:ext cx="116205" cy="56515"/>
          </a:xfrm>
          <a:custGeom>
            <a:avLst/>
            <a:gdLst/>
            <a:ahLst/>
            <a:cxnLst/>
            <a:rect l="l" t="t" r="r" b="b"/>
            <a:pathLst>
              <a:path w="116205" h="56514">
                <a:moveTo>
                  <a:pt x="60960" y="0"/>
                </a:moveTo>
                <a:lnTo>
                  <a:pt x="18668" y="13335"/>
                </a:lnTo>
                <a:lnTo>
                  <a:pt x="0" y="56261"/>
                </a:lnTo>
                <a:lnTo>
                  <a:pt x="115824" y="56261"/>
                </a:lnTo>
                <a:lnTo>
                  <a:pt x="101854" y="14097"/>
                </a:lnTo>
                <a:lnTo>
                  <a:pt x="60960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68802" y="2044700"/>
            <a:ext cx="474980" cy="278765"/>
          </a:xfrm>
          <a:custGeom>
            <a:avLst/>
            <a:gdLst/>
            <a:ahLst/>
            <a:cxnLst/>
            <a:rect l="l" t="t" r="r" b="b"/>
            <a:pathLst>
              <a:path w="474979" h="278764">
                <a:moveTo>
                  <a:pt x="0" y="0"/>
                </a:moveTo>
                <a:lnTo>
                  <a:pt x="93599" y="0"/>
                </a:lnTo>
                <a:lnTo>
                  <a:pt x="141350" y="191770"/>
                </a:lnTo>
                <a:lnTo>
                  <a:pt x="200787" y="0"/>
                </a:lnTo>
                <a:lnTo>
                  <a:pt x="279781" y="0"/>
                </a:lnTo>
                <a:lnTo>
                  <a:pt x="336296" y="191770"/>
                </a:lnTo>
                <a:lnTo>
                  <a:pt x="383286" y="0"/>
                </a:lnTo>
                <a:lnTo>
                  <a:pt x="474852" y="0"/>
                </a:lnTo>
                <a:lnTo>
                  <a:pt x="388620" y="278257"/>
                </a:lnTo>
                <a:lnTo>
                  <a:pt x="293877" y="278257"/>
                </a:lnTo>
                <a:lnTo>
                  <a:pt x="237109" y="90677"/>
                </a:lnTo>
                <a:lnTo>
                  <a:pt x="181101" y="278257"/>
                </a:lnTo>
                <a:lnTo>
                  <a:pt x="85471" y="278257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1545" y="2043683"/>
            <a:ext cx="201930" cy="279400"/>
          </a:xfrm>
          <a:custGeom>
            <a:avLst/>
            <a:gdLst/>
            <a:ahLst/>
            <a:cxnLst/>
            <a:rect l="l" t="t" r="r" b="b"/>
            <a:pathLst>
              <a:path w="201930" h="279400">
                <a:moveTo>
                  <a:pt x="180721" y="0"/>
                </a:moveTo>
                <a:lnTo>
                  <a:pt x="183769" y="0"/>
                </a:lnTo>
                <a:lnTo>
                  <a:pt x="187325" y="126"/>
                </a:lnTo>
                <a:lnTo>
                  <a:pt x="191389" y="253"/>
                </a:lnTo>
                <a:lnTo>
                  <a:pt x="195326" y="380"/>
                </a:lnTo>
                <a:lnTo>
                  <a:pt x="198755" y="635"/>
                </a:lnTo>
                <a:lnTo>
                  <a:pt x="201676" y="1015"/>
                </a:lnTo>
                <a:lnTo>
                  <a:pt x="201676" y="85978"/>
                </a:lnTo>
                <a:lnTo>
                  <a:pt x="193802" y="85978"/>
                </a:lnTo>
                <a:lnTo>
                  <a:pt x="189992" y="84708"/>
                </a:lnTo>
                <a:lnTo>
                  <a:pt x="183896" y="83692"/>
                </a:lnTo>
                <a:lnTo>
                  <a:pt x="175514" y="83057"/>
                </a:lnTo>
                <a:lnTo>
                  <a:pt x="167131" y="82423"/>
                </a:lnTo>
                <a:lnTo>
                  <a:pt x="160147" y="82041"/>
                </a:lnTo>
                <a:lnTo>
                  <a:pt x="154431" y="82041"/>
                </a:lnTo>
                <a:lnTo>
                  <a:pt x="113446" y="86034"/>
                </a:lnTo>
                <a:lnTo>
                  <a:pt x="89408" y="92963"/>
                </a:lnTo>
                <a:lnTo>
                  <a:pt x="89408" y="279273"/>
                </a:lnTo>
                <a:lnTo>
                  <a:pt x="0" y="279273"/>
                </a:lnTo>
                <a:lnTo>
                  <a:pt x="0" y="1015"/>
                </a:lnTo>
                <a:lnTo>
                  <a:pt x="89408" y="1015"/>
                </a:lnTo>
                <a:lnTo>
                  <a:pt x="89408" y="41910"/>
                </a:lnTo>
                <a:lnTo>
                  <a:pt x="103673" y="30313"/>
                </a:lnTo>
                <a:lnTo>
                  <a:pt x="140589" y="8381"/>
                </a:lnTo>
                <a:lnTo>
                  <a:pt x="171360" y="523"/>
                </a:lnTo>
                <a:lnTo>
                  <a:pt x="180721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6666" y="2043683"/>
            <a:ext cx="201930" cy="279400"/>
          </a:xfrm>
          <a:custGeom>
            <a:avLst/>
            <a:gdLst/>
            <a:ahLst/>
            <a:cxnLst/>
            <a:rect l="l" t="t" r="r" b="b"/>
            <a:pathLst>
              <a:path w="201930" h="279400">
                <a:moveTo>
                  <a:pt x="180720" y="0"/>
                </a:moveTo>
                <a:lnTo>
                  <a:pt x="183769" y="0"/>
                </a:lnTo>
                <a:lnTo>
                  <a:pt x="187325" y="126"/>
                </a:lnTo>
                <a:lnTo>
                  <a:pt x="191388" y="253"/>
                </a:lnTo>
                <a:lnTo>
                  <a:pt x="195325" y="380"/>
                </a:lnTo>
                <a:lnTo>
                  <a:pt x="198754" y="635"/>
                </a:lnTo>
                <a:lnTo>
                  <a:pt x="201675" y="1015"/>
                </a:lnTo>
                <a:lnTo>
                  <a:pt x="201675" y="85978"/>
                </a:lnTo>
                <a:lnTo>
                  <a:pt x="193801" y="85978"/>
                </a:lnTo>
                <a:lnTo>
                  <a:pt x="189991" y="84708"/>
                </a:lnTo>
                <a:lnTo>
                  <a:pt x="183895" y="83692"/>
                </a:lnTo>
                <a:lnTo>
                  <a:pt x="175513" y="83057"/>
                </a:lnTo>
                <a:lnTo>
                  <a:pt x="167131" y="82423"/>
                </a:lnTo>
                <a:lnTo>
                  <a:pt x="160146" y="82041"/>
                </a:lnTo>
                <a:lnTo>
                  <a:pt x="154431" y="82041"/>
                </a:lnTo>
                <a:lnTo>
                  <a:pt x="113446" y="86034"/>
                </a:lnTo>
                <a:lnTo>
                  <a:pt x="89407" y="92963"/>
                </a:lnTo>
                <a:lnTo>
                  <a:pt x="89407" y="279273"/>
                </a:lnTo>
                <a:lnTo>
                  <a:pt x="0" y="279273"/>
                </a:lnTo>
                <a:lnTo>
                  <a:pt x="0" y="1015"/>
                </a:lnTo>
                <a:lnTo>
                  <a:pt x="89407" y="1015"/>
                </a:lnTo>
                <a:lnTo>
                  <a:pt x="89407" y="41910"/>
                </a:lnTo>
                <a:lnTo>
                  <a:pt x="103673" y="30313"/>
                </a:lnTo>
                <a:lnTo>
                  <a:pt x="140588" y="8381"/>
                </a:lnTo>
                <a:lnTo>
                  <a:pt x="171360" y="523"/>
                </a:lnTo>
                <a:lnTo>
                  <a:pt x="180720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5785" y="2036826"/>
            <a:ext cx="278130" cy="294005"/>
          </a:xfrm>
          <a:custGeom>
            <a:avLst/>
            <a:gdLst/>
            <a:ahLst/>
            <a:cxnLst/>
            <a:rect l="l" t="t" r="r" b="b"/>
            <a:pathLst>
              <a:path w="278129" h="294005">
                <a:moveTo>
                  <a:pt x="134112" y="0"/>
                </a:moveTo>
                <a:lnTo>
                  <a:pt x="199612" y="5826"/>
                </a:lnTo>
                <a:lnTo>
                  <a:pt x="243966" y="23368"/>
                </a:lnTo>
                <a:lnTo>
                  <a:pt x="269335" y="53451"/>
                </a:lnTo>
                <a:lnTo>
                  <a:pt x="277749" y="96774"/>
                </a:lnTo>
                <a:lnTo>
                  <a:pt x="277749" y="286131"/>
                </a:lnTo>
                <a:lnTo>
                  <a:pt x="189356" y="286131"/>
                </a:lnTo>
                <a:lnTo>
                  <a:pt x="189356" y="256666"/>
                </a:lnTo>
                <a:lnTo>
                  <a:pt x="184530" y="260350"/>
                </a:lnTo>
                <a:lnTo>
                  <a:pt x="178562" y="264668"/>
                </a:lnTo>
                <a:lnTo>
                  <a:pt x="171450" y="269748"/>
                </a:lnTo>
                <a:lnTo>
                  <a:pt x="164337" y="274954"/>
                </a:lnTo>
                <a:lnTo>
                  <a:pt x="124205" y="290702"/>
                </a:lnTo>
                <a:lnTo>
                  <a:pt x="93217" y="293624"/>
                </a:lnTo>
                <a:lnTo>
                  <a:pt x="74195" y="292080"/>
                </a:lnTo>
                <a:lnTo>
                  <a:pt x="26797" y="269113"/>
                </a:lnTo>
                <a:lnTo>
                  <a:pt x="1668" y="224589"/>
                </a:lnTo>
                <a:lnTo>
                  <a:pt x="0" y="206375"/>
                </a:lnTo>
                <a:lnTo>
                  <a:pt x="855" y="191827"/>
                </a:lnTo>
                <a:lnTo>
                  <a:pt x="21141" y="147399"/>
                </a:lnTo>
                <a:lnTo>
                  <a:pt x="65446" y="120915"/>
                </a:lnTo>
                <a:lnTo>
                  <a:pt x="113791" y="110236"/>
                </a:lnTo>
                <a:lnTo>
                  <a:pt x="170316" y="104538"/>
                </a:lnTo>
                <a:lnTo>
                  <a:pt x="189864" y="103250"/>
                </a:lnTo>
                <a:lnTo>
                  <a:pt x="189864" y="101853"/>
                </a:lnTo>
                <a:lnTo>
                  <a:pt x="160466" y="66143"/>
                </a:lnTo>
                <a:lnTo>
                  <a:pt x="115442" y="61213"/>
                </a:lnTo>
                <a:lnTo>
                  <a:pt x="104278" y="61692"/>
                </a:lnTo>
                <a:lnTo>
                  <a:pt x="56782" y="72632"/>
                </a:lnTo>
                <a:lnTo>
                  <a:pt x="32512" y="81025"/>
                </a:lnTo>
                <a:lnTo>
                  <a:pt x="24256" y="81025"/>
                </a:lnTo>
                <a:lnTo>
                  <a:pt x="24256" y="13843"/>
                </a:lnTo>
                <a:lnTo>
                  <a:pt x="32476" y="11866"/>
                </a:lnTo>
                <a:lnTo>
                  <a:pt x="70230" y="5079"/>
                </a:lnTo>
                <a:lnTo>
                  <a:pt x="118111" y="311"/>
                </a:lnTo>
                <a:lnTo>
                  <a:pt x="134112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14422" y="2036064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39" h="294639">
                <a:moveTo>
                  <a:pt x="158114" y="0"/>
                </a:moveTo>
                <a:lnTo>
                  <a:pt x="217550" y="8572"/>
                </a:lnTo>
                <a:lnTo>
                  <a:pt x="260222" y="34289"/>
                </a:lnTo>
                <a:lnTo>
                  <a:pt x="285829" y="76120"/>
                </a:lnTo>
                <a:lnTo>
                  <a:pt x="294385" y="133096"/>
                </a:lnTo>
                <a:lnTo>
                  <a:pt x="294385" y="164211"/>
                </a:lnTo>
                <a:lnTo>
                  <a:pt x="90169" y="164211"/>
                </a:lnTo>
                <a:lnTo>
                  <a:pt x="92505" y="179619"/>
                </a:lnTo>
                <a:lnTo>
                  <a:pt x="115061" y="214249"/>
                </a:lnTo>
                <a:lnTo>
                  <a:pt x="161692" y="230572"/>
                </a:lnTo>
                <a:lnTo>
                  <a:pt x="182625" y="231648"/>
                </a:lnTo>
                <a:lnTo>
                  <a:pt x="196625" y="231007"/>
                </a:lnTo>
                <a:lnTo>
                  <a:pt x="237362" y="221487"/>
                </a:lnTo>
                <a:lnTo>
                  <a:pt x="279272" y="199644"/>
                </a:lnTo>
                <a:lnTo>
                  <a:pt x="289178" y="199644"/>
                </a:lnTo>
                <a:lnTo>
                  <a:pt x="289178" y="271272"/>
                </a:lnTo>
                <a:lnTo>
                  <a:pt x="274268" y="276941"/>
                </a:lnTo>
                <a:lnTo>
                  <a:pt x="232155" y="288925"/>
                </a:lnTo>
                <a:lnTo>
                  <a:pt x="188829" y="294032"/>
                </a:lnTo>
                <a:lnTo>
                  <a:pt x="172973" y="294386"/>
                </a:lnTo>
                <a:lnTo>
                  <a:pt x="133516" y="292028"/>
                </a:lnTo>
                <a:lnTo>
                  <a:pt x="69318" y="273169"/>
                </a:lnTo>
                <a:lnTo>
                  <a:pt x="25074" y="235827"/>
                </a:lnTo>
                <a:lnTo>
                  <a:pt x="2786" y="182193"/>
                </a:lnTo>
                <a:lnTo>
                  <a:pt x="0" y="149351"/>
                </a:lnTo>
                <a:lnTo>
                  <a:pt x="2643" y="116732"/>
                </a:lnTo>
                <a:lnTo>
                  <a:pt x="23788" y="62162"/>
                </a:lnTo>
                <a:lnTo>
                  <a:pt x="65389" y="22609"/>
                </a:lnTo>
                <a:lnTo>
                  <a:pt x="123301" y="2504"/>
                </a:lnTo>
                <a:lnTo>
                  <a:pt x="158114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57350" y="2036064"/>
            <a:ext cx="304800" cy="295910"/>
          </a:xfrm>
          <a:custGeom>
            <a:avLst/>
            <a:gdLst/>
            <a:ahLst/>
            <a:cxnLst/>
            <a:rect l="l" t="t" r="r" b="b"/>
            <a:pathLst>
              <a:path w="304800" h="295910">
                <a:moveTo>
                  <a:pt x="152400" y="0"/>
                </a:moveTo>
                <a:lnTo>
                  <a:pt x="216963" y="9905"/>
                </a:lnTo>
                <a:lnTo>
                  <a:pt x="265049" y="39624"/>
                </a:lnTo>
                <a:lnTo>
                  <a:pt x="294878" y="86502"/>
                </a:lnTo>
                <a:lnTo>
                  <a:pt x="304800" y="147955"/>
                </a:lnTo>
                <a:lnTo>
                  <a:pt x="302299" y="180433"/>
                </a:lnTo>
                <a:lnTo>
                  <a:pt x="282297" y="234483"/>
                </a:lnTo>
                <a:lnTo>
                  <a:pt x="242768" y="273347"/>
                </a:lnTo>
                <a:lnTo>
                  <a:pt x="186570" y="293072"/>
                </a:lnTo>
                <a:lnTo>
                  <a:pt x="152400" y="295528"/>
                </a:lnTo>
                <a:lnTo>
                  <a:pt x="118229" y="293072"/>
                </a:lnTo>
                <a:lnTo>
                  <a:pt x="62031" y="273347"/>
                </a:lnTo>
                <a:lnTo>
                  <a:pt x="22502" y="234483"/>
                </a:lnTo>
                <a:lnTo>
                  <a:pt x="2500" y="180433"/>
                </a:lnTo>
                <a:lnTo>
                  <a:pt x="0" y="147955"/>
                </a:lnTo>
                <a:lnTo>
                  <a:pt x="2522" y="115236"/>
                </a:lnTo>
                <a:lnTo>
                  <a:pt x="22663" y="60944"/>
                </a:lnTo>
                <a:lnTo>
                  <a:pt x="62406" y="22127"/>
                </a:lnTo>
                <a:lnTo>
                  <a:pt x="118465" y="2454"/>
                </a:lnTo>
                <a:lnTo>
                  <a:pt x="152400" y="0"/>
                </a:lnTo>
                <a:close/>
              </a:path>
            </a:pathLst>
          </a:custGeom>
          <a:ln w="12191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08678" y="1937385"/>
            <a:ext cx="295910" cy="386080"/>
          </a:xfrm>
          <a:custGeom>
            <a:avLst/>
            <a:gdLst/>
            <a:ahLst/>
            <a:cxnLst/>
            <a:rect l="l" t="t" r="r" b="b"/>
            <a:pathLst>
              <a:path w="295910" h="386080">
                <a:moveTo>
                  <a:pt x="0" y="0"/>
                </a:moveTo>
                <a:lnTo>
                  <a:pt x="89408" y="0"/>
                </a:lnTo>
                <a:lnTo>
                  <a:pt x="89408" y="229997"/>
                </a:lnTo>
                <a:lnTo>
                  <a:pt x="185293" y="107314"/>
                </a:lnTo>
                <a:lnTo>
                  <a:pt x="288163" y="107314"/>
                </a:lnTo>
                <a:lnTo>
                  <a:pt x="188213" y="227202"/>
                </a:lnTo>
                <a:lnTo>
                  <a:pt x="295401" y="385572"/>
                </a:lnTo>
                <a:lnTo>
                  <a:pt x="191516" y="385572"/>
                </a:lnTo>
                <a:lnTo>
                  <a:pt x="113537" y="264540"/>
                </a:lnTo>
                <a:lnTo>
                  <a:pt x="89408" y="294259"/>
                </a:lnTo>
                <a:lnTo>
                  <a:pt x="89408" y="385572"/>
                </a:lnTo>
                <a:lnTo>
                  <a:pt x="0" y="38557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34941" y="1937385"/>
            <a:ext cx="89535" cy="386080"/>
          </a:xfrm>
          <a:custGeom>
            <a:avLst/>
            <a:gdLst/>
            <a:ahLst/>
            <a:cxnLst/>
            <a:rect l="l" t="t" r="r" b="b"/>
            <a:pathLst>
              <a:path w="89535" h="386080">
                <a:moveTo>
                  <a:pt x="0" y="0"/>
                </a:moveTo>
                <a:lnTo>
                  <a:pt x="89408" y="0"/>
                </a:lnTo>
                <a:lnTo>
                  <a:pt x="89408" y="385572"/>
                </a:lnTo>
                <a:lnTo>
                  <a:pt x="0" y="38557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59838" y="1937385"/>
            <a:ext cx="290830" cy="393700"/>
          </a:xfrm>
          <a:custGeom>
            <a:avLst/>
            <a:gdLst/>
            <a:ahLst/>
            <a:cxnLst/>
            <a:rect l="l" t="t" r="r" b="b"/>
            <a:pathLst>
              <a:path w="290830" h="393700">
                <a:moveTo>
                  <a:pt x="200913" y="0"/>
                </a:moveTo>
                <a:lnTo>
                  <a:pt x="290449" y="0"/>
                </a:lnTo>
                <a:lnTo>
                  <a:pt x="290449" y="385572"/>
                </a:lnTo>
                <a:lnTo>
                  <a:pt x="200913" y="385572"/>
                </a:lnTo>
                <a:lnTo>
                  <a:pt x="200913" y="356615"/>
                </a:lnTo>
                <a:lnTo>
                  <a:pt x="189650" y="365424"/>
                </a:lnTo>
                <a:lnTo>
                  <a:pt x="147476" y="388229"/>
                </a:lnTo>
                <a:lnTo>
                  <a:pt x="111632" y="393318"/>
                </a:lnTo>
                <a:lnTo>
                  <a:pt x="87540" y="390866"/>
                </a:lnTo>
                <a:lnTo>
                  <a:pt x="46928" y="371244"/>
                </a:lnTo>
                <a:lnTo>
                  <a:pt x="17144" y="332835"/>
                </a:lnTo>
                <a:lnTo>
                  <a:pt x="1904" y="280066"/>
                </a:lnTo>
                <a:lnTo>
                  <a:pt x="0" y="248538"/>
                </a:lnTo>
                <a:lnTo>
                  <a:pt x="642" y="231324"/>
                </a:lnTo>
                <a:lnTo>
                  <a:pt x="10287" y="185800"/>
                </a:lnTo>
                <a:lnTo>
                  <a:pt x="29896" y="149099"/>
                </a:lnTo>
                <a:lnTo>
                  <a:pt x="56991" y="122253"/>
                </a:lnTo>
                <a:lnTo>
                  <a:pt x="91249" y="105481"/>
                </a:lnTo>
                <a:lnTo>
                  <a:pt x="127254" y="99694"/>
                </a:lnTo>
                <a:lnTo>
                  <a:pt x="139162" y="100026"/>
                </a:lnTo>
                <a:lnTo>
                  <a:pt x="184340" y="110982"/>
                </a:lnTo>
                <a:lnTo>
                  <a:pt x="200913" y="118490"/>
                </a:lnTo>
                <a:lnTo>
                  <a:pt x="200913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51226" y="3201161"/>
            <a:ext cx="431800" cy="1728470"/>
          </a:xfrm>
          <a:custGeom>
            <a:avLst/>
            <a:gdLst/>
            <a:ahLst/>
            <a:cxnLst/>
            <a:rect l="l" t="t" r="r" b="b"/>
            <a:pathLst>
              <a:path w="431800" h="1728470">
                <a:moveTo>
                  <a:pt x="0" y="0"/>
                </a:moveTo>
                <a:lnTo>
                  <a:pt x="0" y="1512570"/>
                </a:lnTo>
                <a:lnTo>
                  <a:pt x="215646" y="1728215"/>
                </a:lnTo>
                <a:lnTo>
                  <a:pt x="431291" y="1512570"/>
                </a:lnTo>
                <a:lnTo>
                  <a:pt x="431291" y="215646"/>
                </a:lnTo>
                <a:lnTo>
                  <a:pt x="215646" y="215646"/>
                </a:lnTo>
                <a:lnTo>
                  <a:pt x="0" y="0"/>
                </a:lnTo>
                <a:close/>
              </a:path>
              <a:path w="431800" h="1728470">
                <a:moveTo>
                  <a:pt x="431291" y="0"/>
                </a:moveTo>
                <a:lnTo>
                  <a:pt x="215646" y="215646"/>
                </a:lnTo>
                <a:lnTo>
                  <a:pt x="431291" y="215646"/>
                </a:lnTo>
                <a:lnTo>
                  <a:pt x="431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51226" y="3201161"/>
            <a:ext cx="431800" cy="1728470"/>
          </a:xfrm>
          <a:custGeom>
            <a:avLst/>
            <a:gdLst/>
            <a:ahLst/>
            <a:cxnLst/>
            <a:rect l="l" t="t" r="r" b="b"/>
            <a:pathLst>
              <a:path w="431800" h="1728470">
                <a:moveTo>
                  <a:pt x="431291" y="0"/>
                </a:moveTo>
                <a:lnTo>
                  <a:pt x="431291" y="1512570"/>
                </a:lnTo>
                <a:lnTo>
                  <a:pt x="215646" y="1728215"/>
                </a:lnTo>
                <a:lnTo>
                  <a:pt x="0" y="1512570"/>
                </a:lnTo>
                <a:lnTo>
                  <a:pt x="0" y="0"/>
                </a:lnTo>
                <a:lnTo>
                  <a:pt x="215646" y="215646"/>
                </a:lnTo>
                <a:lnTo>
                  <a:pt x="431291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66748" y="3919092"/>
            <a:ext cx="939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Microsoft YaHei"/>
                <a:cs typeface="Microsoft YaHei"/>
              </a:rPr>
              <a:t>描绘顺序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场景图</a:t>
            </a:r>
            <a:r>
              <a:rPr dirty="0"/>
              <a:t>Scene</a:t>
            </a:r>
            <a:r>
              <a:rPr spc="-95" dirty="0"/>
              <a:t> </a:t>
            </a:r>
            <a:r>
              <a:rPr spc="-15" dirty="0"/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450847"/>
            <a:ext cx="6096000" cy="474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场景图</a:t>
            </a:r>
            <a:r>
              <a:rPr dirty="0"/>
              <a:t>Scene</a:t>
            </a:r>
            <a:r>
              <a:rPr spc="-95" dirty="0"/>
              <a:t> </a:t>
            </a:r>
            <a:r>
              <a:rPr spc="-15" dirty="0"/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1667255" y="1269491"/>
            <a:ext cx="63246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场景图</a:t>
            </a:r>
            <a:r>
              <a:rPr dirty="0"/>
              <a:t>Scene</a:t>
            </a:r>
            <a:r>
              <a:rPr spc="-95" dirty="0"/>
              <a:t> </a:t>
            </a:r>
            <a:r>
              <a:rPr spc="-15" dirty="0"/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1667255" y="1269491"/>
            <a:ext cx="63246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5591" y="2133600"/>
            <a:ext cx="0" cy="4032885"/>
          </a:xfrm>
          <a:custGeom>
            <a:avLst/>
            <a:gdLst/>
            <a:ahLst/>
            <a:cxnLst/>
            <a:rect l="l" t="t" r="r" b="b"/>
            <a:pathLst>
              <a:path h="4032885">
                <a:moveTo>
                  <a:pt x="0" y="0"/>
                </a:moveTo>
                <a:lnTo>
                  <a:pt x="0" y="4032453"/>
                </a:lnTo>
              </a:path>
            </a:pathLst>
          </a:custGeom>
          <a:ln w="9144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0347" y="5119115"/>
            <a:ext cx="3096895" cy="76200"/>
          </a:xfrm>
          <a:custGeom>
            <a:avLst/>
            <a:gdLst/>
            <a:ahLst/>
            <a:cxnLst/>
            <a:rect l="l" t="t" r="r" b="b"/>
            <a:pathLst>
              <a:path w="309689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3096895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3096895" h="76200">
                <a:moveTo>
                  <a:pt x="3096387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3096387" y="44449"/>
                </a:lnTo>
                <a:lnTo>
                  <a:pt x="3096387" y="317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591" y="5119115"/>
            <a:ext cx="3635375" cy="76200"/>
          </a:xfrm>
          <a:custGeom>
            <a:avLst/>
            <a:gdLst/>
            <a:ahLst/>
            <a:cxnLst/>
            <a:rect l="l" t="t" r="r" b="b"/>
            <a:pathLst>
              <a:path w="3635375" h="76200">
                <a:moveTo>
                  <a:pt x="3558921" y="0"/>
                </a:moveTo>
                <a:lnTo>
                  <a:pt x="3558921" y="76199"/>
                </a:lnTo>
                <a:lnTo>
                  <a:pt x="3622421" y="44449"/>
                </a:lnTo>
                <a:lnTo>
                  <a:pt x="3571621" y="44449"/>
                </a:lnTo>
                <a:lnTo>
                  <a:pt x="3571621" y="31749"/>
                </a:lnTo>
                <a:lnTo>
                  <a:pt x="3622421" y="31749"/>
                </a:lnTo>
                <a:lnTo>
                  <a:pt x="3558921" y="0"/>
                </a:lnTo>
                <a:close/>
              </a:path>
              <a:path w="3635375" h="76200">
                <a:moveTo>
                  <a:pt x="3558921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3558921" y="44449"/>
                </a:lnTo>
                <a:lnTo>
                  <a:pt x="3558921" y="31749"/>
                </a:lnTo>
                <a:close/>
              </a:path>
              <a:path w="3635375" h="76200">
                <a:moveTo>
                  <a:pt x="3622421" y="31749"/>
                </a:moveTo>
                <a:lnTo>
                  <a:pt x="3571621" y="31749"/>
                </a:lnTo>
                <a:lnTo>
                  <a:pt x="3571621" y="44449"/>
                </a:lnTo>
                <a:lnTo>
                  <a:pt x="3622421" y="44449"/>
                </a:lnTo>
                <a:lnTo>
                  <a:pt x="3635121" y="38099"/>
                </a:lnTo>
                <a:lnTo>
                  <a:pt x="3622421" y="317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35602" y="5202682"/>
            <a:ext cx="51562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Z=0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9832" y="5202682"/>
            <a:ext cx="51562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Z&lt;0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0997" y="5202682"/>
            <a:ext cx="51562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Z&gt;0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99076" y="1118616"/>
            <a:ext cx="1677162" cy="340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97425" y="1116838"/>
            <a:ext cx="1652270" cy="316230"/>
          </a:xfrm>
          <a:custGeom>
            <a:avLst/>
            <a:gdLst/>
            <a:ahLst/>
            <a:cxnLst/>
            <a:rect l="l" t="t" r="r" b="b"/>
            <a:pathLst>
              <a:path w="1652270" h="316230">
                <a:moveTo>
                  <a:pt x="980313" y="79883"/>
                </a:moveTo>
                <a:lnTo>
                  <a:pt x="941832" y="88137"/>
                </a:lnTo>
                <a:lnTo>
                  <a:pt x="909065" y="111251"/>
                </a:lnTo>
                <a:lnTo>
                  <a:pt x="886587" y="148844"/>
                </a:lnTo>
                <a:lnTo>
                  <a:pt x="878332" y="199262"/>
                </a:lnTo>
                <a:lnTo>
                  <a:pt x="879856" y="224480"/>
                </a:lnTo>
                <a:lnTo>
                  <a:pt x="892048" y="266771"/>
                </a:lnTo>
                <a:lnTo>
                  <a:pt x="915931" y="297586"/>
                </a:lnTo>
                <a:lnTo>
                  <a:pt x="967866" y="315213"/>
                </a:lnTo>
                <a:lnTo>
                  <a:pt x="978054" y="314781"/>
                </a:lnTo>
                <a:lnTo>
                  <a:pt x="1021603" y="298989"/>
                </a:lnTo>
                <a:lnTo>
                  <a:pt x="1039495" y="285876"/>
                </a:lnTo>
                <a:lnTo>
                  <a:pt x="1111250" y="285876"/>
                </a:lnTo>
                <a:lnTo>
                  <a:pt x="1111250" y="260985"/>
                </a:lnTo>
                <a:lnTo>
                  <a:pt x="999616" y="260985"/>
                </a:lnTo>
                <a:lnTo>
                  <a:pt x="987994" y="260058"/>
                </a:lnTo>
                <a:lnTo>
                  <a:pt x="954897" y="226901"/>
                </a:lnTo>
                <a:lnTo>
                  <a:pt x="952119" y="198500"/>
                </a:lnTo>
                <a:lnTo>
                  <a:pt x="952980" y="183737"/>
                </a:lnTo>
                <a:lnTo>
                  <a:pt x="974018" y="141991"/>
                </a:lnTo>
                <a:lnTo>
                  <a:pt x="1008379" y="132079"/>
                </a:lnTo>
                <a:lnTo>
                  <a:pt x="1111250" y="132079"/>
                </a:lnTo>
                <a:lnTo>
                  <a:pt x="1111250" y="94869"/>
                </a:lnTo>
                <a:lnTo>
                  <a:pt x="1039495" y="94869"/>
                </a:lnTo>
                <a:lnTo>
                  <a:pt x="1032779" y="91771"/>
                </a:lnTo>
                <a:lnTo>
                  <a:pt x="1026160" y="88947"/>
                </a:lnTo>
                <a:lnTo>
                  <a:pt x="989881" y="80144"/>
                </a:lnTo>
                <a:lnTo>
                  <a:pt x="980313" y="79883"/>
                </a:lnTo>
                <a:close/>
              </a:path>
              <a:path w="1652270" h="316230">
                <a:moveTo>
                  <a:pt x="1111250" y="285876"/>
                </a:moveTo>
                <a:lnTo>
                  <a:pt x="1039495" y="285876"/>
                </a:lnTo>
                <a:lnTo>
                  <a:pt x="1039495" y="309117"/>
                </a:lnTo>
                <a:lnTo>
                  <a:pt x="1111250" y="309117"/>
                </a:lnTo>
                <a:lnTo>
                  <a:pt x="1111250" y="285876"/>
                </a:lnTo>
                <a:close/>
              </a:path>
              <a:path w="1652270" h="316230">
                <a:moveTo>
                  <a:pt x="1111250" y="132079"/>
                </a:moveTo>
                <a:lnTo>
                  <a:pt x="1012951" y="132079"/>
                </a:lnTo>
                <a:lnTo>
                  <a:pt x="1018032" y="132587"/>
                </a:lnTo>
                <a:lnTo>
                  <a:pt x="1029208" y="134365"/>
                </a:lnTo>
                <a:lnTo>
                  <a:pt x="1034414" y="135889"/>
                </a:lnTo>
                <a:lnTo>
                  <a:pt x="1039495" y="138049"/>
                </a:lnTo>
                <a:lnTo>
                  <a:pt x="1039495" y="247650"/>
                </a:lnTo>
                <a:lnTo>
                  <a:pt x="1033907" y="251713"/>
                </a:lnTo>
                <a:lnTo>
                  <a:pt x="1027557" y="254888"/>
                </a:lnTo>
                <a:lnTo>
                  <a:pt x="1020190" y="257301"/>
                </a:lnTo>
                <a:lnTo>
                  <a:pt x="1012951" y="259841"/>
                </a:lnTo>
                <a:lnTo>
                  <a:pt x="1006094" y="260985"/>
                </a:lnTo>
                <a:lnTo>
                  <a:pt x="1111250" y="260985"/>
                </a:lnTo>
                <a:lnTo>
                  <a:pt x="1111250" y="132079"/>
                </a:lnTo>
                <a:close/>
              </a:path>
              <a:path w="1652270" h="316230">
                <a:moveTo>
                  <a:pt x="1111250" y="0"/>
                </a:moveTo>
                <a:lnTo>
                  <a:pt x="1039495" y="0"/>
                </a:lnTo>
                <a:lnTo>
                  <a:pt x="1039495" y="94869"/>
                </a:lnTo>
                <a:lnTo>
                  <a:pt x="1111250" y="94869"/>
                </a:lnTo>
                <a:lnTo>
                  <a:pt x="1111250" y="0"/>
                </a:lnTo>
                <a:close/>
              </a:path>
              <a:path w="1652270" h="316230">
                <a:moveTo>
                  <a:pt x="721233" y="78994"/>
                </a:moveTo>
                <a:lnTo>
                  <a:pt x="669988" y="86899"/>
                </a:lnTo>
                <a:lnTo>
                  <a:pt x="631316" y="110616"/>
                </a:lnTo>
                <a:lnTo>
                  <a:pt x="607139" y="148161"/>
                </a:lnTo>
                <a:lnTo>
                  <a:pt x="599059" y="197612"/>
                </a:lnTo>
                <a:lnTo>
                  <a:pt x="601061" y="223684"/>
                </a:lnTo>
                <a:lnTo>
                  <a:pt x="617114" y="267067"/>
                </a:lnTo>
                <a:lnTo>
                  <a:pt x="648831" y="298261"/>
                </a:lnTo>
                <a:lnTo>
                  <a:pt x="693876" y="314124"/>
                </a:lnTo>
                <a:lnTo>
                  <a:pt x="721233" y="316102"/>
                </a:lnTo>
                <a:lnTo>
                  <a:pt x="748645" y="314124"/>
                </a:lnTo>
                <a:lnTo>
                  <a:pt x="793706" y="298261"/>
                </a:lnTo>
                <a:lnTo>
                  <a:pt x="825404" y="267067"/>
                </a:lnTo>
                <a:lnTo>
                  <a:pt x="825837" y="266191"/>
                </a:lnTo>
                <a:lnTo>
                  <a:pt x="714248" y="266191"/>
                </a:lnTo>
                <a:lnTo>
                  <a:pt x="707516" y="265049"/>
                </a:lnTo>
                <a:lnTo>
                  <a:pt x="678814" y="238633"/>
                </a:lnTo>
                <a:lnTo>
                  <a:pt x="673226" y="197992"/>
                </a:lnTo>
                <a:lnTo>
                  <a:pt x="673465" y="188229"/>
                </a:lnTo>
                <a:lnTo>
                  <a:pt x="683133" y="147954"/>
                </a:lnTo>
                <a:lnTo>
                  <a:pt x="714375" y="128904"/>
                </a:lnTo>
                <a:lnTo>
                  <a:pt x="825853" y="128904"/>
                </a:lnTo>
                <a:lnTo>
                  <a:pt x="825511" y="128210"/>
                </a:lnTo>
                <a:lnTo>
                  <a:pt x="811529" y="110871"/>
                </a:lnTo>
                <a:lnTo>
                  <a:pt x="793956" y="96942"/>
                </a:lnTo>
                <a:lnTo>
                  <a:pt x="773049" y="86979"/>
                </a:lnTo>
                <a:lnTo>
                  <a:pt x="748807" y="80992"/>
                </a:lnTo>
                <a:lnTo>
                  <a:pt x="721233" y="78994"/>
                </a:lnTo>
                <a:close/>
              </a:path>
              <a:path w="1652270" h="316230">
                <a:moveTo>
                  <a:pt x="825853" y="128904"/>
                </a:moveTo>
                <a:lnTo>
                  <a:pt x="728090" y="128904"/>
                </a:lnTo>
                <a:lnTo>
                  <a:pt x="734567" y="130048"/>
                </a:lnTo>
                <a:lnTo>
                  <a:pt x="740537" y="132334"/>
                </a:lnTo>
                <a:lnTo>
                  <a:pt x="746505" y="134492"/>
                </a:lnTo>
                <a:lnTo>
                  <a:pt x="751586" y="138429"/>
                </a:lnTo>
                <a:lnTo>
                  <a:pt x="755776" y="143763"/>
                </a:lnTo>
                <a:lnTo>
                  <a:pt x="760095" y="149098"/>
                </a:lnTo>
                <a:lnTo>
                  <a:pt x="769131" y="188585"/>
                </a:lnTo>
                <a:lnTo>
                  <a:pt x="769365" y="197992"/>
                </a:lnTo>
                <a:lnTo>
                  <a:pt x="769149" y="208067"/>
                </a:lnTo>
                <a:lnTo>
                  <a:pt x="760095" y="246252"/>
                </a:lnTo>
                <a:lnTo>
                  <a:pt x="755396" y="251840"/>
                </a:lnTo>
                <a:lnTo>
                  <a:pt x="751332" y="257048"/>
                </a:lnTo>
                <a:lnTo>
                  <a:pt x="746251" y="260731"/>
                </a:lnTo>
                <a:lnTo>
                  <a:pt x="734567" y="265049"/>
                </a:lnTo>
                <a:lnTo>
                  <a:pt x="728345" y="266191"/>
                </a:lnTo>
                <a:lnTo>
                  <a:pt x="825837" y="266191"/>
                </a:lnTo>
                <a:lnTo>
                  <a:pt x="835405" y="246840"/>
                </a:lnTo>
                <a:lnTo>
                  <a:pt x="841406" y="223684"/>
                </a:lnTo>
                <a:lnTo>
                  <a:pt x="843407" y="197612"/>
                </a:lnTo>
                <a:lnTo>
                  <a:pt x="841471" y="172150"/>
                </a:lnTo>
                <a:lnTo>
                  <a:pt x="841354" y="171275"/>
                </a:lnTo>
                <a:lnTo>
                  <a:pt x="835469" y="148431"/>
                </a:lnTo>
                <a:lnTo>
                  <a:pt x="825853" y="128904"/>
                </a:lnTo>
                <a:close/>
              </a:path>
              <a:path w="1652270" h="316230">
                <a:moveTo>
                  <a:pt x="1289685" y="78994"/>
                </a:moveTo>
                <a:lnTo>
                  <a:pt x="1236979" y="87090"/>
                </a:lnTo>
                <a:lnTo>
                  <a:pt x="1196848" y="111378"/>
                </a:lnTo>
                <a:lnTo>
                  <a:pt x="1171416" y="149367"/>
                </a:lnTo>
                <a:lnTo>
                  <a:pt x="1162939" y="198882"/>
                </a:lnTo>
                <a:lnTo>
                  <a:pt x="1165177" y="225192"/>
                </a:lnTo>
                <a:lnTo>
                  <a:pt x="1183084" y="268194"/>
                </a:lnTo>
                <a:lnTo>
                  <a:pt x="1218541" y="298102"/>
                </a:lnTo>
                <a:lnTo>
                  <a:pt x="1269976" y="313203"/>
                </a:lnTo>
                <a:lnTo>
                  <a:pt x="1301623" y="315087"/>
                </a:lnTo>
                <a:lnTo>
                  <a:pt x="1314366" y="314803"/>
                </a:lnTo>
                <a:lnTo>
                  <a:pt x="1359979" y="308189"/>
                </a:lnTo>
                <a:lnTo>
                  <a:pt x="1394840" y="296545"/>
                </a:lnTo>
                <a:lnTo>
                  <a:pt x="1394840" y="264795"/>
                </a:lnTo>
                <a:lnTo>
                  <a:pt x="1309370" y="264795"/>
                </a:lnTo>
                <a:lnTo>
                  <a:pt x="1292558" y="263935"/>
                </a:lnTo>
                <a:lnTo>
                  <a:pt x="1255267" y="250951"/>
                </a:lnTo>
                <a:lnTo>
                  <a:pt x="1235202" y="210820"/>
                </a:lnTo>
                <a:lnTo>
                  <a:pt x="1399032" y="210820"/>
                </a:lnTo>
                <a:lnTo>
                  <a:pt x="1399032" y="185674"/>
                </a:lnTo>
                <a:lnTo>
                  <a:pt x="1397840" y="168783"/>
                </a:lnTo>
                <a:lnTo>
                  <a:pt x="1235075" y="168783"/>
                </a:lnTo>
                <a:lnTo>
                  <a:pt x="1236575" y="157781"/>
                </a:lnTo>
                <a:lnTo>
                  <a:pt x="1265094" y="126380"/>
                </a:lnTo>
                <a:lnTo>
                  <a:pt x="1283970" y="123698"/>
                </a:lnTo>
                <a:lnTo>
                  <a:pt x="1384496" y="123698"/>
                </a:lnTo>
                <a:lnTo>
                  <a:pt x="1383601" y="121791"/>
                </a:lnTo>
                <a:lnTo>
                  <a:pt x="1371600" y="106552"/>
                </a:lnTo>
                <a:lnTo>
                  <a:pt x="1356193" y="94531"/>
                </a:lnTo>
                <a:lnTo>
                  <a:pt x="1337405" y="85915"/>
                </a:lnTo>
                <a:lnTo>
                  <a:pt x="1315235" y="80728"/>
                </a:lnTo>
                <a:lnTo>
                  <a:pt x="1289685" y="78994"/>
                </a:lnTo>
                <a:close/>
              </a:path>
              <a:path w="1652270" h="316230">
                <a:moveTo>
                  <a:pt x="1394840" y="239140"/>
                </a:moveTo>
                <a:lnTo>
                  <a:pt x="1386839" y="239140"/>
                </a:lnTo>
                <a:lnTo>
                  <a:pt x="1380101" y="243736"/>
                </a:lnTo>
                <a:lnTo>
                  <a:pt x="1372266" y="248189"/>
                </a:lnTo>
                <a:lnTo>
                  <a:pt x="1331674" y="262778"/>
                </a:lnTo>
                <a:lnTo>
                  <a:pt x="1309370" y="264795"/>
                </a:lnTo>
                <a:lnTo>
                  <a:pt x="1394840" y="264795"/>
                </a:lnTo>
                <a:lnTo>
                  <a:pt x="1394840" y="239140"/>
                </a:lnTo>
                <a:close/>
              </a:path>
              <a:path w="1652270" h="316230">
                <a:moveTo>
                  <a:pt x="1384496" y="123698"/>
                </a:moveTo>
                <a:lnTo>
                  <a:pt x="1283970" y="123698"/>
                </a:lnTo>
                <a:lnTo>
                  <a:pt x="1294376" y="124412"/>
                </a:lnTo>
                <a:lnTo>
                  <a:pt x="1303305" y="126555"/>
                </a:lnTo>
                <a:lnTo>
                  <a:pt x="1326880" y="158309"/>
                </a:lnTo>
                <a:lnTo>
                  <a:pt x="1327785" y="168783"/>
                </a:lnTo>
                <a:lnTo>
                  <a:pt x="1397840" y="168783"/>
                </a:lnTo>
                <a:lnTo>
                  <a:pt x="1397317" y="161363"/>
                </a:lnTo>
                <a:lnTo>
                  <a:pt x="1392174" y="140065"/>
                </a:lnTo>
                <a:lnTo>
                  <a:pt x="1384496" y="123698"/>
                </a:lnTo>
                <a:close/>
              </a:path>
              <a:path w="1652270" h="316230">
                <a:moveTo>
                  <a:pt x="366140" y="13208"/>
                </a:moveTo>
                <a:lnTo>
                  <a:pt x="274954" y="13208"/>
                </a:lnTo>
                <a:lnTo>
                  <a:pt x="274954" y="309117"/>
                </a:lnTo>
                <a:lnTo>
                  <a:pt x="344804" y="309117"/>
                </a:lnTo>
                <a:lnTo>
                  <a:pt x="344804" y="106045"/>
                </a:lnTo>
                <a:lnTo>
                  <a:pt x="425181" y="106045"/>
                </a:lnTo>
                <a:lnTo>
                  <a:pt x="366140" y="13208"/>
                </a:lnTo>
                <a:close/>
              </a:path>
              <a:path w="1652270" h="316230">
                <a:moveTo>
                  <a:pt x="425181" y="106045"/>
                </a:moveTo>
                <a:lnTo>
                  <a:pt x="344804" y="106045"/>
                </a:lnTo>
                <a:lnTo>
                  <a:pt x="470408" y="309117"/>
                </a:lnTo>
                <a:lnTo>
                  <a:pt x="543940" y="309117"/>
                </a:lnTo>
                <a:lnTo>
                  <a:pt x="543940" y="182752"/>
                </a:lnTo>
                <a:lnTo>
                  <a:pt x="473963" y="182752"/>
                </a:lnTo>
                <a:lnTo>
                  <a:pt x="425181" y="106045"/>
                </a:lnTo>
                <a:close/>
              </a:path>
              <a:path w="1652270" h="316230">
                <a:moveTo>
                  <a:pt x="543940" y="13208"/>
                </a:moveTo>
                <a:lnTo>
                  <a:pt x="473963" y="13208"/>
                </a:lnTo>
                <a:lnTo>
                  <a:pt x="473963" y="182752"/>
                </a:lnTo>
                <a:lnTo>
                  <a:pt x="543940" y="182752"/>
                </a:lnTo>
                <a:lnTo>
                  <a:pt x="543940" y="13208"/>
                </a:lnTo>
                <a:close/>
              </a:path>
              <a:path w="1652270" h="316230">
                <a:moveTo>
                  <a:pt x="1652015" y="0"/>
                </a:moveTo>
                <a:lnTo>
                  <a:pt x="1578864" y="0"/>
                </a:lnTo>
                <a:lnTo>
                  <a:pt x="1547749" y="116966"/>
                </a:lnTo>
                <a:lnTo>
                  <a:pt x="1594230" y="116966"/>
                </a:lnTo>
                <a:lnTo>
                  <a:pt x="1652015" y="0"/>
                </a:lnTo>
                <a:close/>
              </a:path>
              <a:path w="1652270" h="316230">
                <a:moveTo>
                  <a:pt x="1543939" y="0"/>
                </a:moveTo>
                <a:lnTo>
                  <a:pt x="1470787" y="0"/>
                </a:lnTo>
                <a:lnTo>
                  <a:pt x="1439672" y="116966"/>
                </a:lnTo>
                <a:lnTo>
                  <a:pt x="1486153" y="116966"/>
                </a:lnTo>
                <a:lnTo>
                  <a:pt x="1543939" y="0"/>
                </a:lnTo>
                <a:close/>
              </a:path>
              <a:path w="1652270" h="316230">
                <a:moveTo>
                  <a:pt x="181228" y="0"/>
                </a:moveTo>
                <a:lnTo>
                  <a:pt x="108203" y="0"/>
                </a:lnTo>
                <a:lnTo>
                  <a:pt x="165988" y="116966"/>
                </a:lnTo>
                <a:lnTo>
                  <a:pt x="212471" y="116966"/>
                </a:lnTo>
                <a:lnTo>
                  <a:pt x="181228" y="0"/>
                </a:lnTo>
                <a:close/>
              </a:path>
              <a:path w="1652270" h="316230">
                <a:moveTo>
                  <a:pt x="73151" y="0"/>
                </a:moveTo>
                <a:lnTo>
                  <a:pt x="0" y="0"/>
                </a:lnTo>
                <a:lnTo>
                  <a:pt x="57912" y="116966"/>
                </a:lnTo>
                <a:lnTo>
                  <a:pt x="104394" y="116966"/>
                </a:lnTo>
                <a:lnTo>
                  <a:pt x="731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49544" y="1248917"/>
            <a:ext cx="87630" cy="128905"/>
          </a:xfrm>
          <a:custGeom>
            <a:avLst/>
            <a:gdLst/>
            <a:ahLst/>
            <a:cxnLst/>
            <a:rect l="l" t="t" r="r" b="b"/>
            <a:pathLst>
              <a:path w="87629" h="128905">
                <a:moveTo>
                  <a:pt x="56260" y="0"/>
                </a:moveTo>
                <a:lnTo>
                  <a:pt x="13969" y="17653"/>
                </a:lnTo>
                <a:lnTo>
                  <a:pt x="0" y="66421"/>
                </a:lnTo>
                <a:lnTo>
                  <a:pt x="692" y="81758"/>
                </a:lnTo>
                <a:lnTo>
                  <a:pt x="17726" y="120600"/>
                </a:lnTo>
                <a:lnTo>
                  <a:pt x="47497" y="128905"/>
                </a:lnTo>
                <a:lnTo>
                  <a:pt x="53975" y="128905"/>
                </a:lnTo>
                <a:lnTo>
                  <a:pt x="60832" y="127762"/>
                </a:lnTo>
                <a:lnTo>
                  <a:pt x="68071" y="125222"/>
                </a:lnTo>
                <a:lnTo>
                  <a:pt x="75437" y="122809"/>
                </a:lnTo>
                <a:lnTo>
                  <a:pt x="81787" y="119634"/>
                </a:lnTo>
                <a:lnTo>
                  <a:pt x="87375" y="115570"/>
                </a:lnTo>
                <a:lnTo>
                  <a:pt x="87375" y="5969"/>
                </a:lnTo>
                <a:lnTo>
                  <a:pt x="82295" y="3810"/>
                </a:lnTo>
                <a:lnTo>
                  <a:pt x="77088" y="2286"/>
                </a:lnTo>
                <a:lnTo>
                  <a:pt x="71500" y="1397"/>
                </a:lnTo>
                <a:lnTo>
                  <a:pt x="65912" y="508"/>
                </a:lnTo>
                <a:lnTo>
                  <a:pt x="60832" y="0"/>
                </a:lnTo>
                <a:lnTo>
                  <a:pt x="5626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70652" y="1245742"/>
            <a:ext cx="96520" cy="137795"/>
          </a:xfrm>
          <a:custGeom>
            <a:avLst/>
            <a:gdLst/>
            <a:ahLst/>
            <a:cxnLst/>
            <a:rect l="l" t="t" r="r" b="b"/>
            <a:pathLst>
              <a:path w="96520" h="137794">
                <a:moveTo>
                  <a:pt x="48006" y="0"/>
                </a:moveTo>
                <a:lnTo>
                  <a:pt x="41148" y="0"/>
                </a:lnTo>
                <a:lnTo>
                  <a:pt x="35051" y="889"/>
                </a:lnTo>
                <a:lnTo>
                  <a:pt x="6350" y="26162"/>
                </a:lnTo>
                <a:lnTo>
                  <a:pt x="0" y="69087"/>
                </a:lnTo>
                <a:lnTo>
                  <a:pt x="194" y="77942"/>
                </a:lnTo>
                <a:lnTo>
                  <a:pt x="8889" y="116967"/>
                </a:lnTo>
                <a:lnTo>
                  <a:pt x="28448" y="133731"/>
                </a:lnTo>
                <a:lnTo>
                  <a:pt x="34289" y="136144"/>
                </a:lnTo>
                <a:lnTo>
                  <a:pt x="41021" y="137287"/>
                </a:lnTo>
                <a:lnTo>
                  <a:pt x="48640" y="137287"/>
                </a:lnTo>
                <a:lnTo>
                  <a:pt x="55118" y="137287"/>
                </a:lnTo>
                <a:lnTo>
                  <a:pt x="61340" y="136144"/>
                </a:lnTo>
                <a:lnTo>
                  <a:pt x="67183" y="133985"/>
                </a:lnTo>
                <a:lnTo>
                  <a:pt x="73025" y="131826"/>
                </a:lnTo>
                <a:lnTo>
                  <a:pt x="78105" y="128143"/>
                </a:lnTo>
                <a:lnTo>
                  <a:pt x="82169" y="122936"/>
                </a:lnTo>
                <a:lnTo>
                  <a:pt x="86868" y="117348"/>
                </a:lnTo>
                <a:lnTo>
                  <a:pt x="95922" y="79162"/>
                </a:lnTo>
                <a:lnTo>
                  <a:pt x="96138" y="69087"/>
                </a:lnTo>
                <a:lnTo>
                  <a:pt x="95904" y="59680"/>
                </a:lnTo>
                <a:lnTo>
                  <a:pt x="86868" y="20193"/>
                </a:lnTo>
                <a:lnTo>
                  <a:pt x="82550" y="14859"/>
                </a:lnTo>
                <a:lnTo>
                  <a:pt x="78359" y="9525"/>
                </a:lnTo>
                <a:lnTo>
                  <a:pt x="73278" y="5587"/>
                </a:lnTo>
                <a:lnTo>
                  <a:pt x="67310" y="3429"/>
                </a:lnTo>
                <a:lnTo>
                  <a:pt x="61340" y="1143"/>
                </a:lnTo>
                <a:lnTo>
                  <a:pt x="54863" y="0"/>
                </a:lnTo>
                <a:lnTo>
                  <a:pt x="48006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32500" y="1240536"/>
            <a:ext cx="92710" cy="45085"/>
          </a:xfrm>
          <a:custGeom>
            <a:avLst/>
            <a:gdLst/>
            <a:ahLst/>
            <a:cxnLst/>
            <a:rect l="l" t="t" r="r" b="b"/>
            <a:pathLst>
              <a:path w="92710" h="45084">
                <a:moveTo>
                  <a:pt x="48895" y="0"/>
                </a:moveTo>
                <a:lnTo>
                  <a:pt x="8929" y="16938"/>
                </a:lnTo>
                <a:lnTo>
                  <a:pt x="0" y="45085"/>
                </a:lnTo>
                <a:lnTo>
                  <a:pt x="92710" y="45085"/>
                </a:lnTo>
                <a:lnTo>
                  <a:pt x="75684" y="6429"/>
                </a:lnTo>
                <a:lnTo>
                  <a:pt x="488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60364" y="1195832"/>
            <a:ext cx="236220" cy="236220"/>
          </a:xfrm>
          <a:custGeom>
            <a:avLst/>
            <a:gdLst/>
            <a:ahLst/>
            <a:cxnLst/>
            <a:rect l="l" t="t" r="r" b="b"/>
            <a:pathLst>
              <a:path w="236220" h="236219">
                <a:moveTo>
                  <a:pt x="126746" y="0"/>
                </a:moveTo>
                <a:lnTo>
                  <a:pt x="174466" y="6921"/>
                </a:lnTo>
                <a:lnTo>
                  <a:pt x="208661" y="27558"/>
                </a:lnTo>
                <a:lnTo>
                  <a:pt x="229235" y="61071"/>
                </a:lnTo>
                <a:lnTo>
                  <a:pt x="236093" y="106679"/>
                </a:lnTo>
                <a:lnTo>
                  <a:pt x="236093" y="131825"/>
                </a:lnTo>
                <a:lnTo>
                  <a:pt x="72262" y="131825"/>
                </a:lnTo>
                <a:lnTo>
                  <a:pt x="74148" y="144133"/>
                </a:lnTo>
                <a:lnTo>
                  <a:pt x="102568" y="178032"/>
                </a:lnTo>
                <a:lnTo>
                  <a:pt x="146431" y="185800"/>
                </a:lnTo>
                <a:lnTo>
                  <a:pt x="157672" y="185298"/>
                </a:lnTo>
                <a:lnTo>
                  <a:pt x="200398" y="173505"/>
                </a:lnTo>
                <a:lnTo>
                  <a:pt x="223900" y="160146"/>
                </a:lnTo>
                <a:lnTo>
                  <a:pt x="231901" y="160146"/>
                </a:lnTo>
                <a:lnTo>
                  <a:pt x="231901" y="217550"/>
                </a:lnTo>
                <a:lnTo>
                  <a:pt x="219900" y="222146"/>
                </a:lnTo>
                <a:lnTo>
                  <a:pt x="175152" y="233574"/>
                </a:lnTo>
                <a:lnTo>
                  <a:pt x="138684" y="236092"/>
                </a:lnTo>
                <a:lnTo>
                  <a:pt x="107037" y="234209"/>
                </a:lnTo>
                <a:lnTo>
                  <a:pt x="55602" y="219108"/>
                </a:lnTo>
                <a:lnTo>
                  <a:pt x="20145" y="189200"/>
                </a:lnTo>
                <a:lnTo>
                  <a:pt x="2238" y="146198"/>
                </a:lnTo>
                <a:lnTo>
                  <a:pt x="0" y="119887"/>
                </a:lnTo>
                <a:lnTo>
                  <a:pt x="2119" y="93696"/>
                </a:lnTo>
                <a:lnTo>
                  <a:pt x="19073" y="49932"/>
                </a:lnTo>
                <a:lnTo>
                  <a:pt x="52415" y="18216"/>
                </a:lnTo>
                <a:lnTo>
                  <a:pt x="98809" y="2024"/>
                </a:lnTo>
                <a:lnTo>
                  <a:pt x="126746" y="0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96484" y="1195832"/>
            <a:ext cx="244475" cy="237490"/>
          </a:xfrm>
          <a:custGeom>
            <a:avLst/>
            <a:gdLst/>
            <a:ahLst/>
            <a:cxnLst/>
            <a:rect l="l" t="t" r="r" b="b"/>
            <a:pathLst>
              <a:path w="244475" h="237490">
                <a:moveTo>
                  <a:pt x="122174" y="0"/>
                </a:moveTo>
                <a:lnTo>
                  <a:pt x="173989" y="7985"/>
                </a:lnTo>
                <a:lnTo>
                  <a:pt x="212470" y="31876"/>
                </a:lnTo>
                <a:lnTo>
                  <a:pt x="236410" y="69437"/>
                </a:lnTo>
                <a:lnTo>
                  <a:pt x="244348" y="118617"/>
                </a:lnTo>
                <a:lnTo>
                  <a:pt x="242347" y="144690"/>
                </a:lnTo>
                <a:lnTo>
                  <a:pt x="226345" y="188073"/>
                </a:lnTo>
                <a:lnTo>
                  <a:pt x="194647" y="219267"/>
                </a:lnTo>
                <a:lnTo>
                  <a:pt x="149586" y="235130"/>
                </a:lnTo>
                <a:lnTo>
                  <a:pt x="122174" y="237108"/>
                </a:lnTo>
                <a:lnTo>
                  <a:pt x="94817" y="235130"/>
                </a:lnTo>
                <a:lnTo>
                  <a:pt x="49772" y="219267"/>
                </a:lnTo>
                <a:lnTo>
                  <a:pt x="18055" y="188073"/>
                </a:lnTo>
                <a:lnTo>
                  <a:pt x="2002" y="144690"/>
                </a:lnTo>
                <a:lnTo>
                  <a:pt x="0" y="118617"/>
                </a:lnTo>
                <a:lnTo>
                  <a:pt x="2022" y="92398"/>
                </a:lnTo>
                <a:lnTo>
                  <a:pt x="18162" y="48912"/>
                </a:lnTo>
                <a:lnTo>
                  <a:pt x="50022" y="17787"/>
                </a:lnTo>
                <a:lnTo>
                  <a:pt x="94980" y="1976"/>
                </a:lnTo>
                <a:lnTo>
                  <a:pt x="122174" y="0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2379" y="1130046"/>
            <a:ext cx="269240" cy="295910"/>
          </a:xfrm>
          <a:custGeom>
            <a:avLst/>
            <a:gdLst/>
            <a:ahLst/>
            <a:cxnLst/>
            <a:rect l="l" t="t" r="r" b="b"/>
            <a:pathLst>
              <a:path w="269239" h="295909">
                <a:moveTo>
                  <a:pt x="0" y="0"/>
                </a:moveTo>
                <a:lnTo>
                  <a:pt x="91186" y="0"/>
                </a:lnTo>
                <a:lnTo>
                  <a:pt x="199009" y="169544"/>
                </a:lnTo>
                <a:lnTo>
                  <a:pt x="199009" y="0"/>
                </a:lnTo>
                <a:lnTo>
                  <a:pt x="268986" y="0"/>
                </a:lnTo>
                <a:lnTo>
                  <a:pt x="268986" y="295909"/>
                </a:lnTo>
                <a:lnTo>
                  <a:pt x="195453" y="295909"/>
                </a:lnTo>
                <a:lnTo>
                  <a:pt x="69850" y="92837"/>
                </a:lnTo>
                <a:lnTo>
                  <a:pt x="69850" y="295909"/>
                </a:lnTo>
                <a:lnTo>
                  <a:pt x="0" y="29590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45173" y="1116838"/>
            <a:ext cx="104775" cy="117475"/>
          </a:xfrm>
          <a:custGeom>
            <a:avLst/>
            <a:gdLst/>
            <a:ahLst/>
            <a:cxnLst/>
            <a:rect l="l" t="t" r="r" b="b"/>
            <a:pathLst>
              <a:path w="104775" h="117475">
                <a:moveTo>
                  <a:pt x="31114" y="0"/>
                </a:moveTo>
                <a:lnTo>
                  <a:pt x="104266" y="0"/>
                </a:lnTo>
                <a:lnTo>
                  <a:pt x="46481" y="116966"/>
                </a:lnTo>
                <a:lnTo>
                  <a:pt x="0" y="116966"/>
                </a:lnTo>
                <a:lnTo>
                  <a:pt x="31114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37096" y="1116838"/>
            <a:ext cx="104775" cy="117475"/>
          </a:xfrm>
          <a:custGeom>
            <a:avLst/>
            <a:gdLst/>
            <a:ahLst/>
            <a:cxnLst/>
            <a:rect l="l" t="t" r="r" b="b"/>
            <a:pathLst>
              <a:path w="104775" h="117475">
                <a:moveTo>
                  <a:pt x="31114" y="0"/>
                </a:moveTo>
                <a:lnTo>
                  <a:pt x="104266" y="0"/>
                </a:lnTo>
                <a:lnTo>
                  <a:pt x="46481" y="116966"/>
                </a:lnTo>
                <a:lnTo>
                  <a:pt x="0" y="116966"/>
                </a:lnTo>
                <a:lnTo>
                  <a:pt x="31114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75757" y="1116838"/>
            <a:ext cx="233045" cy="315595"/>
          </a:xfrm>
          <a:custGeom>
            <a:avLst/>
            <a:gdLst/>
            <a:ahLst/>
            <a:cxnLst/>
            <a:rect l="l" t="t" r="r" b="b"/>
            <a:pathLst>
              <a:path w="233045" h="315594">
                <a:moveTo>
                  <a:pt x="161162" y="0"/>
                </a:moveTo>
                <a:lnTo>
                  <a:pt x="232917" y="0"/>
                </a:lnTo>
                <a:lnTo>
                  <a:pt x="232917" y="309117"/>
                </a:lnTo>
                <a:lnTo>
                  <a:pt x="161162" y="309117"/>
                </a:lnTo>
                <a:lnTo>
                  <a:pt x="161162" y="285876"/>
                </a:lnTo>
                <a:lnTo>
                  <a:pt x="152068" y="292921"/>
                </a:lnTo>
                <a:lnTo>
                  <a:pt x="118288" y="311249"/>
                </a:lnTo>
                <a:lnTo>
                  <a:pt x="89534" y="315213"/>
                </a:lnTo>
                <a:lnTo>
                  <a:pt x="70175" y="313259"/>
                </a:lnTo>
                <a:lnTo>
                  <a:pt x="24383" y="283845"/>
                </a:lnTo>
                <a:lnTo>
                  <a:pt x="6096" y="246983"/>
                </a:lnTo>
                <a:lnTo>
                  <a:pt x="0" y="199262"/>
                </a:lnTo>
                <a:lnTo>
                  <a:pt x="521" y="185455"/>
                </a:lnTo>
                <a:lnTo>
                  <a:pt x="12731" y="138273"/>
                </a:lnTo>
                <a:lnTo>
                  <a:pt x="37853" y="104229"/>
                </a:lnTo>
                <a:lnTo>
                  <a:pt x="73120" y="84490"/>
                </a:lnTo>
                <a:lnTo>
                  <a:pt x="101980" y="79883"/>
                </a:lnTo>
                <a:lnTo>
                  <a:pt x="111549" y="80144"/>
                </a:lnTo>
                <a:lnTo>
                  <a:pt x="154447" y="91771"/>
                </a:lnTo>
                <a:lnTo>
                  <a:pt x="161162" y="94869"/>
                </a:lnTo>
                <a:lnTo>
                  <a:pt x="161162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05628" y="1116838"/>
            <a:ext cx="104775" cy="117475"/>
          </a:xfrm>
          <a:custGeom>
            <a:avLst/>
            <a:gdLst/>
            <a:ahLst/>
            <a:cxnLst/>
            <a:rect l="l" t="t" r="r" b="b"/>
            <a:pathLst>
              <a:path w="104775" h="117475">
                <a:moveTo>
                  <a:pt x="0" y="0"/>
                </a:moveTo>
                <a:lnTo>
                  <a:pt x="73025" y="0"/>
                </a:lnTo>
                <a:lnTo>
                  <a:pt x="104267" y="116966"/>
                </a:lnTo>
                <a:lnTo>
                  <a:pt x="57785" y="11696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97425" y="1116838"/>
            <a:ext cx="104775" cy="117475"/>
          </a:xfrm>
          <a:custGeom>
            <a:avLst/>
            <a:gdLst/>
            <a:ahLst/>
            <a:cxnLst/>
            <a:rect l="l" t="t" r="r" b="b"/>
            <a:pathLst>
              <a:path w="104775" h="117475">
                <a:moveTo>
                  <a:pt x="0" y="0"/>
                </a:moveTo>
                <a:lnTo>
                  <a:pt x="73151" y="0"/>
                </a:lnTo>
                <a:lnTo>
                  <a:pt x="104394" y="116966"/>
                </a:lnTo>
                <a:lnTo>
                  <a:pt x="57912" y="11696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68317" y="1341882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0" y="288035"/>
                </a:moveTo>
                <a:lnTo>
                  <a:pt x="3768" y="241302"/>
                </a:lnTo>
                <a:lnTo>
                  <a:pt x="14679" y="196973"/>
                </a:lnTo>
                <a:lnTo>
                  <a:pt x="32140" y="155643"/>
                </a:lnTo>
                <a:lnTo>
                  <a:pt x="55558" y="117902"/>
                </a:lnTo>
                <a:lnTo>
                  <a:pt x="84343" y="84343"/>
                </a:lnTo>
                <a:lnTo>
                  <a:pt x="117902" y="55558"/>
                </a:lnTo>
                <a:lnTo>
                  <a:pt x="155643" y="32140"/>
                </a:lnTo>
                <a:lnTo>
                  <a:pt x="196973" y="14679"/>
                </a:lnTo>
                <a:lnTo>
                  <a:pt x="241302" y="3768"/>
                </a:lnTo>
                <a:lnTo>
                  <a:pt x="288036" y="0"/>
                </a:lnTo>
                <a:lnTo>
                  <a:pt x="334769" y="3768"/>
                </a:lnTo>
                <a:lnTo>
                  <a:pt x="379098" y="14679"/>
                </a:lnTo>
                <a:lnTo>
                  <a:pt x="420428" y="32140"/>
                </a:lnTo>
                <a:lnTo>
                  <a:pt x="458169" y="55558"/>
                </a:lnTo>
                <a:lnTo>
                  <a:pt x="491728" y="84343"/>
                </a:lnTo>
                <a:lnTo>
                  <a:pt x="520513" y="117902"/>
                </a:lnTo>
                <a:lnTo>
                  <a:pt x="543931" y="155643"/>
                </a:lnTo>
                <a:lnTo>
                  <a:pt x="561392" y="196973"/>
                </a:lnTo>
                <a:lnTo>
                  <a:pt x="572303" y="241302"/>
                </a:lnTo>
                <a:lnTo>
                  <a:pt x="576072" y="288035"/>
                </a:lnTo>
                <a:lnTo>
                  <a:pt x="572303" y="334769"/>
                </a:lnTo>
                <a:lnTo>
                  <a:pt x="561392" y="379098"/>
                </a:lnTo>
                <a:lnTo>
                  <a:pt x="543931" y="420428"/>
                </a:lnTo>
                <a:lnTo>
                  <a:pt x="520513" y="458169"/>
                </a:lnTo>
                <a:lnTo>
                  <a:pt x="491728" y="491728"/>
                </a:lnTo>
                <a:lnTo>
                  <a:pt x="458169" y="520513"/>
                </a:lnTo>
                <a:lnTo>
                  <a:pt x="420428" y="543931"/>
                </a:lnTo>
                <a:lnTo>
                  <a:pt x="379098" y="561392"/>
                </a:lnTo>
                <a:lnTo>
                  <a:pt x="334769" y="572303"/>
                </a:lnTo>
                <a:lnTo>
                  <a:pt x="288036" y="576071"/>
                </a:lnTo>
                <a:lnTo>
                  <a:pt x="241302" y="572303"/>
                </a:lnTo>
                <a:lnTo>
                  <a:pt x="196973" y="561392"/>
                </a:lnTo>
                <a:lnTo>
                  <a:pt x="155643" y="543931"/>
                </a:lnTo>
                <a:lnTo>
                  <a:pt x="117902" y="520513"/>
                </a:lnTo>
                <a:lnTo>
                  <a:pt x="84343" y="491728"/>
                </a:lnTo>
                <a:lnTo>
                  <a:pt x="55558" y="458169"/>
                </a:lnTo>
                <a:lnTo>
                  <a:pt x="32140" y="420428"/>
                </a:lnTo>
                <a:lnTo>
                  <a:pt x="14679" y="379098"/>
                </a:lnTo>
                <a:lnTo>
                  <a:pt x="3768" y="334769"/>
                </a:lnTo>
                <a:lnTo>
                  <a:pt x="0" y="288035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场景图</a:t>
            </a:r>
            <a:r>
              <a:rPr dirty="0"/>
              <a:t>Scene</a:t>
            </a:r>
            <a:r>
              <a:rPr spc="-95" dirty="0"/>
              <a:t> </a:t>
            </a:r>
            <a:r>
              <a:rPr spc="-15" dirty="0"/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3848100" y="5003291"/>
            <a:ext cx="1962912" cy="1514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7532" y="2852927"/>
            <a:ext cx="1958339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48100" y="1053083"/>
            <a:ext cx="1962912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0171" y="1988820"/>
            <a:ext cx="1952244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29811" y="3019044"/>
            <a:ext cx="1981200" cy="15422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34556" y="4226052"/>
            <a:ext cx="1952244" cy="1514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6955" y="1600200"/>
            <a:ext cx="361315" cy="4032885"/>
          </a:xfrm>
          <a:custGeom>
            <a:avLst/>
            <a:gdLst/>
            <a:ahLst/>
            <a:cxnLst/>
            <a:rect l="l" t="t" r="r" b="b"/>
            <a:pathLst>
              <a:path w="361314" h="4032885">
                <a:moveTo>
                  <a:pt x="361188" y="4032504"/>
                </a:moveTo>
                <a:lnTo>
                  <a:pt x="319793" y="4026712"/>
                </a:lnTo>
                <a:lnTo>
                  <a:pt x="281786" y="4010215"/>
                </a:lnTo>
                <a:lnTo>
                  <a:pt x="248254" y="3984328"/>
                </a:lnTo>
                <a:lnTo>
                  <a:pt x="220282" y="3950364"/>
                </a:lnTo>
                <a:lnTo>
                  <a:pt x="198957" y="3909641"/>
                </a:lnTo>
                <a:lnTo>
                  <a:pt x="185365" y="3863473"/>
                </a:lnTo>
                <a:lnTo>
                  <a:pt x="180594" y="3813175"/>
                </a:lnTo>
                <a:lnTo>
                  <a:pt x="180594" y="2235581"/>
                </a:lnTo>
                <a:lnTo>
                  <a:pt x="175822" y="2185282"/>
                </a:lnTo>
                <a:lnTo>
                  <a:pt x="162230" y="2139114"/>
                </a:lnTo>
                <a:lnTo>
                  <a:pt x="140905" y="2098391"/>
                </a:lnTo>
                <a:lnTo>
                  <a:pt x="112933" y="2064427"/>
                </a:lnTo>
                <a:lnTo>
                  <a:pt x="79401" y="2038540"/>
                </a:lnTo>
                <a:lnTo>
                  <a:pt x="41394" y="2022043"/>
                </a:lnTo>
                <a:lnTo>
                  <a:pt x="0" y="2016252"/>
                </a:lnTo>
                <a:lnTo>
                  <a:pt x="41394" y="2010460"/>
                </a:lnTo>
                <a:lnTo>
                  <a:pt x="79401" y="1993963"/>
                </a:lnTo>
                <a:lnTo>
                  <a:pt x="112933" y="1968076"/>
                </a:lnTo>
                <a:lnTo>
                  <a:pt x="140905" y="1934112"/>
                </a:lnTo>
                <a:lnTo>
                  <a:pt x="162230" y="1893389"/>
                </a:lnTo>
                <a:lnTo>
                  <a:pt x="175822" y="1847221"/>
                </a:lnTo>
                <a:lnTo>
                  <a:pt x="180594" y="1796923"/>
                </a:lnTo>
                <a:lnTo>
                  <a:pt x="180594" y="219328"/>
                </a:lnTo>
                <a:lnTo>
                  <a:pt x="185365" y="169030"/>
                </a:lnTo>
                <a:lnTo>
                  <a:pt x="198957" y="122862"/>
                </a:lnTo>
                <a:lnTo>
                  <a:pt x="220282" y="82139"/>
                </a:lnTo>
                <a:lnTo>
                  <a:pt x="248254" y="48175"/>
                </a:lnTo>
                <a:lnTo>
                  <a:pt x="281786" y="22288"/>
                </a:lnTo>
                <a:lnTo>
                  <a:pt x="319793" y="5791"/>
                </a:lnTo>
                <a:lnTo>
                  <a:pt x="361188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场景图</a:t>
            </a:r>
            <a:r>
              <a:rPr dirty="0">
                <a:latin typeface="Verdana"/>
                <a:cs typeface="Verdana"/>
              </a:rPr>
              <a:t>Scene</a:t>
            </a:r>
            <a:r>
              <a:rPr spc="-9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3804"/>
            <a:ext cx="557847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Verdana"/>
                <a:cs typeface="Verdana"/>
              </a:rPr>
              <a:t>addChild() </a:t>
            </a:r>
            <a:r>
              <a:rPr sz="2400" dirty="0">
                <a:latin typeface="Microsoft YaHei"/>
                <a:cs typeface="Microsoft YaHei"/>
              </a:rPr>
              <a:t>→ </a:t>
            </a:r>
            <a:r>
              <a:rPr sz="2400" spc="-5" dirty="0">
                <a:latin typeface="Microsoft YaHei"/>
                <a:cs typeface="Microsoft YaHei"/>
              </a:rPr>
              <a:t>创建</a:t>
            </a:r>
            <a:r>
              <a:rPr sz="2400" spc="-5" dirty="0">
                <a:latin typeface="Verdana"/>
                <a:cs typeface="Verdana"/>
              </a:rPr>
              <a:t>scene</a:t>
            </a:r>
            <a:r>
              <a:rPr sz="2400" spc="1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graph</a:t>
            </a:r>
            <a:r>
              <a:rPr sz="2400" spc="-5" dirty="0">
                <a:latin typeface="Microsoft YaHei"/>
                <a:cs typeface="Microsoft YaHei"/>
              </a:rPr>
              <a:t>场景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0536" y="2421635"/>
            <a:ext cx="6662927" cy="2100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6785" y="2871089"/>
            <a:ext cx="2059939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精灵</a:t>
            </a:r>
            <a:r>
              <a:rPr dirty="0"/>
              <a:t>Sprite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精灵</a:t>
            </a:r>
            <a:r>
              <a:rPr dirty="0"/>
              <a:t>Sprite</a:t>
            </a:r>
          </a:p>
        </p:txBody>
      </p:sp>
      <p:sp>
        <p:nvSpPr>
          <p:cNvPr id="3" name="object 3"/>
          <p:cNvSpPr/>
          <p:nvPr/>
        </p:nvSpPr>
        <p:spPr>
          <a:xfrm>
            <a:off x="611123" y="1557527"/>
            <a:ext cx="4325112" cy="2939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27038" y="2701417"/>
            <a:ext cx="1897065" cy="690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89452" y="1982851"/>
            <a:ext cx="2522855" cy="881380"/>
          </a:xfrm>
          <a:custGeom>
            <a:avLst/>
            <a:gdLst/>
            <a:ahLst/>
            <a:cxnLst/>
            <a:rect l="l" t="t" r="r" b="b"/>
            <a:pathLst>
              <a:path w="2522854" h="881380">
                <a:moveTo>
                  <a:pt x="2448159" y="851371"/>
                </a:moveTo>
                <a:lnTo>
                  <a:pt x="2437892" y="881379"/>
                </a:lnTo>
                <a:lnTo>
                  <a:pt x="2522347" y="870076"/>
                </a:lnTo>
                <a:lnTo>
                  <a:pt x="2507955" y="855472"/>
                </a:lnTo>
                <a:lnTo>
                  <a:pt x="2460117" y="855472"/>
                </a:lnTo>
                <a:lnTo>
                  <a:pt x="2448159" y="851371"/>
                </a:lnTo>
                <a:close/>
              </a:path>
              <a:path w="2522854" h="881380">
                <a:moveTo>
                  <a:pt x="2452293" y="839288"/>
                </a:moveTo>
                <a:lnTo>
                  <a:pt x="2448159" y="851371"/>
                </a:lnTo>
                <a:lnTo>
                  <a:pt x="2460117" y="855472"/>
                </a:lnTo>
                <a:lnTo>
                  <a:pt x="2464308" y="843407"/>
                </a:lnTo>
                <a:lnTo>
                  <a:pt x="2452293" y="839288"/>
                </a:lnTo>
                <a:close/>
              </a:path>
              <a:path w="2522854" h="881380">
                <a:moveTo>
                  <a:pt x="2462530" y="809371"/>
                </a:moveTo>
                <a:lnTo>
                  <a:pt x="2452293" y="839288"/>
                </a:lnTo>
                <a:lnTo>
                  <a:pt x="2464308" y="843407"/>
                </a:lnTo>
                <a:lnTo>
                  <a:pt x="2460117" y="855472"/>
                </a:lnTo>
                <a:lnTo>
                  <a:pt x="2507955" y="855472"/>
                </a:lnTo>
                <a:lnTo>
                  <a:pt x="2462530" y="809371"/>
                </a:lnTo>
                <a:close/>
              </a:path>
              <a:path w="2522854" h="881380">
                <a:moveTo>
                  <a:pt x="4063" y="0"/>
                </a:moveTo>
                <a:lnTo>
                  <a:pt x="0" y="11937"/>
                </a:lnTo>
                <a:lnTo>
                  <a:pt x="2448159" y="851371"/>
                </a:lnTo>
                <a:lnTo>
                  <a:pt x="2452293" y="839288"/>
                </a:lnTo>
                <a:lnTo>
                  <a:pt x="40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2164" y="2846577"/>
            <a:ext cx="2089150" cy="212090"/>
          </a:xfrm>
          <a:custGeom>
            <a:avLst/>
            <a:gdLst/>
            <a:ahLst/>
            <a:cxnLst/>
            <a:rect l="l" t="t" r="r" b="b"/>
            <a:pathLst>
              <a:path w="2089150" h="212089">
                <a:moveTo>
                  <a:pt x="2012294" y="180307"/>
                </a:moveTo>
                <a:lnTo>
                  <a:pt x="2009648" y="211962"/>
                </a:lnTo>
                <a:lnTo>
                  <a:pt x="2086226" y="181356"/>
                </a:lnTo>
                <a:lnTo>
                  <a:pt x="2024888" y="181356"/>
                </a:lnTo>
                <a:lnTo>
                  <a:pt x="2012294" y="180307"/>
                </a:lnTo>
                <a:close/>
              </a:path>
              <a:path w="2089150" h="212089">
                <a:moveTo>
                  <a:pt x="2013357" y="167600"/>
                </a:moveTo>
                <a:lnTo>
                  <a:pt x="2012294" y="180307"/>
                </a:lnTo>
                <a:lnTo>
                  <a:pt x="2024888" y="181356"/>
                </a:lnTo>
                <a:lnTo>
                  <a:pt x="2026031" y="168656"/>
                </a:lnTo>
                <a:lnTo>
                  <a:pt x="2013357" y="167600"/>
                </a:lnTo>
                <a:close/>
              </a:path>
              <a:path w="2089150" h="212089">
                <a:moveTo>
                  <a:pt x="2015998" y="136017"/>
                </a:moveTo>
                <a:lnTo>
                  <a:pt x="2013357" y="167600"/>
                </a:lnTo>
                <a:lnTo>
                  <a:pt x="2026031" y="168656"/>
                </a:lnTo>
                <a:lnTo>
                  <a:pt x="2024888" y="181356"/>
                </a:lnTo>
                <a:lnTo>
                  <a:pt x="2086226" y="181356"/>
                </a:lnTo>
                <a:lnTo>
                  <a:pt x="2088769" y="180339"/>
                </a:lnTo>
                <a:lnTo>
                  <a:pt x="2015998" y="136017"/>
                </a:lnTo>
                <a:close/>
              </a:path>
              <a:path w="2089150" h="212089">
                <a:moveTo>
                  <a:pt x="1015" y="0"/>
                </a:moveTo>
                <a:lnTo>
                  <a:pt x="0" y="12700"/>
                </a:lnTo>
                <a:lnTo>
                  <a:pt x="2012294" y="180307"/>
                </a:lnTo>
                <a:lnTo>
                  <a:pt x="2013357" y="167600"/>
                </a:lnTo>
                <a:lnTo>
                  <a:pt x="10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0684" y="3269615"/>
            <a:ext cx="1802130" cy="526415"/>
          </a:xfrm>
          <a:custGeom>
            <a:avLst/>
            <a:gdLst/>
            <a:ahLst/>
            <a:cxnLst/>
            <a:rect l="l" t="t" r="r" b="b"/>
            <a:pathLst>
              <a:path w="1802129" h="526414">
                <a:moveTo>
                  <a:pt x="1726761" y="30607"/>
                </a:moveTo>
                <a:lnTo>
                  <a:pt x="0" y="514096"/>
                </a:lnTo>
                <a:lnTo>
                  <a:pt x="3301" y="526288"/>
                </a:lnTo>
                <a:lnTo>
                  <a:pt x="1730179" y="42802"/>
                </a:lnTo>
                <a:lnTo>
                  <a:pt x="1726761" y="30607"/>
                </a:lnTo>
                <a:close/>
              </a:path>
              <a:path w="1802129" h="526414">
                <a:moveTo>
                  <a:pt x="1789700" y="27177"/>
                </a:moveTo>
                <a:lnTo>
                  <a:pt x="1739011" y="27177"/>
                </a:lnTo>
                <a:lnTo>
                  <a:pt x="1742439" y="39370"/>
                </a:lnTo>
                <a:lnTo>
                  <a:pt x="1730179" y="42802"/>
                </a:lnTo>
                <a:lnTo>
                  <a:pt x="1738756" y="73406"/>
                </a:lnTo>
                <a:lnTo>
                  <a:pt x="1789700" y="27177"/>
                </a:lnTo>
                <a:close/>
              </a:path>
              <a:path w="1802129" h="526414">
                <a:moveTo>
                  <a:pt x="1739011" y="27177"/>
                </a:moveTo>
                <a:lnTo>
                  <a:pt x="1726761" y="30607"/>
                </a:lnTo>
                <a:lnTo>
                  <a:pt x="1730179" y="42802"/>
                </a:lnTo>
                <a:lnTo>
                  <a:pt x="1742439" y="39370"/>
                </a:lnTo>
                <a:lnTo>
                  <a:pt x="1739011" y="27177"/>
                </a:lnTo>
                <a:close/>
              </a:path>
              <a:path w="1802129" h="526414">
                <a:moveTo>
                  <a:pt x="1718182" y="0"/>
                </a:moveTo>
                <a:lnTo>
                  <a:pt x="1726761" y="30607"/>
                </a:lnTo>
                <a:lnTo>
                  <a:pt x="1739011" y="27177"/>
                </a:lnTo>
                <a:lnTo>
                  <a:pt x="1789700" y="27177"/>
                </a:lnTo>
                <a:lnTo>
                  <a:pt x="1801876" y="16129"/>
                </a:lnTo>
                <a:lnTo>
                  <a:pt x="17181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精灵</a:t>
            </a:r>
            <a:r>
              <a:rPr dirty="0"/>
              <a:t>Sprite</a:t>
            </a:r>
          </a:p>
        </p:txBody>
      </p:sp>
      <p:sp>
        <p:nvSpPr>
          <p:cNvPr id="3" name="object 3"/>
          <p:cNvSpPr/>
          <p:nvPr/>
        </p:nvSpPr>
        <p:spPr>
          <a:xfrm>
            <a:off x="611123" y="1557527"/>
            <a:ext cx="4325112" cy="2939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68541" y="2701417"/>
            <a:ext cx="1386077" cy="690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89452" y="1982851"/>
            <a:ext cx="2522855" cy="881380"/>
          </a:xfrm>
          <a:custGeom>
            <a:avLst/>
            <a:gdLst/>
            <a:ahLst/>
            <a:cxnLst/>
            <a:rect l="l" t="t" r="r" b="b"/>
            <a:pathLst>
              <a:path w="2522854" h="881380">
                <a:moveTo>
                  <a:pt x="2448159" y="851371"/>
                </a:moveTo>
                <a:lnTo>
                  <a:pt x="2437892" y="881379"/>
                </a:lnTo>
                <a:lnTo>
                  <a:pt x="2522347" y="870076"/>
                </a:lnTo>
                <a:lnTo>
                  <a:pt x="2507955" y="855472"/>
                </a:lnTo>
                <a:lnTo>
                  <a:pt x="2460117" y="855472"/>
                </a:lnTo>
                <a:lnTo>
                  <a:pt x="2448159" y="851371"/>
                </a:lnTo>
                <a:close/>
              </a:path>
              <a:path w="2522854" h="881380">
                <a:moveTo>
                  <a:pt x="2452293" y="839288"/>
                </a:moveTo>
                <a:lnTo>
                  <a:pt x="2448159" y="851371"/>
                </a:lnTo>
                <a:lnTo>
                  <a:pt x="2460117" y="855472"/>
                </a:lnTo>
                <a:lnTo>
                  <a:pt x="2464308" y="843407"/>
                </a:lnTo>
                <a:lnTo>
                  <a:pt x="2452293" y="839288"/>
                </a:lnTo>
                <a:close/>
              </a:path>
              <a:path w="2522854" h="881380">
                <a:moveTo>
                  <a:pt x="2462530" y="809371"/>
                </a:moveTo>
                <a:lnTo>
                  <a:pt x="2452293" y="839288"/>
                </a:lnTo>
                <a:lnTo>
                  <a:pt x="2464308" y="843407"/>
                </a:lnTo>
                <a:lnTo>
                  <a:pt x="2460117" y="855472"/>
                </a:lnTo>
                <a:lnTo>
                  <a:pt x="2507955" y="855472"/>
                </a:lnTo>
                <a:lnTo>
                  <a:pt x="2462530" y="809371"/>
                </a:lnTo>
                <a:close/>
              </a:path>
              <a:path w="2522854" h="881380">
                <a:moveTo>
                  <a:pt x="4063" y="0"/>
                </a:moveTo>
                <a:lnTo>
                  <a:pt x="0" y="11937"/>
                </a:lnTo>
                <a:lnTo>
                  <a:pt x="2448159" y="851371"/>
                </a:lnTo>
                <a:lnTo>
                  <a:pt x="2452293" y="839288"/>
                </a:lnTo>
                <a:lnTo>
                  <a:pt x="40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2164" y="2846577"/>
            <a:ext cx="2089150" cy="212090"/>
          </a:xfrm>
          <a:custGeom>
            <a:avLst/>
            <a:gdLst/>
            <a:ahLst/>
            <a:cxnLst/>
            <a:rect l="l" t="t" r="r" b="b"/>
            <a:pathLst>
              <a:path w="2089150" h="212089">
                <a:moveTo>
                  <a:pt x="2012294" y="180307"/>
                </a:moveTo>
                <a:lnTo>
                  <a:pt x="2009648" y="211962"/>
                </a:lnTo>
                <a:lnTo>
                  <a:pt x="2086226" y="181356"/>
                </a:lnTo>
                <a:lnTo>
                  <a:pt x="2024888" y="181356"/>
                </a:lnTo>
                <a:lnTo>
                  <a:pt x="2012294" y="180307"/>
                </a:lnTo>
                <a:close/>
              </a:path>
              <a:path w="2089150" h="212089">
                <a:moveTo>
                  <a:pt x="2013357" y="167600"/>
                </a:moveTo>
                <a:lnTo>
                  <a:pt x="2012294" y="180307"/>
                </a:lnTo>
                <a:lnTo>
                  <a:pt x="2024888" y="181356"/>
                </a:lnTo>
                <a:lnTo>
                  <a:pt x="2026031" y="168656"/>
                </a:lnTo>
                <a:lnTo>
                  <a:pt x="2013357" y="167600"/>
                </a:lnTo>
                <a:close/>
              </a:path>
              <a:path w="2089150" h="212089">
                <a:moveTo>
                  <a:pt x="2015998" y="136017"/>
                </a:moveTo>
                <a:lnTo>
                  <a:pt x="2013357" y="167600"/>
                </a:lnTo>
                <a:lnTo>
                  <a:pt x="2026031" y="168656"/>
                </a:lnTo>
                <a:lnTo>
                  <a:pt x="2024888" y="181356"/>
                </a:lnTo>
                <a:lnTo>
                  <a:pt x="2086226" y="181356"/>
                </a:lnTo>
                <a:lnTo>
                  <a:pt x="2088769" y="180339"/>
                </a:lnTo>
                <a:lnTo>
                  <a:pt x="2015998" y="136017"/>
                </a:lnTo>
                <a:close/>
              </a:path>
              <a:path w="2089150" h="212089">
                <a:moveTo>
                  <a:pt x="1015" y="0"/>
                </a:moveTo>
                <a:lnTo>
                  <a:pt x="0" y="12700"/>
                </a:lnTo>
                <a:lnTo>
                  <a:pt x="2012294" y="180307"/>
                </a:lnTo>
                <a:lnTo>
                  <a:pt x="2013357" y="167600"/>
                </a:lnTo>
                <a:lnTo>
                  <a:pt x="10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0684" y="3269615"/>
            <a:ext cx="1802130" cy="526415"/>
          </a:xfrm>
          <a:custGeom>
            <a:avLst/>
            <a:gdLst/>
            <a:ahLst/>
            <a:cxnLst/>
            <a:rect l="l" t="t" r="r" b="b"/>
            <a:pathLst>
              <a:path w="1802129" h="526414">
                <a:moveTo>
                  <a:pt x="1726761" y="30607"/>
                </a:moveTo>
                <a:lnTo>
                  <a:pt x="0" y="514096"/>
                </a:lnTo>
                <a:lnTo>
                  <a:pt x="3301" y="526288"/>
                </a:lnTo>
                <a:lnTo>
                  <a:pt x="1730179" y="42802"/>
                </a:lnTo>
                <a:lnTo>
                  <a:pt x="1726761" y="30607"/>
                </a:lnTo>
                <a:close/>
              </a:path>
              <a:path w="1802129" h="526414">
                <a:moveTo>
                  <a:pt x="1789700" y="27177"/>
                </a:moveTo>
                <a:lnTo>
                  <a:pt x="1739011" y="27177"/>
                </a:lnTo>
                <a:lnTo>
                  <a:pt x="1742439" y="39370"/>
                </a:lnTo>
                <a:lnTo>
                  <a:pt x="1730179" y="42802"/>
                </a:lnTo>
                <a:lnTo>
                  <a:pt x="1738756" y="73406"/>
                </a:lnTo>
                <a:lnTo>
                  <a:pt x="1789700" y="27177"/>
                </a:lnTo>
                <a:close/>
              </a:path>
              <a:path w="1802129" h="526414">
                <a:moveTo>
                  <a:pt x="1739011" y="27177"/>
                </a:moveTo>
                <a:lnTo>
                  <a:pt x="1726761" y="30607"/>
                </a:lnTo>
                <a:lnTo>
                  <a:pt x="1730179" y="42802"/>
                </a:lnTo>
                <a:lnTo>
                  <a:pt x="1742439" y="39370"/>
                </a:lnTo>
                <a:lnTo>
                  <a:pt x="1739011" y="27177"/>
                </a:lnTo>
                <a:close/>
              </a:path>
              <a:path w="1802129" h="526414">
                <a:moveTo>
                  <a:pt x="1718182" y="0"/>
                </a:moveTo>
                <a:lnTo>
                  <a:pt x="1726761" y="30607"/>
                </a:lnTo>
                <a:lnTo>
                  <a:pt x="1739011" y="27177"/>
                </a:lnTo>
                <a:lnTo>
                  <a:pt x="1789700" y="27177"/>
                </a:lnTo>
                <a:lnTo>
                  <a:pt x="1801876" y="16129"/>
                </a:lnTo>
                <a:lnTo>
                  <a:pt x="17181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5868" y="2613405"/>
            <a:ext cx="1429385" cy="875665"/>
          </a:xfrm>
          <a:custGeom>
            <a:avLst/>
            <a:gdLst/>
            <a:ahLst/>
            <a:cxnLst/>
            <a:rect l="l" t="t" r="r" b="b"/>
            <a:pathLst>
              <a:path w="1429384" h="875664">
                <a:moveTo>
                  <a:pt x="78612" y="0"/>
                </a:moveTo>
                <a:lnTo>
                  <a:pt x="0" y="145542"/>
                </a:lnTo>
                <a:lnTo>
                  <a:pt x="1350645" y="875157"/>
                </a:lnTo>
                <a:lnTo>
                  <a:pt x="1429257" y="729615"/>
                </a:lnTo>
                <a:lnTo>
                  <a:pt x="78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25868" y="2613405"/>
            <a:ext cx="1429385" cy="875665"/>
          </a:xfrm>
          <a:custGeom>
            <a:avLst/>
            <a:gdLst/>
            <a:ahLst/>
            <a:cxnLst/>
            <a:rect l="l" t="t" r="r" b="b"/>
            <a:pathLst>
              <a:path w="1429384" h="875664">
                <a:moveTo>
                  <a:pt x="78612" y="0"/>
                </a:moveTo>
                <a:lnTo>
                  <a:pt x="1429257" y="729615"/>
                </a:lnTo>
                <a:lnTo>
                  <a:pt x="1350645" y="875157"/>
                </a:lnTo>
                <a:lnTo>
                  <a:pt x="0" y="145542"/>
                </a:lnTo>
                <a:lnTo>
                  <a:pt x="78612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25746" y="4934711"/>
            <a:ext cx="320675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Microsoft YaHei"/>
                <a:cs typeface="Microsoft YaHei"/>
              </a:rPr>
              <a:t>没有对它操作 → 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Only</a:t>
            </a:r>
            <a:r>
              <a:rPr sz="1800" spc="1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Node</a:t>
            </a:r>
            <a:r>
              <a:rPr sz="1800" spc="-5" dirty="0">
                <a:solidFill>
                  <a:srgbClr val="FF0000"/>
                </a:solidFill>
                <a:latin typeface="Microsoft YaHei"/>
                <a:cs typeface="Microsoft YaHei"/>
              </a:rPr>
              <a:t>！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86959" y="4046346"/>
            <a:ext cx="923290" cy="723900"/>
          </a:xfrm>
          <a:custGeom>
            <a:avLst/>
            <a:gdLst/>
            <a:ahLst/>
            <a:cxnLst/>
            <a:rect l="l" t="t" r="r" b="b"/>
            <a:pathLst>
              <a:path w="923289" h="723900">
                <a:moveTo>
                  <a:pt x="337180" y="183387"/>
                </a:moveTo>
                <a:lnTo>
                  <a:pt x="78612" y="183387"/>
                </a:lnTo>
                <a:lnTo>
                  <a:pt x="835787" y="723391"/>
                </a:lnTo>
                <a:lnTo>
                  <a:pt x="818261" y="618744"/>
                </a:lnTo>
                <a:lnTo>
                  <a:pt x="922908" y="601217"/>
                </a:lnTo>
                <a:lnTo>
                  <a:pt x="337180" y="183387"/>
                </a:lnTo>
                <a:close/>
              </a:path>
              <a:path w="923289" h="723900">
                <a:moveTo>
                  <a:pt x="209295" y="0"/>
                </a:moveTo>
                <a:lnTo>
                  <a:pt x="0" y="35051"/>
                </a:lnTo>
                <a:lnTo>
                  <a:pt x="34925" y="244475"/>
                </a:lnTo>
                <a:lnTo>
                  <a:pt x="78612" y="183387"/>
                </a:lnTo>
                <a:lnTo>
                  <a:pt x="337180" y="183387"/>
                </a:lnTo>
                <a:lnTo>
                  <a:pt x="165735" y="61086"/>
                </a:lnTo>
                <a:lnTo>
                  <a:pt x="2092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86959" y="4046346"/>
            <a:ext cx="923290" cy="723900"/>
          </a:xfrm>
          <a:custGeom>
            <a:avLst/>
            <a:gdLst/>
            <a:ahLst/>
            <a:cxnLst/>
            <a:rect l="l" t="t" r="r" b="b"/>
            <a:pathLst>
              <a:path w="923289" h="723900">
                <a:moveTo>
                  <a:pt x="835787" y="723391"/>
                </a:moveTo>
                <a:lnTo>
                  <a:pt x="78612" y="183387"/>
                </a:lnTo>
                <a:lnTo>
                  <a:pt x="34925" y="244475"/>
                </a:lnTo>
                <a:lnTo>
                  <a:pt x="0" y="35051"/>
                </a:lnTo>
                <a:lnTo>
                  <a:pt x="209295" y="0"/>
                </a:lnTo>
                <a:lnTo>
                  <a:pt x="165735" y="61086"/>
                </a:lnTo>
                <a:lnTo>
                  <a:pt x="922908" y="601217"/>
                </a:lnTo>
                <a:lnTo>
                  <a:pt x="818261" y="618744"/>
                </a:lnTo>
                <a:lnTo>
                  <a:pt x="835787" y="723391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0" y="960119"/>
            <a:ext cx="7976616" cy="5423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什么是游戏引擎？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精灵</a:t>
            </a:r>
            <a:r>
              <a:rPr dirty="0"/>
              <a:t>Sprite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456944"/>
            <a:ext cx="6096000" cy="473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精灵</a:t>
            </a:r>
            <a:r>
              <a:rPr dirty="0"/>
              <a:t>Sprite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3804"/>
            <a:ext cx="7193915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Verdana"/>
                <a:cs typeface="Verdana"/>
              </a:rPr>
              <a:t>Sprite</a:t>
            </a:r>
            <a:r>
              <a:rPr sz="2400" spc="-5" dirty="0">
                <a:latin typeface="Microsoft YaHei"/>
                <a:cs typeface="Microsoft YaHei"/>
              </a:rPr>
              <a:t>创建与属性</a:t>
            </a:r>
            <a:endParaRPr sz="24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Microsoft YaHei"/>
                <a:cs typeface="Microsoft YaHei"/>
              </a:rPr>
              <a:t>坐标</a:t>
            </a:r>
            <a:r>
              <a:rPr sz="2400" spc="-5" dirty="0">
                <a:latin typeface="Verdana"/>
                <a:cs typeface="Verdana"/>
              </a:rPr>
              <a:t>position</a:t>
            </a:r>
            <a:r>
              <a:rPr sz="2400" spc="-5" dirty="0">
                <a:latin typeface="Microsoft YaHei"/>
                <a:cs typeface="Microsoft YaHei"/>
              </a:rPr>
              <a:t>，翻转</a:t>
            </a:r>
            <a:r>
              <a:rPr sz="2400" spc="-5" dirty="0">
                <a:latin typeface="Verdana"/>
                <a:cs typeface="Verdana"/>
              </a:rPr>
              <a:t>rotation</a:t>
            </a:r>
            <a:r>
              <a:rPr sz="2400" spc="-5" dirty="0">
                <a:latin typeface="Microsoft YaHei"/>
                <a:cs typeface="Microsoft YaHei"/>
              </a:rPr>
              <a:t>，缩放</a:t>
            </a:r>
            <a:r>
              <a:rPr sz="2400" spc="-5" dirty="0">
                <a:latin typeface="Verdana"/>
                <a:cs typeface="Verdana"/>
              </a:rPr>
              <a:t>scale</a:t>
            </a:r>
            <a:r>
              <a:rPr sz="2400" spc="-5" dirty="0">
                <a:latin typeface="Microsoft YaHei"/>
                <a:cs typeface="Microsoft YaHei"/>
              </a:rPr>
              <a:t>，透明度</a:t>
            </a:r>
            <a:endParaRPr sz="2400">
              <a:latin typeface="Microsoft YaHei"/>
              <a:cs typeface="Microsoft YaHe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opacity</a:t>
            </a:r>
            <a:r>
              <a:rPr sz="2400" spc="-5" dirty="0">
                <a:latin typeface="Microsoft YaHei"/>
                <a:cs typeface="Microsoft YaHei"/>
              </a:rPr>
              <a:t>，颜色</a:t>
            </a:r>
            <a:r>
              <a:rPr sz="2400" spc="-5" dirty="0">
                <a:latin typeface="Verdana"/>
                <a:cs typeface="Verdana"/>
              </a:rPr>
              <a:t>color</a:t>
            </a:r>
            <a:r>
              <a:rPr sz="2400" spc="-5" dirty="0">
                <a:latin typeface="Microsoft YaHei"/>
                <a:cs typeface="Microsoft YaHei"/>
              </a:rPr>
              <a:t>等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8760" y="2636520"/>
            <a:ext cx="6641592" cy="2737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6785" y="2871089"/>
            <a:ext cx="490728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父类和子类之间的继承关系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父类和子类之间的继承关系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3804"/>
            <a:ext cx="454787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•	</a:t>
            </a:r>
            <a:r>
              <a:rPr sz="2400" dirty="0">
                <a:latin typeface="Microsoft YaHei"/>
                <a:cs typeface="Microsoft YaHei"/>
              </a:rPr>
              <a:t>父类角度变化 →</a:t>
            </a:r>
            <a:r>
              <a:rPr sz="2400" spc="175" dirty="0">
                <a:latin typeface="Microsoft YaHei"/>
                <a:cs typeface="Microsoft YaHei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子类角度变化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1917192"/>
            <a:ext cx="4192524" cy="3240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1247" y="1917192"/>
            <a:ext cx="4169663" cy="3240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1820" y="5489447"/>
            <a:ext cx="2717292" cy="775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父类和子类之间的继承关系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3804"/>
            <a:ext cx="332994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•	</a:t>
            </a:r>
            <a:r>
              <a:rPr sz="2400" dirty="0">
                <a:latin typeface="Microsoft YaHei"/>
                <a:cs typeface="Microsoft YaHei"/>
              </a:rPr>
              <a:t>父类缩放 →</a:t>
            </a:r>
            <a:r>
              <a:rPr sz="2400" spc="175" dirty="0">
                <a:latin typeface="Microsoft YaHei"/>
                <a:cs typeface="Microsoft YaHei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子类缩放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1917192"/>
            <a:ext cx="4169664" cy="3240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6864" y="1917192"/>
            <a:ext cx="4148328" cy="3240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6083" y="5463540"/>
            <a:ext cx="4590288" cy="827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86785" y="2871089"/>
            <a:ext cx="839469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Microsoft YaHei"/>
                <a:cs typeface="Microsoft YaHei"/>
              </a:rPr>
              <a:t>总结</a:t>
            </a:r>
            <a:endParaRPr sz="3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4510" y="2391536"/>
            <a:ext cx="1548130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Microsoft YaHei"/>
                <a:cs typeface="Microsoft YaHei"/>
              </a:rPr>
              <a:t>谢谢！</a:t>
            </a:r>
            <a:endParaRPr sz="4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Cocos2d-x</a:t>
            </a:r>
            <a:r>
              <a:rPr spc="-5" dirty="0">
                <a:latin typeface="Microsoft YaHei"/>
                <a:cs typeface="Microsoft YaHei"/>
              </a:rPr>
              <a:t>引擎主要功能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0716" y="1824101"/>
            <a:ext cx="6478270" cy="439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40"/>
              </a:lnSpc>
            </a:pPr>
            <a:r>
              <a:rPr sz="1800" b="1" dirty="0">
                <a:solidFill>
                  <a:srgbClr val="FF0000"/>
                </a:solidFill>
                <a:latin typeface="Microsoft YaHei"/>
                <a:cs typeface="Microsoft YaHei"/>
              </a:rPr>
              <a:t>渲染框架</a:t>
            </a:r>
            <a:r>
              <a:rPr sz="1800" dirty="0">
                <a:latin typeface="SimSun"/>
                <a:cs typeface="SimSun"/>
              </a:rPr>
              <a:t>：</a:t>
            </a:r>
            <a:r>
              <a:rPr sz="1800" dirty="0">
                <a:latin typeface="Microsoft YaHei"/>
                <a:cs typeface="Microsoft YaHei"/>
              </a:rPr>
              <a:t>提供由精灵、层、场景、导演、等节点构成的树形  渲染结构来进行图形的绘制功能。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sz="1800" b="1" spc="-5" dirty="0">
                <a:solidFill>
                  <a:srgbClr val="FF0000"/>
                </a:solidFill>
                <a:latin typeface="Microsoft YaHei"/>
                <a:cs typeface="Microsoft YaHei"/>
              </a:rPr>
              <a:t>动作与动画</a:t>
            </a:r>
            <a:r>
              <a:rPr sz="1800" spc="-5" dirty="0">
                <a:latin typeface="SimSun"/>
                <a:cs typeface="SimSun"/>
              </a:rPr>
              <a:t>：</a:t>
            </a:r>
            <a:r>
              <a:rPr sz="1800" spc="-5" dirty="0">
                <a:latin typeface="Microsoft YaHei"/>
                <a:cs typeface="Microsoft YaHei"/>
              </a:rPr>
              <a:t>引擎封装了动作基类</a:t>
            </a:r>
            <a:r>
              <a:rPr sz="1800" spc="-5" dirty="0">
                <a:latin typeface="Arial"/>
                <a:cs typeface="Arial"/>
              </a:rPr>
              <a:t>Action</a:t>
            </a:r>
            <a:r>
              <a:rPr sz="1800" spc="-5" dirty="0">
                <a:latin typeface="Microsoft YaHei"/>
                <a:cs typeface="Microsoft YaHei"/>
              </a:rPr>
              <a:t>和动画基类</a:t>
            </a:r>
            <a:r>
              <a:rPr sz="1800" spc="-5" dirty="0">
                <a:latin typeface="Arial"/>
                <a:cs typeface="Arial"/>
              </a:rPr>
              <a:t>Animation</a:t>
            </a:r>
            <a:r>
              <a:rPr sz="1800" spc="-5" dirty="0">
                <a:latin typeface="Microsoft YaHei"/>
                <a:cs typeface="Microsoft YaHei"/>
              </a:rPr>
              <a:t>，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ts val="2150"/>
              </a:lnSpc>
            </a:pPr>
            <a:r>
              <a:rPr sz="1800" dirty="0">
                <a:latin typeface="Microsoft YaHei"/>
                <a:cs typeface="Microsoft YaHei"/>
              </a:rPr>
              <a:t>可以实现精灵移动、跳动、闪烁和旋转等多种动态、动画效果。</a:t>
            </a:r>
            <a:endParaRPr sz="1800">
              <a:latin typeface="Microsoft YaHei"/>
              <a:cs typeface="Microsoft YaHei"/>
            </a:endParaRPr>
          </a:p>
          <a:p>
            <a:pPr marL="12700" marR="833119">
              <a:lnSpc>
                <a:spcPts val="4330"/>
              </a:lnSpc>
              <a:spcBef>
                <a:spcPts val="495"/>
              </a:spcBef>
            </a:pPr>
            <a:r>
              <a:rPr sz="1800" b="1" dirty="0">
                <a:solidFill>
                  <a:srgbClr val="FF0000"/>
                </a:solidFill>
                <a:latin typeface="Microsoft YaHei"/>
                <a:cs typeface="Microsoft YaHei"/>
              </a:rPr>
              <a:t>触摸交互事件</a:t>
            </a:r>
            <a:r>
              <a:rPr sz="1800" b="1" dirty="0">
                <a:latin typeface="Microsoft YaHei"/>
                <a:cs typeface="Microsoft YaHei"/>
              </a:rPr>
              <a:t>：</a:t>
            </a:r>
            <a:r>
              <a:rPr sz="1800" dirty="0">
                <a:latin typeface="Microsoft YaHei"/>
                <a:cs typeface="Microsoft YaHei"/>
              </a:rPr>
              <a:t>提供多触点支持、重力传感器等功能。  </a:t>
            </a:r>
            <a:r>
              <a:rPr sz="1800" b="1" spc="-5" dirty="0">
                <a:solidFill>
                  <a:srgbClr val="FF0000"/>
                </a:solidFill>
                <a:latin typeface="Microsoft YaHei"/>
                <a:cs typeface="Microsoft YaHei"/>
              </a:rPr>
              <a:t>特效</a:t>
            </a:r>
            <a:r>
              <a:rPr sz="1800" b="1" spc="-5" dirty="0">
                <a:latin typeface="Microsoft YaHei"/>
                <a:cs typeface="Microsoft YaHei"/>
              </a:rPr>
              <a:t>：</a:t>
            </a:r>
            <a:r>
              <a:rPr sz="1800" spc="-5" dirty="0">
                <a:latin typeface="Microsoft YaHei"/>
                <a:cs typeface="Microsoft YaHei"/>
              </a:rPr>
              <a:t>提供包括波浪（</a:t>
            </a:r>
            <a:r>
              <a:rPr sz="1800" spc="-5" dirty="0">
                <a:latin typeface="Verdana"/>
                <a:cs typeface="Verdana"/>
              </a:rPr>
              <a:t>wave</a:t>
            </a:r>
            <a:r>
              <a:rPr sz="1800" spc="-5" dirty="0">
                <a:latin typeface="Microsoft YaHei"/>
                <a:cs typeface="Microsoft YaHei"/>
              </a:rPr>
              <a:t>）、旋转（</a:t>
            </a:r>
            <a:r>
              <a:rPr sz="1800" spc="-5" dirty="0">
                <a:latin typeface="Verdana"/>
                <a:cs typeface="Verdana"/>
              </a:rPr>
              <a:t>rotate</a:t>
            </a:r>
            <a:r>
              <a:rPr sz="1800" spc="-5" dirty="0">
                <a:latin typeface="Microsoft YaHei"/>
                <a:cs typeface="Microsoft YaHei"/>
              </a:rPr>
              <a:t>）和透镜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ts val="1655"/>
              </a:lnSpc>
            </a:pPr>
            <a:r>
              <a:rPr sz="1800" dirty="0">
                <a:latin typeface="Microsoft YaHei"/>
                <a:cs typeface="Microsoft YaHei"/>
              </a:rPr>
              <a:t>（</a:t>
            </a:r>
            <a:r>
              <a:rPr sz="1800" dirty="0">
                <a:latin typeface="Verdana"/>
                <a:cs typeface="Verdana"/>
              </a:rPr>
              <a:t>lens</a:t>
            </a:r>
            <a:r>
              <a:rPr sz="1800" dirty="0">
                <a:latin typeface="Microsoft YaHei"/>
                <a:cs typeface="Microsoft YaHei"/>
              </a:rPr>
              <a:t>）等视觉特效。</a:t>
            </a:r>
            <a:endParaRPr sz="1800">
              <a:latin typeface="Microsoft YaHei"/>
              <a:cs typeface="Microsoft YaHei"/>
            </a:endParaRPr>
          </a:p>
          <a:p>
            <a:pPr marL="12700" marR="473075">
              <a:lnSpc>
                <a:spcPts val="4320"/>
              </a:lnSpc>
              <a:spcBef>
                <a:spcPts val="500"/>
              </a:spcBef>
            </a:pPr>
            <a:r>
              <a:rPr sz="1800" b="1" dirty="0">
                <a:solidFill>
                  <a:srgbClr val="FF0000"/>
                </a:solidFill>
                <a:latin typeface="Microsoft YaHei"/>
                <a:cs typeface="Microsoft YaHei"/>
              </a:rPr>
              <a:t>平面地图</a:t>
            </a:r>
            <a:r>
              <a:rPr sz="1800" b="1" dirty="0">
                <a:latin typeface="Microsoft YaHei"/>
                <a:cs typeface="Microsoft YaHei"/>
              </a:rPr>
              <a:t>：</a:t>
            </a:r>
            <a:r>
              <a:rPr sz="1800" dirty="0">
                <a:latin typeface="Microsoft YaHei"/>
                <a:cs typeface="Microsoft YaHei"/>
              </a:rPr>
              <a:t>支持矩形和六边形平面地图的实现。  </a:t>
            </a:r>
            <a:r>
              <a:rPr sz="1800" b="1" spc="-5" dirty="0">
                <a:solidFill>
                  <a:srgbClr val="FF0000"/>
                </a:solidFill>
                <a:latin typeface="Microsoft YaHei"/>
                <a:cs typeface="Microsoft YaHei"/>
              </a:rPr>
              <a:t>物理引擎</a:t>
            </a:r>
            <a:r>
              <a:rPr sz="1800" b="1" spc="-5" dirty="0">
                <a:latin typeface="Microsoft YaHei"/>
                <a:cs typeface="Microsoft YaHei"/>
              </a:rPr>
              <a:t>：</a:t>
            </a:r>
            <a:r>
              <a:rPr sz="1800" spc="-5" dirty="0">
                <a:latin typeface="Microsoft YaHei"/>
                <a:cs typeface="Microsoft YaHei"/>
              </a:rPr>
              <a:t>支持物理引擎</a:t>
            </a:r>
            <a:r>
              <a:rPr sz="1800" spc="-5" dirty="0">
                <a:latin typeface="Verdana"/>
                <a:cs typeface="Verdana"/>
              </a:rPr>
              <a:t>Box2D</a:t>
            </a:r>
            <a:r>
              <a:rPr sz="1800" spc="-5" dirty="0">
                <a:latin typeface="Microsoft YaHei"/>
                <a:cs typeface="Microsoft YaHei"/>
              </a:rPr>
              <a:t>与</a:t>
            </a:r>
            <a:r>
              <a:rPr sz="1800" spc="-5" dirty="0">
                <a:latin typeface="Verdana"/>
                <a:cs typeface="Verdana"/>
              </a:rPr>
              <a:t>chipmunk</a:t>
            </a:r>
            <a:r>
              <a:rPr sz="1800" spc="-5" dirty="0">
                <a:latin typeface="Microsoft YaHei"/>
                <a:cs typeface="Microsoft YaHei"/>
              </a:rPr>
              <a:t>的功能实现。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……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6785" y="2871089"/>
            <a:ext cx="336677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Cocos2d</a:t>
            </a:r>
            <a:r>
              <a:rPr spc="-5" dirty="0">
                <a:latin typeface="Microsoft YaHei"/>
                <a:cs typeface="Microsoft YaHei"/>
              </a:rPr>
              <a:t>家族简介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3076" y="0"/>
            <a:ext cx="6624828" cy="5554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200" y="4116832"/>
            <a:ext cx="2283460" cy="1247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350" spc="5" dirty="0">
                <a:latin typeface="Microsoft YaHei"/>
                <a:cs typeface="Microsoft YaHei"/>
              </a:rPr>
              <a:t>Coco</a:t>
            </a:r>
            <a:r>
              <a:rPr sz="1350" spc="-10" dirty="0">
                <a:latin typeface="Microsoft YaHei"/>
                <a:cs typeface="Microsoft YaHei"/>
              </a:rPr>
              <a:t>s</a:t>
            </a:r>
            <a:r>
              <a:rPr sz="1350" dirty="0">
                <a:latin typeface="Microsoft YaHei"/>
                <a:cs typeface="Microsoft YaHei"/>
              </a:rPr>
              <a:t>2d</a:t>
            </a:r>
            <a:r>
              <a:rPr sz="1350" spc="5" dirty="0">
                <a:latin typeface="Microsoft YaHei"/>
                <a:cs typeface="Microsoft YaHei"/>
              </a:rPr>
              <a:t>系</a:t>
            </a:r>
            <a:r>
              <a:rPr sz="1350" spc="-5" dirty="0">
                <a:latin typeface="Microsoft YaHei"/>
                <a:cs typeface="Microsoft YaHei"/>
              </a:rPr>
              <a:t>列</a:t>
            </a:r>
            <a:r>
              <a:rPr sz="1350" spc="-10" dirty="0">
                <a:latin typeface="Microsoft YaHei"/>
                <a:cs typeface="Microsoft YaHei"/>
              </a:rPr>
              <a:t>产</a:t>
            </a:r>
            <a:r>
              <a:rPr sz="1350" spc="5" dirty="0">
                <a:latin typeface="Microsoft YaHei"/>
                <a:cs typeface="Microsoft YaHei"/>
              </a:rPr>
              <a:t>品</a:t>
            </a:r>
            <a:r>
              <a:rPr sz="1350" spc="-15" dirty="0">
                <a:latin typeface="Microsoft YaHei"/>
                <a:cs typeface="Microsoft YaHei"/>
              </a:rPr>
              <a:t>已</a:t>
            </a:r>
            <a:r>
              <a:rPr sz="1350" spc="5" dirty="0">
                <a:latin typeface="Microsoft YaHei"/>
                <a:cs typeface="Microsoft YaHei"/>
              </a:rPr>
              <a:t>经</a:t>
            </a:r>
            <a:r>
              <a:rPr sz="1350" spc="-15" dirty="0">
                <a:latin typeface="Microsoft YaHei"/>
                <a:cs typeface="Microsoft YaHei"/>
              </a:rPr>
              <a:t>推</a:t>
            </a:r>
            <a:r>
              <a:rPr sz="1350" spc="5" dirty="0">
                <a:latin typeface="Microsoft YaHei"/>
                <a:cs typeface="Microsoft YaHei"/>
              </a:rPr>
              <a:t>出许  </a:t>
            </a:r>
            <a:r>
              <a:rPr sz="1350" dirty="0">
                <a:latin typeface="Microsoft YaHei"/>
                <a:cs typeface="Microsoft YaHei"/>
              </a:rPr>
              <a:t>多子项目，包括这两年很热门  </a:t>
            </a:r>
            <a:r>
              <a:rPr sz="1350" spc="-5" dirty="0">
                <a:latin typeface="Microsoft YaHei"/>
                <a:cs typeface="Microsoft YaHei"/>
              </a:rPr>
              <a:t>的HTML5.</a:t>
            </a:r>
            <a:endParaRPr sz="135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28575" algn="just">
              <a:lnSpc>
                <a:spcPct val="100000"/>
              </a:lnSpc>
            </a:pPr>
            <a:r>
              <a:rPr sz="1350" spc="5" dirty="0">
                <a:latin typeface="Microsoft YaHei"/>
                <a:cs typeface="Microsoft YaHei"/>
              </a:rPr>
              <a:t>不同分支引擎</a:t>
            </a:r>
            <a:r>
              <a:rPr sz="1350" spc="-10" dirty="0">
                <a:latin typeface="Microsoft YaHei"/>
                <a:cs typeface="Microsoft YaHei"/>
              </a:rPr>
              <a:t>支</a:t>
            </a:r>
            <a:r>
              <a:rPr sz="1350" spc="5" dirty="0">
                <a:latin typeface="Microsoft YaHei"/>
                <a:cs typeface="Microsoft YaHei"/>
              </a:rPr>
              <a:t>持</a:t>
            </a:r>
            <a:r>
              <a:rPr sz="1350" spc="-10" dirty="0">
                <a:latin typeface="Microsoft YaHei"/>
                <a:cs typeface="Microsoft YaHei"/>
              </a:rPr>
              <a:t>不</a:t>
            </a:r>
            <a:r>
              <a:rPr sz="1350" spc="5" dirty="0">
                <a:latin typeface="Microsoft YaHei"/>
                <a:cs typeface="Microsoft YaHei"/>
              </a:rPr>
              <a:t>同的</a:t>
            </a:r>
            <a:r>
              <a:rPr sz="1350" spc="-10" dirty="0">
                <a:latin typeface="Microsoft YaHei"/>
                <a:cs typeface="Microsoft YaHei"/>
              </a:rPr>
              <a:t>目</a:t>
            </a:r>
            <a:r>
              <a:rPr sz="1350" spc="5" dirty="0">
                <a:latin typeface="Microsoft YaHei"/>
                <a:cs typeface="Microsoft YaHei"/>
              </a:rPr>
              <a:t>标  平台，使用不</a:t>
            </a:r>
            <a:r>
              <a:rPr sz="1350" spc="-10" dirty="0">
                <a:latin typeface="Microsoft YaHei"/>
                <a:cs typeface="Microsoft YaHei"/>
              </a:rPr>
              <a:t>同</a:t>
            </a:r>
            <a:r>
              <a:rPr sz="1350" spc="5" dirty="0">
                <a:latin typeface="Microsoft YaHei"/>
                <a:cs typeface="Microsoft YaHei"/>
              </a:rPr>
              <a:t>的</a:t>
            </a:r>
            <a:r>
              <a:rPr sz="1350" spc="-10" dirty="0">
                <a:latin typeface="Microsoft YaHei"/>
                <a:cs typeface="Microsoft YaHei"/>
              </a:rPr>
              <a:t>编</a:t>
            </a:r>
            <a:r>
              <a:rPr sz="1350" spc="5" dirty="0">
                <a:latin typeface="Microsoft YaHei"/>
                <a:cs typeface="Microsoft YaHei"/>
              </a:rPr>
              <a:t>程语</a:t>
            </a:r>
            <a:r>
              <a:rPr sz="1350" spc="-10" dirty="0">
                <a:latin typeface="Microsoft YaHei"/>
                <a:cs typeface="Microsoft YaHei"/>
              </a:rPr>
              <a:t>言</a:t>
            </a:r>
            <a:r>
              <a:rPr sz="1350" spc="5" dirty="0">
                <a:latin typeface="Microsoft YaHei"/>
                <a:cs typeface="Microsoft YaHei"/>
              </a:rPr>
              <a:t>。</a:t>
            </a:r>
            <a:endParaRPr sz="135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Cocos2d</a:t>
            </a:r>
            <a:r>
              <a:rPr spc="-5" dirty="0">
                <a:latin typeface="Microsoft YaHei"/>
                <a:cs typeface="Microsoft YaHei"/>
              </a:rPr>
              <a:t>家族简介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810384"/>
            <a:ext cx="7162165" cy="3672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Cocos2d</a:t>
            </a:r>
            <a:r>
              <a:rPr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：</a:t>
            </a:r>
            <a:endParaRPr sz="2000">
              <a:latin typeface="Microsoft YaHei"/>
              <a:cs typeface="Microsoft YaHei"/>
            </a:endParaRPr>
          </a:p>
          <a:p>
            <a:pPr marL="12700" marR="1174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Cocos2d</a:t>
            </a:r>
            <a:r>
              <a:rPr sz="1800" spc="-5" dirty="0">
                <a:latin typeface="Microsoft YaHei"/>
                <a:cs typeface="Microsoft YaHei"/>
              </a:rPr>
              <a:t>的原型是</a:t>
            </a:r>
            <a:r>
              <a:rPr sz="1800" spc="-5" dirty="0">
                <a:latin typeface="Arial"/>
                <a:cs typeface="Arial"/>
              </a:rPr>
              <a:t>Cocos2d-python </a:t>
            </a:r>
            <a:r>
              <a:rPr sz="1800" spc="-5" dirty="0">
                <a:latin typeface="Microsoft YaHei"/>
                <a:cs typeface="Microsoft YaHei"/>
              </a:rPr>
              <a:t>，最早来源于</a:t>
            </a:r>
            <a:r>
              <a:rPr sz="1800" b="1" spc="-5" dirty="0">
                <a:latin typeface="Arial"/>
                <a:cs typeface="Arial"/>
              </a:rPr>
              <a:t>Ricardo Quesada</a:t>
            </a:r>
            <a:r>
              <a:rPr sz="1800" spc="-5" dirty="0">
                <a:latin typeface="Microsoft YaHei"/>
                <a:cs typeface="Microsoft YaHei"/>
              </a:rPr>
              <a:t>，  封装底层绘图代码，简化</a:t>
            </a:r>
            <a:r>
              <a:rPr sz="1800" spc="-5" dirty="0">
                <a:latin typeface="Arial"/>
                <a:cs typeface="Arial"/>
              </a:rPr>
              <a:t>2D</a:t>
            </a:r>
            <a:r>
              <a:rPr sz="1800" spc="-5" dirty="0">
                <a:latin typeface="Microsoft YaHei"/>
                <a:cs typeface="Microsoft YaHei"/>
              </a:rPr>
              <a:t>游戏开发。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  <a:spcBef>
                <a:spcPts val="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Cocos2d-iPhone: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70"/>
              </a:spcBef>
            </a:pPr>
            <a:r>
              <a:rPr sz="1800" spc="-5" dirty="0">
                <a:latin typeface="Microsoft YaHei"/>
                <a:cs typeface="Microsoft YaHei"/>
              </a:rPr>
              <a:t>苹果发布</a:t>
            </a:r>
            <a:r>
              <a:rPr sz="1800" spc="-5" dirty="0">
                <a:latin typeface="Arial"/>
                <a:cs typeface="Arial"/>
              </a:rPr>
              <a:t>iOS</a:t>
            </a:r>
            <a:r>
              <a:rPr sz="1800" spc="-5" dirty="0">
                <a:latin typeface="Microsoft YaHei"/>
                <a:cs typeface="Microsoft YaHei"/>
              </a:rPr>
              <a:t>的</a:t>
            </a:r>
            <a:r>
              <a:rPr sz="1800" spc="-5" dirty="0">
                <a:latin typeface="Arial"/>
                <a:cs typeface="Arial"/>
              </a:rPr>
              <a:t>SDK</a:t>
            </a:r>
            <a:r>
              <a:rPr sz="1800" spc="-5" dirty="0">
                <a:latin typeface="Microsoft YaHei"/>
                <a:cs typeface="Microsoft YaHei"/>
              </a:rPr>
              <a:t>之后，</a:t>
            </a:r>
            <a:r>
              <a:rPr sz="1800" b="1" spc="-5" dirty="0">
                <a:latin typeface="Arial"/>
                <a:cs typeface="Arial"/>
              </a:rPr>
              <a:t>Ricardo Quesada</a:t>
            </a:r>
            <a:r>
              <a:rPr sz="1800" spc="-5" dirty="0">
                <a:latin typeface="Microsoft YaHei"/>
                <a:cs typeface="Microsoft YaHei"/>
              </a:rPr>
              <a:t>将</a:t>
            </a:r>
            <a:r>
              <a:rPr sz="1800" spc="-5" dirty="0">
                <a:latin typeface="Arial"/>
                <a:cs typeface="Arial"/>
              </a:rPr>
              <a:t>Cocos2d</a:t>
            </a:r>
            <a:r>
              <a:rPr sz="1800" spc="-5" dirty="0">
                <a:latin typeface="Microsoft YaHei"/>
                <a:cs typeface="Microsoft YaHei"/>
              </a:rPr>
              <a:t>从</a:t>
            </a:r>
            <a:r>
              <a:rPr sz="1800" spc="-5" dirty="0">
                <a:latin typeface="Arial"/>
                <a:cs typeface="Arial"/>
              </a:rPr>
              <a:t>Python</a:t>
            </a:r>
            <a:r>
              <a:rPr sz="1800" spc="-5" dirty="0">
                <a:latin typeface="Microsoft YaHei"/>
                <a:cs typeface="Microsoft YaHei"/>
              </a:rPr>
              <a:t>移植  到了</a:t>
            </a:r>
            <a:r>
              <a:rPr sz="1800" spc="-5" dirty="0">
                <a:latin typeface="Arial"/>
                <a:cs typeface="Arial"/>
              </a:rPr>
              <a:t>iOS</a:t>
            </a:r>
            <a:r>
              <a:rPr sz="1800" spc="-5" dirty="0">
                <a:latin typeface="Microsoft YaHei"/>
                <a:cs typeface="Microsoft YaHei"/>
              </a:rPr>
              <a:t>上，把大家从复杂的</a:t>
            </a:r>
            <a:r>
              <a:rPr sz="1800" spc="-5" dirty="0">
                <a:latin typeface="Arial"/>
                <a:cs typeface="Arial"/>
              </a:rPr>
              <a:t>OpenGL</a:t>
            </a:r>
            <a:r>
              <a:rPr sz="1800" spc="-5" dirty="0">
                <a:latin typeface="Microsoft YaHei"/>
                <a:cs typeface="Microsoft YaHei"/>
              </a:rPr>
              <a:t>编程中解放出来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-5" dirty="0">
                <a:latin typeface="Microsoft YaHei"/>
                <a:cs typeface="Microsoft YaHei"/>
              </a:rPr>
              <a:t>并使用</a:t>
            </a:r>
            <a:r>
              <a:rPr sz="1800" spc="-5" dirty="0">
                <a:latin typeface="Arial"/>
                <a:cs typeface="Arial"/>
              </a:rPr>
              <a:t>Objective-  C</a:t>
            </a:r>
            <a:r>
              <a:rPr sz="1800" spc="-5" dirty="0">
                <a:latin typeface="Microsoft YaHei"/>
                <a:cs typeface="Microsoft YaHei"/>
              </a:rPr>
              <a:t>重写了游戏引擎。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  <a:spcBef>
                <a:spcPts val="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Cocos2d-x:</a:t>
            </a:r>
            <a:endParaRPr sz="2000">
              <a:latin typeface="Arial"/>
              <a:cs typeface="Arial"/>
            </a:endParaRPr>
          </a:p>
          <a:p>
            <a:pPr marL="12700" marR="19685">
              <a:lnSpc>
                <a:spcPts val="2160"/>
              </a:lnSpc>
              <a:spcBef>
                <a:spcPts val="70"/>
              </a:spcBef>
            </a:pPr>
            <a:r>
              <a:rPr sz="1800" spc="-5" dirty="0">
                <a:latin typeface="Microsoft YaHei"/>
                <a:cs typeface="Microsoft YaHei"/>
              </a:rPr>
              <a:t>与</a:t>
            </a:r>
            <a:r>
              <a:rPr sz="1800" spc="-5" dirty="0">
                <a:latin typeface="Arial"/>
                <a:cs typeface="Arial"/>
              </a:rPr>
              <a:t>Cocos2d-iPhone</a:t>
            </a:r>
            <a:r>
              <a:rPr sz="1800" spc="-5" dirty="0">
                <a:latin typeface="Microsoft YaHei"/>
                <a:cs typeface="Microsoft YaHei"/>
              </a:rPr>
              <a:t>不同的是，</a:t>
            </a:r>
            <a:r>
              <a:rPr sz="1800" spc="-5" dirty="0">
                <a:latin typeface="Arial"/>
                <a:cs typeface="Arial"/>
              </a:rPr>
              <a:t>Cocos2d-x</a:t>
            </a:r>
            <a:r>
              <a:rPr sz="1800" spc="-5" dirty="0">
                <a:latin typeface="Microsoft YaHei"/>
                <a:cs typeface="Microsoft YaHei"/>
              </a:rPr>
              <a:t>（作者是王哲）还拥有强大的  跨平台能力，可以无缝地部署在</a:t>
            </a:r>
            <a:r>
              <a:rPr sz="1800" spc="-5" dirty="0">
                <a:latin typeface="Arial"/>
                <a:cs typeface="Arial"/>
              </a:rPr>
              <a:t>iOS</a:t>
            </a:r>
            <a:r>
              <a:rPr sz="1800" spc="-5" dirty="0">
                <a:latin typeface="Microsoft YaHei"/>
                <a:cs typeface="Microsoft YaHei"/>
              </a:rPr>
              <a:t>、</a:t>
            </a:r>
            <a:r>
              <a:rPr sz="1800" spc="-5" dirty="0">
                <a:latin typeface="Arial"/>
                <a:cs typeface="Arial"/>
              </a:rPr>
              <a:t>Android</a:t>
            </a:r>
            <a:r>
              <a:rPr sz="1800" spc="-5" dirty="0">
                <a:latin typeface="Microsoft YaHei"/>
                <a:cs typeface="Microsoft YaHei"/>
              </a:rPr>
              <a:t>、</a:t>
            </a:r>
            <a:r>
              <a:rPr sz="1800" spc="-5" dirty="0">
                <a:latin typeface="Arial"/>
                <a:cs typeface="Arial"/>
              </a:rPr>
              <a:t>Windows</a:t>
            </a:r>
            <a:r>
              <a:rPr sz="1800" spc="-5" dirty="0">
                <a:latin typeface="Microsoft YaHei"/>
                <a:cs typeface="Microsoft YaHei"/>
              </a:rPr>
              <a:t>、</a:t>
            </a:r>
            <a:r>
              <a:rPr sz="1800" spc="-5" dirty="0">
                <a:latin typeface="Arial"/>
                <a:cs typeface="Arial"/>
              </a:rPr>
              <a:t>OS X</a:t>
            </a:r>
            <a:r>
              <a:rPr sz="1800" spc="-5" dirty="0">
                <a:latin typeface="Microsoft YaHei"/>
                <a:cs typeface="Microsoft YaHei"/>
              </a:rPr>
              <a:t>等在  内的许多主流游戏平台之上。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Cocos2d</a:t>
            </a:r>
            <a:r>
              <a:rPr spc="-5" dirty="0">
                <a:latin typeface="Microsoft YaHei"/>
                <a:cs typeface="Microsoft YaHei"/>
              </a:rPr>
              <a:t>家族简介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2035022"/>
            <a:ext cx="7145020" cy="302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7465">
              <a:lnSpc>
                <a:spcPct val="99500"/>
              </a:lnSpc>
            </a:pP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Cocos2d-html5:  </a:t>
            </a:r>
            <a:r>
              <a:rPr sz="1800" dirty="0">
                <a:latin typeface="Microsoft YaHei"/>
                <a:cs typeface="Microsoft YaHei"/>
              </a:rPr>
              <a:t>在互联网领域，各个浏览器之间存在大量的标准和不兼容，所以在引擎  的设计中，通过浏览器能力检测和适配器模式，消除不同浏览器带来的  </a:t>
            </a:r>
            <a:r>
              <a:rPr sz="1800" spc="-5" dirty="0">
                <a:latin typeface="Microsoft YaHei"/>
                <a:cs typeface="Microsoft YaHei"/>
              </a:rPr>
              <a:t>运行环境的差异，兼容不同浏览器的事件处理，基于</a:t>
            </a:r>
            <a:r>
              <a:rPr sz="1800" spc="-5" dirty="0">
                <a:latin typeface="Verdana"/>
                <a:cs typeface="Verdana"/>
              </a:rPr>
              <a:t>Cocos2d-html5  </a:t>
            </a:r>
            <a:r>
              <a:rPr sz="1800" dirty="0">
                <a:latin typeface="Microsoft YaHei"/>
                <a:cs typeface="Microsoft YaHei"/>
              </a:rPr>
              <a:t>开发的游戏终于可以轻松穿越操作系统运行在各浏览器上了。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JSB: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35"/>
              </a:lnSpc>
            </a:pPr>
            <a:r>
              <a:rPr sz="1800" spc="-15" dirty="0">
                <a:latin typeface="Verdana"/>
                <a:cs typeface="Verdana"/>
              </a:rPr>
              <a:t>Cocos2D-X </a:t>
            </a:r>
            <a:r>
              <a:rPr sz="1800" spc="-10" dirty="0">
                <a:latin typeface="Verdana"/>
                <a:cs typeface="Verdana"/>
              </a:rPr>
              <a:t>JavaScript-binding</a:t>
            </a:r>
            <a:r>
              <a:rPr sz="1800" spc="85" dirty="0">
                <a:latin typeface="Verdana"/>
                <a:cs typeface="Verdana"/>
              </a:rPr>
              <a:t> </a:t>
            </a:r>
            <a:r>
              <a:rPr sz="1800" spc="-5" dirty="0">
                <a:latin typeface="Microsoft YaHei"/>
                <a:cs typeface="Microsoft YaHei"/>
              </a:rPr>
              <a:t>是使用</a:t>
            </a:r>
            <a:r>
              <a:rPr sz="1800" spc="-5" dirty="0">
                <a:latin typeface="Verdana"/>
                <a:cs typeface="Verdana"/>
              </a:rPr>
              <a:t>SpiderMonkey</a:t>
            </a:r>
            <a:r>
              <a:rPr sz="1800" spc="-5" dirty="0">
                <a:latin typeface="Microsoft YaHei"/>
                <a:cs typeface="Microsoft YaHei"/>
              </a:rPr>
              <a:t>引擎实现</a:t>
            </a:r>
            <a:endParaRPr sz="1800">
              <a:latin typeface="Microsoft YaHei"/>
              <a:cs typeface="Microsoft YaHe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C++ </a:t>
            </a:r>
            <a:r>
              <a:rPr sz="1800" spc="-5" dirty="0">
                <a:latin typeface="Microsoft YaHei"/>
                <a:cs typeface="Microsoft YaHei"/>
              </a:rPr>
              <a:t>接口到</a:t>
            </a:r>
            <a:r>
              <a:rPr sz="1800" spc="-5" dirty="0">
                <a:latin typeface="Verdana"/>
                <a:cs typeface="Verdana"/>
              </a:rPr>
              <a:t>JavaSciprt </a:t>
            </a:r>
            <a:r>
              <a:rPr sz="1800" spc="-5" dirty="0">
                <a:latin typeface="Microsoft YaHei"/>
                <a:cs typeface="Microsoft YaHei"/>
              </a:rPr>
              <a:t>的绑定方案，它可以使用</a:t>
            </a:r>
            <a:r>
              <a:rPr sz="1800" spc="-5" dirty="0">
                <a:latin typeface="Verdana"/>
                <a:cs typeface="Verdana"/>
              </a:rPr>
              <a:t>Js </a:t>
            </a:r>
            <a:r>
              <a:rPr sz="1800" spc="-5" dirty="0">
                <a:latin typeface="Microsoft YaHei"/>
                <a:cs typeface="Microsoft YaHei"/>
              </a:rPr>
              <a:t>快速开发游戏，  以更简单的语法实现功能，并且能与</a:t>
            </a:r>
            <a:r>
              <a:rPr sz="1800" spc="-5" dirty="0">
                <a:latin typeface="Verdana"/>
                <a:cs typeface="Verdana"/>
              </a:rPr>
              <a:t>Cocos2D-HTML5 </a:t>
            </a:r>
            <a:r>
              <a:rPr sz="1800" dirty="0">
                <a:latin typeface="Microsoft YaHei"/>
                <a:cs typeface="Microsoft YaHei"/>
              </a:rPr>
              <a:t>相互兼容，使  同一套代码，运行两个平台，这是相比使用</a:t>
            </a:r>
            <a:r>
              <a:rPr sz="1800" dirty="0">
                <a:latin typeface="Verdana"/>
                <a:cs typeface="Verdana"/>
              </a:rPr>
              <a:t>Lua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Microsoft YaHei"/>
                <a:cs typeface="Microsoft YaHei"/>
              </a:rPr>
              <a:t>实现的一个明显优势。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353C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530</Words>
  <Application>Microsoft Office PowerPoint</Application>
  <PresentationFormat>全屏显示(4:3)</PresentationFormat>
  <Paragraphs>117</Paragraphs>
  <Slides>46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Theme</vt:lpstr>
      <vt:lpstr>Cocos2d-x 基础概念概述</vt:lpstr>
      <vt:lpstr>什么是游戏引擎？</vt:lpstr>
      <vt:lpstr>什么是游戏引擎？</vt:lpstr>
      <vt:lpstr>什么是游戏引擎？</vt:lpstr>
      <vt:lpstr>Cocos2d-x引擎主要功能</vt:lpstr>
      <vt:lpstr>Cocos2d家族简介</vt:lpstr>
      <vt:lpstr>PowerPoint 演示文稿</vt:lpstr>
      <vt:lpstr>Cocos2d家族简介</vt:lpstr>
      <vt:lpstr>Cocos2d家族简介</vt:lpstr>
      <vt:lpstr>Cocos2d家族简介</vt:lpstr>
      <vt:lpstr>Cocos2d家族简介</vt:lpstr>
      <vt:lpstr>PowerPoint 演示文稿</vt:lpstr>
      <vt:lpstr>开发工具</vt:lpstr>
      <vt:lpstr>开发工具</vt:lpstr>
      <vt:lpstr>开发工具</vt:lpstr>
      <vt:lpstr>CocosCreator界面</vt:lpstr>
      <vt:lpstr>主要组件</vt:lpstr>
      <vt:lpstr>主要组件</vt:lpstr>
      <vt:lpstr>主要组件</vt:lpstr>
      <vt:lpstr>主要组件</vt:lpstr>
      <vt:lpstr>导演类Director</vt:lpstr>
      <vt:lpstr>导演类Director</vt:lpstr>
      <vt:lpstr>导演类Director</vt:lpstr>
      <vt:lpstr>导演类Director</vt:lpstr>
      <vt:lpstr>场景Scene</vt:lpstr>
      <vt:lpstr>场景Scene</vt:lpstr>
      <vt:lpstr>场景Scene</vt:lpstr>
      <vt:lpstr>场景Scene</vt:lpstr>
      <vt:lpstr>场景图Scene Graph</vt:lpstr>
      <vt:lpstr>场景图Scene Graph</vt:lpstr>
      <vt:lpstr>场景图Scene Graph</vt:lpstr>
      <vt:lpstr>场景图Scene Graph</vt:lpstr>
      <vt:lpstr>场景图Scene Graph</vt:lpstr>
      <vt:lpstr>场景图Scene Graph</vt:lpstr>
      <vt:lpstr>场景图Scene Graph</vt:lpstr>
      <vt:lpstr>场景图Scene Graph</vt:lpstr>
      <vt:lpstr>精灵Sprite</vt:lpstr>
      <vt:lpstr>精灵Sprite</vt:lpstr>
      <vt:lpstr>精灵Sprite</vt:lpstr>
      <vt:lpstr>精灵Sprite</vt:lpstr>
      <vt:lpstr>精灵Sprite</vt:lpstr>
      <vt:lpstr>父类和子类之间的继承关系</vt:lpstr>
      <vt:lpstr>父类和子类之间的继承关系</vt:lpstr>
      <vt:lpstr>父类和子类之间的继承关系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喻静璇</dc:creator>
  <cp:lastModifiedBy>ys d</cp:lastModifiedBy>
  <cp:revision>7</cp:revision>
  <dcterms:created xsi:type="dcterms:W3CDTF">2017-04-07T13:55:34Z</dcterms:created>
  <dcterms:modified xsi:type="dcterms:W3CDTF">2018-05-01T02:25:33Z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2017-04-07T00:00:00Z</vt:filetime>
  </property>
</Properties>
</file>