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D501-81BA-4219-89E7-16DD6FE396FC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FB9E0-32CC-4CDF-82BC-AEFE8F9E1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2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5C4-47C8-42DA-B206-F1E052EBB5D7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6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B17E-D784-4829-BFC7-383C524F5A35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B2D3-CD58-40DE-B95D-0686A5BB4BFC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5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DAFE-9143-4B10-AA0F-EFBE1FBB9A96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CEF489-D17C-4928-BD9E-65D257765CE9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9DA1-E7D6-4A55-8CB9-8EA70C28ADD9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8E1-E3CE-4744-833D-06C910DB3C9D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456C-E364-450B-87CA-44C8A7960EF1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83B-E812-4D9B-937D-0432DE089562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A37A-6480-4332-9DB0-FF36C86DEB59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4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297D-B005-467C-97F2-0ECC3B67CACE}" type="datetime1">
              <a:rPr lang="zh-TW" altLang="en-US" smtClean="0"/>
              <a:t>2019/11/3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6A8B59-E55A-46CF-9798-70AA25071100}" type="datetime1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3AB86D-967E-4BBD-A3B6-6967056F37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88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769CC-32E9-477F-9EDB-D4E9A83BE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醫療界之生命模型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43221D-2D20-4300-A2C6-7FE1D374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4613055"/>
            <a:ext cx="8437673" cy="10698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組員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曾凰嘉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B063022025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、林家妤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B063040056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、陳縵欣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B063040059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陳少洋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B063040061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、王譽鈞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B065040034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BE676A-2D26-4242-8246-ACD8527ACBC8}"/>
              </a:ext>
            </a:extLst>
          </p:cNvPr>
          <p:cNvSpPr txBox="1"/>
          <p:nvPr/>
        </p:nvSpPr>
        <p:spPr>
          <a:xfrm>
            <a:off x="7679095" y="3662266"/>
            <a:ext cx="405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基於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Conway’s Game of Life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「medical」的圖片搜尋結果">
            <a:extLst>
              <a:ext uri="{FF2B5EF4-FFF2-40B4-BE49-F238E27FC236}">
                <a16:creationId xmlns:a16="http://schemas.microsoft.com/office/drawing/2014/main" id="{2D8BD57C-1BCC-43BC-ACAA-ADC79059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1495">
            <a:off x="984875" y="3411258"/>
            <a:ext cx="910962" cy="72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06D01F-EDEF-47D8-AD54-6382BE40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065" y="6129423"/>
            <a:ext cx="1193868" cy="640080"/>
          </a:xfrm>
        </p:spPr>
        <p:txBody>
          <a:bodyPr/>
          <a:lstStyle/>
          <a:p>
            <a:fld id="{A23AB86D-967E-4BBD-A3B6-6967056F370E}" type="slidenum">
              <a:rPr lang="zh-TW" altLang="en-US" sz="1800" smtClean="0"/>
              <a:t>1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3747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B39CDF-0C09-4A19-9239-560A5CCD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C1D2B-52A3-40A3-B45D-F71EF1B0C71E}"/>
              </a:ext>
            </a:extLst>
          </p:cNvPr>
          <p:cNvSpPr/>
          <p:nvPr/>
        </p:nvSpPr>
        <p:spPr>
          <a:xfrm>
            <a:off x="437564" y="4959614"/>
            <a:ext cx="3644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掌握區域醫療機構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0856A45-3DBD-4AB2-9AC8-63B682FD9515}"/>
              </a:ext>
            </a:extLst>
          </p:cNvPr>
          <p:cNvGrpSpPr/>
          <p:nvPr/>
        </p:nvGrpSpPr>
        <p:grpSpPr>
          <a:xfrm>
            <a:off x="3901260" y="106142"/>
            <a:ext cx="3754054" cy="6682726"/>
            <a:chOff x="3901260" y="106142"/>
            <a:chExt cx="3754054" cy="66827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9AD0B5-C7B3-4F47-870A-368EC9A03FA1}"/>
                </a:ext>
              </a:extLst>
            </p:cNvPr>
            <p:cNvSpPr/>
            <p:nvPr/>
          </p:nvSpPr>
          <p:spPr>
            <a:xfrm rot="1924665" flipH="1">
              <a:off x="6612962" y="106142"/>
              <a:ext cx="45719" cy="19600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B5290998-FF19-474D-BADE-87E5DD45D3DA}"/>
                </a:ext>
              </a:extLst>
            </p:cNvPr>
            <p:cNvSpPr/>
            <p:nvPr/>
          </p:nvSpPr>
          <p:spPr>
            <a:xfrm>
              <a:off x="3901260" y="1807464"/>
              <a:ext cx="3413760" cy="34137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B763D0-AFF8-4EC7-8E3D-AAE6442A3294}"/>
                </a:ext>
              </a:extLst>
            </p:cNvPr>
            <p:cNvSpPr/>
            <p:nvPr/>
          </p:nvSpPr>
          <p:spPr>
            <a:xfrm rot="1924665" flipH="1">
              <a:off x="4805401" y="5019608"/>
              <a:ext cx="45719" cy="176926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4B98B14-ECA7-4095-8830-EC41CE594791}"/>
                </a:ext>
              </a:extLst>
            </p:cNvPr>
            <p:cNvSpPr txBox="1"/>
            <p:nvPr/>
          </p:nvSpPr>
          <p:spPr>
            <a:xfrm>
              <a:off x="4241554" y="2914179"/>
              <a:ext cx="3413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</a:rPr>
                <a:t> 未來展望</a:t>
              </a:r>
              <a:endParaRPr lang="en-US" altLang="zh-CN" sz="4400" dirty="0">
                <a:solidFill>
                  <a:schemeClr val="bg1"/>
                </a:solidFill>
              </a:endParaRPr>
            </a:p>
            <a:p>
              <a:r>
                <a:rPr lang="en-US" altLang="zh-CN" sz="2800" dirty="0">
                  <a:solidFill>
                    <a:schemeClr val="bg1"/>
                  </a:solidFill>
                </a:rPr>
                <a:t>Future Prospects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E1E4AB1B-F9EB-4362-BCDC-5A32DE37408B}"/>
                </a:ext>
              </a:extLst>
            </p:cNvPr>
            <p:cNvSpPr/>
            <p:nvPr/>
          </p:nvSpPr>
          <p:spPr>
            <a:xfrm>
              <a:off x="5209422" y="1259209"/>
              <a:ext cx="447666" cy="377567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4119266-81E3-4343-B6D0-85E52D347F2C}"/>
                </a:ext>
              </a:extLst>
            </p:cNvPr>
            <p:cNvSpPr/>
            <p:nvPr/>
          </p:nvSpPr>
          <p:spPr>
            <a:xfrm>
              <a:off x="5342679" y="5639062"/>
              <a:ext cx="314409" cy="265176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B5762F5-8235-438C-9DD6-4B0C3D8BC3DD}"/>
                </a:ext>
              </a:extLst>
            </p:cNvPr>
            <p:cNvSpPr/>
            <p:nvPr/>
          </p:nvSpPr>
          <p:spPr>
            <a:xfrm rot="10800000">
              <a:off x="5961256" y="5204249"/>
              <a:ext cx="269486" cy="227287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122" name="Picture 2" descr="「hospital cartoon」的圖片搜尋結果">
            <a:extLst>
              <a:ext uri="{FF2B5EF4-FFF2-40B4-BE49-F238E27FC236}">
                <a16:creationId xmlns:a16="http://schemas.microsoft.com/office/drawing/2014/main" id="{F3F33E8F-B53D-46CA-8ECF-13ABDB49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0" y="1742676"/>
            <a:ext cx="2458933" cy="235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34DBD32-064B-493A-A091-1EDF7DB0B8D7}"/>
              </a:ext>
            </a:extLst>
          </p:cNvPr>
          <p:cNvSpPr/>
          <p:nvPr/>
        </p:nvSpPr>
        <p:spPr>
          <a:xfrm>
            <a:off x="8547262" y="4963182"/>
            <a:ext cx="3644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醫師人力調度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6" descr="「doctor cartoon」的圖片搜尋結果">
            <a:extLst>
              <a:ext uri="{FF2B5EF4-FFF2-40B4-BE49-F238E27FC236}">
                <a16:creationId xmlns:a16="http://schemas.microsoft.com/office/drawing/2014/main" id="{7ED217A5-067A-466D-8FDF-0E349C7C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4" y="1776317"/>
            <a:ext cx="5056073" cy="284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02B75-7020-494E-93B2-0C9D8A58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15" y="315299"/>
            <a:ext cx="10058400" cy="1609344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謝謝聆聽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EC91A5-291B-4572-9B7E-C8F1B3C0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參考資料</a:t>
            </a:r>
            <a:endParaRPr lang="en-US" altLang="zh-CN" sz="3200" dirty="0"/>
          </a:p>
          <a:p>
            <a:r>
              <a:rPr lang="en-US" altLang="zh-TW" sz="3200" dirty="0"/>
              <a:t>  1. </a:t>
            </a:r>
            <a:r>
              <a:rPr lang="zh-CN" altLang="en-US" sz="3200" dirty="0"/>
              <a:t>衛福部統計資料</a:t>
            </a:r>
            <a:endParaRPr lang="en-US" altLang="zh-CN" sz="3200" dirty="0"/>
          </a:p>
          <a:p>
            <a:r>
              <a:rPr lang="en-US" altLang="zh-TW" sz="3200" dirty="0"/>
              <a:t>  2. </a:t>
            </a:r>
            <a:r>
              <a:rPr lang="zh-CN" altLang="en-US" sz="3200" dirty="0"/>
              <a:t>天下雜誌</a:t>
            </a:r>
            <a:endParaRPr lang="en-US" altLang="zh-CN" sz="3200" dirty="0"/>
          </a:p>
          <a:p>
            <a:r>
              <a:rPr lang="en-US" altLang="zh-TW" sz="3200" dirty="0"/>
              <a:t>  3. </a:t>
            </a:r>
            <a:r>
              <a:rPr lang="en-US" altLang="zh-CN" sz="3200" dirty="0"/>
              <a:t>TVBS</a:t>
            </a:r>
            <a:r>
              <a:rPr lang="zh-CN" altLang="en-US" sz="3200"/>
              <a:t>新聞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0F3790-0224-4A80-BC00-590B6A04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3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A4FB77A2-4A4F-4540-9EB6-117A81B5F0AD}"/>
              </a:ext>
            </a:extLst>
          </p:cNvPr>
          <p:cNvSpPr/>
          <p:nvPr/>
        </p:nvSpPr>
        <p:spPr>
          <a:xfrm rot="5400000">
            <a:off x="-2015160" y="641110"/>
            <a:ext cx="6858000" cy="4049484"/>
          </a:xfrm>
          <a:prstGeom prst="triangle">
            <a:avLst/>
          </a:prstGeom>
          <a:noFill/>
          <a:ln w="9525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FD7B071-A3B4-412A-BA31-EAEC7B26EDC0}"/>
              </a:ext>
            </a:extLst>
          </p:cNvPr>
          <p:cNvSpPr/>
          <p:nvPr/>
        </p:nvSpPr>
        <p:spPr>
          <a:xfrm rot="5400000">
            <a:off x="-1533109" y="1808867"/>
            <a:ext cx="6858000" cy="4049484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4BF88C7-7F9B-43B0-B7B1-2A914B7CD44A}"/>
              </a:ext>
            </a:extLst>
          </p:cNvPr>
          <p:cNvSpPr/>
          <p:nvPr/>
        </p:nvSpPr>
        <p:spPr>
          <a:xfrm rot="5400000">
            <a:off x="-1404259" y="1404258"/>
            <a:ext cx="6858000" cy="404948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ED1A53-2DB0-4981-BCD7-2ADF7527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08" y="2421390"/>
            <a:ext cx="3054284" cy="188291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>
                <a:solidFill>
                  <a:schemeClr val="bg1"/>
                </a:solidFill>
              </a:rPr>
              <a:t>目錄</a:t>
            </a:r>
            <a:br>
              <a:rPr lang="en-US" altLang="zh-CN" sz="6600" b="1" dirty="0">
                <a:solidFill>
                  <a:schemeClr val="bg1"/>
                </a:solidFill>
              </a:rPr>
            </a:br>
            <a:r>
              <a:rPr lang="en-US" altLang="zh-CN" sz="6600" b="1" dirty="0" err="1">
                <a:solidFill>
                  <a:schemeClr val="bg1"/>
                </a:solidFill>
              </a:rPr>
              <a:t>ConTENT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57A3AFF-1086-4B9F-A861-2DA6ABD4573E}"/>
              </a:ext>
            </a:extLst>
          </p:cNvPr>
          <p:cNvGrpSpPr/>
          <p:nvPr/>
        </p:nvGrpSpPr>
        <p:grpSpPr>
          <a:xfrm>
            <a:off x="4866312" y="332935"/>
            <a:ext cx="3286422" cy="1393993"/>
            <a:chOff x="2396380" y="2202024"/>
            <a:chExt cx="3286422" cy="139399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FCB61BB-9A2E-449F-A3F7-B79825102198}"/>
                </a:ext>
              </a:extLst>
            </p:cNvPr>
            <p:cNvSpPr/>
            <p:nvPr/>
          </p:nvSpPr>
          <p:spPr>
            <a:xfrm>
              <a:off x="2396380" y="2202024"/>
              <a:ext cx="1393993" cy="139399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01</a:t>
              </a:r>
              <a:endParaRPr lang="zh-TW" altLang="en-US" sz="4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14E383-352C-4DC8-8785-FE0BDD30F156}"/>
                </a:ext>
              </a:extLst>
            </p:cNvPr>
            <p:cNvSpPr/>
            <p:nvPr/>
          </p:nvSpPr>
          <p:spPr>
            <a:xfrm>
              <a:off x="4096901" y="2606632"/>
              <a:ext cx="15859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動機</a:t>
              </a:r>
              <a:endParaRPr lang="zh-TW" alt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DCA5084-5219-4218-8E55-C459538587F2}"/>
              </a:ext>
            </a:extLst>
          </p:cNvPr>
          <p:cNvGrpSpPr/>
          <p:nvPr/>
        </p:nvGrpSpPr>
        <p:grpSpPr>
          <a:xfrm>
            <a:off x="6411015" y="1849470"/>
            <a:ext cx="4441639" cy="1393993"/>
            <a:chOff x="4420998" y="2202024"/>
            <a:chExt cx="4441639" cy="1393993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6705F46-B7DA-4E2F-9C4F-BEEAA83357DB}"/>
                </a:ext>
              </a:extLst>
            </p:cNvPr>
            <p:cNvSpPr/>
            <p:nvPr/>
          </p:nvSpPr>
          <p:spPr>
            <a:xfrm>
              <a:off x="4420998" y="2202024"/>
              <a:ext cx="1393993" cy="1393993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02</a:t>
              </a:r>
              <a:endParaRPr lang="zh-TW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6184BE-4BBB-4D4E-B4BF-9C74EA9B373A}"/>
                </a:ext>
              </a:extLst>
            </p:cNvPr>
            <p:cNvSpPr/>
            <p:nvPr/>
          </p:nvSpPr>
          <p:spPr>
            <a:xfrm>
              <a:off x="6041727" y="2606632"/>
              <a:ext cx="28209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程式設計方法</a:t>
              </a:r>
              <a:endParaRPr lang="zh-TW" alt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1A53B13-CCA6-4CBE-B31C-5BB3B80151C5}"/>
              </a:ext>
            </a:extLst>
          </p:cNvPr>
          <p:cNvGrpSpPr/>
          <p:nvPr/>
        </p:nvGrpSpPr>
        <p:grpSpPr>
          <a:xfrm>
            <a:off x="5051674" y="5293460"/>
            <a:ext cx="3768604" cy="1393993"/>
            <a:chOff x="5308258" y="4480329"/>
            <a:chExt cx="3768604" cy="1393993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B2B222D-E7D9-493F-94E9-0DDFCC7AA218}"/>
                </a:ext>
              </a:extLst>
            </p:cNvPr>
            <p:cNvSpPr/>
            <p:nvPr/>
          </p:nvSpPr>
          <p:spPr>
            <a:xfrm>
              <a:off x="5308258" y="4480329"/>
              <a:ext cx="1393993" cy="1393993"/>
            </a:xfrm>
            <a:prstGeom prst="ellipse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04</a:t>
              </a:r>
              <a:endParaRPr lang="zh-TW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EDCFFC-BB01-4544-AD88-018575ABC913}"/>
                </a:ext>
              </a:extLst>
            </p:cNvPr>
            <p:cNvSpPr/>
            <p:nvPr/>
          </p:nvSpPr>
          <p:spPr>
            <a:xfrm>
              <a:off x="7164612" y="4884937"/>
              <a:ext cx="19122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未来展望</a:t>
              </a:r>
              <a:endParaRPr lang="zh-TW" alt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F3B1127-8B06-4981-858B-C9980BAE60BF}"/>
              </a:ext>
            </a:extLst>
          </p:cNvPr>
          <p:cNvGrpSpPr/>
          <p:nvPr/>
        </p:nvGrpSpPr>
        <p:grpSpPr>
          <a:xfrm>
            <a:off x="6461911" y="3776925"/>
            <a:ext cx="3768604" cy="1393993"/>
            <a:chOff x="5308258" y="4480329"/>
            <a:chExt cx="3768604" cy="1393993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3C5B60AB-94DE-45DE-9874-D221A6F61806}"/>
                </a:ext>
              </a:extLst>
            </p:cNvPr>
            <p:cNvSpPr/>
            <p:nvPr/>
          </p:nvSpPr>
          <p:spPr>
            <a:xfrm>
              <a:off x="5308258" y="4480329"/>
              <a:ext cx="1393993" cy="13939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/>
                <a:t>03</a:t>
              </a:r>
              <a:endParaRPr lang="zh-TW" altLang="en-US" sz="4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7C5EB32-E315-475F-BDAD-A976922FA8C5}"/>
                </a:ext>
              </a:extLst>
            </p:cNvPr>
            <p:cNvSpPr/>
            <p:nvPr/>
          </p:nvSpPr>
          <p:spPr>
            <a:xfrm>
              <a:off x="7164612" y="4884937"/>
              <a:ext cx="19122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成品展現</a:t>
              </a:r>
              <a:endParaRPr lang="zh-TW" alt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投影片編號版面配置區 25">
            <a:extLst>
              <a:ext uri="{FF2B5EF4-FFF2-40B4-BE49-F238E27FC236}">
                <a16:creationId xmlns:a16="http://schemas.microsoft.com/office/drawing/2014/main" id="{77A2FC37-73B0-42E7-80D6-E5022955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C99BF02-FB65-42D2-AEC3-B94A8B81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3" y="1377395"/>
            <a:ext cx="6878385" cy="41032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D9F39B-FE5E-4D36-9876-4AF47CC3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45" y="682669"/>
            <a:ext cx="7751255" cy="6025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3C2694-BF5B-48BE-B963-78F166AC3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60" y="2068698"/>
            <a:ext cx="10153680" cy="1360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4435E7EE-7080-47B2-8091-F87D7B1C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79" y="149382"/>
            <a:ext cx="6089643" cy="101337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台灣醫療界的現況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A53837-29E5-4E7E-A729-462D0D47D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052" y="3792814"/>
            <a:ext cx="10658475" cy="1323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1E6AC0-9574-4BAD-92C8-2429FC05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ECA9C-4121-441B-9B92-260AD0B2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60" y="272010"/>
            <a:ext cx="10058400" cy="1609344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動機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E500EB-BA4B-4E3F-BE9F-9D43CC5AAE97}"/>
              </a:ext>
            </a:extLst>
          </p:cNvPr>
          <p:cNvSpPr/>
          <p:nvPr/>
        </p:nvSpPr>
        <p:spPr>
          <a:xfrm>
            <a:off x="1774927" y="5132082"/>
            <a:ext cx="2820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醫生過勞</a:t>
            </a:r>
            <a:endParaRPr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「doctor tired」的圖片搜尋結果">
            <a:extLst>
              <a:ext uri="{FF2B5EF4-FFF2-40B4-BE49-F238E27FC236}">
                <a16:creationId xmlns:a16="http://schemas.microsoft.com/office/drawing/2014/main" id="{2226363C-B229-4B7E-AE7F-779F9E5F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27" y="2492135"/>
            <a:ext cx="1562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老人 黑白」的圖片搜尋結果">
            <a:extLst>
              <a:ext uri="{FF2B5EF4-FFF2-40B4-BE49-F238E27FC236}">
                <a16:creationId xmlns:a16="http://schemas.microsoft.com/office/drawing/2014/main" id="{C0425C4A-668E-47BB-93FB-3C58CEED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16" y="2296813"/>
            <a:ext cx="2925762" cy="29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82A1758-C85D-4319-9360-756DD50B57B7}"/>
              </a:ext>
            </a:extLst>
          </p:cNvPr>
          <p:cNvSpPr/>
          <p:nvPr/>
        </p:nvSpPr>
        <p:spPr>
          <a:xfrm>
            <a:off x="4942647" y="5127720"/>
            <a:ext cx="2820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病患人數增加</a:t>
            </a:r>
            <a:endParaRPr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E4C80-7292-4649-A939-86B4F23353BF}"/>
              </a:ext>
            </a:extLst>
          </p:cNvPr>
          <p:cNvSpPr/>
          <p:nvPr/>
        </p:nvSpPr>
        <p:spPr>
          <a:xfrm>
            <a:off x="8418792" y="5132082"/>
            <a:ext cx="2820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醫護人員出走</a:t>
            </a:r>
            <a:endParaRPr lang="zh-TW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E5B4A94C-BCC5-4503-8677-8F142C94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8792" y="2133851"/>
            <a:ext cx="2908714" cy="3263733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779E51C-16A2-46AA-B9D9-43462A94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63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0D804B0-08A4-490D-AC60-90AA6D8E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程式設計方法</a:t>
            </a:r>
            <a:endParaRPr lang="zh-TW" altLang="en-US" sz="5400" dirty="0"/>
          </a:p>
        </p:txBody>
      </p:sp>
      <p:pic>
        <p:nvPicPr>
          <p:cNvPr id="3074" name="Picture 2" descr="「person cartoon」的圖片搜尋結果">
            <a:extLst>
              <a:ext uri="{FF2B5EF4-FFF2-40B4-BE49-F238E27FC236}">
                <a16:creationId xmlns:a16="http://schemas.microsoft.com/office/drawing/2014/main" id="{CF96129D-DE14-4A26-8631-25BFECF95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14036" b="-1"/>
          <a:stretch/>
        </p:blipFill>
        <p:spPr bwMode="auto">
          <a:xfrm>
            <a:off x="394212" y="4025358"/>
            <a:ext cx="2514718" cy="19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55A936-D3E3-4E8F-A472-FDF0644E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48" y="1347395"/>
            <a:ext cx="4632031" cy="3851787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基於</a:t>
            </a:r>
            <a:r>
              <a:rPr lang="en-US" altLang="zh-CN" sz="2400" dirty="0"/>
              <a:t>Conway</a:t>
            </a:r>
            <a:r>
              <a:rPr lang="zh-CN" altLang="en-US" sz="2400" dirty="0"/>
              <a:t>’</a:t>
            </a:r>
            <a:r>
              <a:rPr lang="en-US" altLang="zh-CN" sz="2400" dirty="0"/>
              <a:t>s Game of Life</a:t>
            </a:r>
          </a:p>
          <a:p>
            <a:r>
              <a:rPr lang="zh-CN" altLang="en-US" sz="2400" dirty="0"/>
              <a:t>模擬台灣目前醫療人力情境</a:t>
            </a:r>
            <a:endParaRPr lang="en-US" altLang="zh-CN" sz="2400" dirty="0"/>
          </a:p>
          <a:p>
            <a:r>
              <a:rPr lang="zh-CN" altLang="en-US" sz="2400" dirty="0"/>
              <a:t>三種角色</a:t>
            </a:r>
            <a:endParaRPr lang="en-US" altLang="zh-CN" sz="2400" dirty="0"/>
          </a:p>
          <a:p>
            <a:endParaRPr lang="zh-TW" altLang="en-US" sz="20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58B8E-A06C-4844-9B81-3144297D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3AB86D-967E-4BBD-A3B6-6967056F370E}" type="slidenum">
              <a:rPr lang="zh-TW" altLang="en-US" sz="1400" smtClean="0"/>
              <a:pPr>
                <a:spcAft>
                  <a:spcPts val="600"/>
                </a:spcAft>
              </a:pPr>
              <a:t>5</a:t>
            </a:fld>
            <a:endParaRPr lang="zh-TW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8F5819-8632-4E35-AB2A-C8DA0246392E}"/>
              </a:ext>
            </a:extLst>
          </p:cNvPr>
          <p:cNvSpPr/>
          <p:nvPr/>
        </p:nvSpPr>
        <p:spPr>
          <a:xfrm>
            <a:off x="927948" y="5945408"/>
            <a:ext cx="1585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一般居民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8" name="Picture 6" descr="「doctor cartoon」的圖片搜尋結果">
            <a:extLst>
              <a:ext uri="{FF2B5EF4-FFF2-40B4-BE49-F238E27FC236}">
                <a16:creationId xmlns:a16="http://schemas.microsoft.com/office/drawing/2014/main" id="{176E97CC-DEB4-47AB-8D77-66C26D82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34" y="4051584"/>
            <a:ext cx="3721087" cy="209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727E2E3C-AFED-4829-B205-3651C5F98925}"/>
              </a:ext>
            </a:extLst>
          </p:cNvPr>
          <p:cNvSpPr/>
          <p:nvPr/>
        </p:nvSpPr>
        <p:spPr>
          <a:xfrm>
            <a:off x="3510225" y="5934472"/>
            <a:ext cx="1585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醫師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80" name="Picture 8" descr="「sick cartoon」的圖片搜尋結果">
            <a:extLst>
              <a:ext uri="{FF2B5EF4-FFF2-40B4-BE49-F238E27FC236}">
                <a16:creationId xmlns:a16="http://schemas.microsoft.com/office/drawing/2014/main" id="{2729BCE8-46A3-46B3-AA37-7F809C93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614" y="3787919"/>
            <a:ext cx="2332653" cy="23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9D1EF5A-DD4E-4142-A4B7-8E4C9B2EDADE}"/>
              </a:ext>
            </a:extLst>
          </p:cNvPr>
          <p:cNvSpPr/>
          <p:nvPr/>
        </p:nvSpPr>
        <p:spPr>
          <a:xfrm>
            <a:off x="5779477" y="5936637"/>
            <a:ext cx="1585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患者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0D804B0-08A4-490D-AC60-90AA6D8E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98" y="300775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規則 </a:t>
            </a:r>
            <a:r>
              <a:rPr lang="en-US" altLang="zh-CN" sz="5400" dirty="0"/>
              <a:t>Rules</a:t>
            </a:r>
            <a:endParaRPr lang="zh-TW" alt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58B8E-A06C-4844-9B81-3144297D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3AB86D-967E-4BBD-A3B6-6967056F370E}" type="slidenum">
              <a:rPr lang="zh-TW" altLang="en-US" sz="1400" smtClean="0"/>
              <a:pPr>
                <a:spcAft>
                  <a:spcPts val="600"/>
                </a:spcAft>
              </a:pPr>
              <a:t>6</a:t>
            </a:fld>
            <a:endParaRPr lang="zh-TW" altLang="en-US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7D6CB3-8A5A-406C-A78C-42DE88B305A7}"/>
              </a:ext>
            </a:extLst>
          </p:cNvPr>
          <p:cNvSpPr/>
          <p:nvPr/>
        </p:nvSpPr>
        <p:spPr>
          <a:xfrm>
            <a:off x="536448" y="1426464"/>
            <a:ext cx="3157728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6044114-58B3-4542-96CC-1F3DD1D1E60E}"/>
              </a:ext>
            </a:extLst>
          </p:cNvPr>
          <p:cNvGrpSpPr/>
          <p:nvPr/>
        </p:nvGrpSpPr>
        <p:grpSpPr>
          <a:xfrm>
            <a:off x="519415" y="1531188"/>
            <a:ext cx="3333633" cy="4623774"/>
            <a:chOff x="10066" y="1608372"/>
            <a:chExt cx="3333633" cy="4623774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C6D9FB8-1E80-45A1-A022-223D3BA9E686}"/>
                </a:ext>
              </a:extLst>
            </p:cNvPr>
            <p:cNvSpPr/>
            <p:nvPr/>
          </p:nvSpPr>
          <p:spPr>
            <a:xfrm>
              <a:off x="318270" y="1959905"/>
              <a:ext cx="3025429" cy="4246401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F75426-7075-49DB-8FCA-2E1F8F8D6729}"/>
                </a:ext>
              </a:extLst>
            </p:cNvPr>
            <p:cNvSpPr/>
            <p:nvPr/>
          </p:nvSpPr>
          <p:spPr>
            <a:xfrm>
              <a:off x="10066" y="1608372"/>
              <a:ext cx="3157728" cy="457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254CEA7-F722-4965-B0F9-9D804374C341}"/>
                </a:ext>
              </a:extLst>
            </p:cNvPr>
            <p:cNvSpPr txBox="1"/>
            <p:nvPr/>
          </p:nvSpPr>
          <p:spPr>
            <a:xfrm>
              <a:off x="889749" y="2074652"/>
              <a:ext cx="2108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ROUTINE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B39139F-6F47-45DD-943F-321557EEAB70}"/>
                </a:ext>
              </a:extLst>
            </p:cNvPr>
            <p:cNvSpPr txBox="1"/>
            <p:nvPr/>
          </p:nvSpPr>
          <p:spPr>
            <a:xfrm>
              <a:off x="634482" y="2845837"/>
              <a:ext cx="2533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ea"/>
                  <a:ea typeface="+mj-ea"/>
                </a:rPr>
                <a:t>1. </a:t>
              </a:r>
              <a:r>
                <a:rPr lang="zh-CN" altLang="en-US" dirty="0">
                  <a:latin typeface="+mj-ea"/>
                  <a:ea typeface="+mj-ea"/>
                </a:rPr>
                <a:t>隨機</a:t>
              </a:r>
              <a:r>
                <a:rPr lang="en-US" altLang="zh-CN" dirty="0">
                  <a:latin typeface="+mj-ea"/>
                  <a:ea typeface="+mj-ea"/>
                </a:rPr>
                <a:t>15~25</a:t>
              </a:r>
              <a:r>
                <a:rPr lang="zh-CN" altLang="en-US" dirty="0">
                  <a:latin typeface="+mj-ea"/>
                  <a:ea typeface="+mj-ea"/>
                </a:rPr>
                <a:t>患者就醫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24" name="Picture 8" descr="「sick cartoon」的圖片搜尋結果">
              <a:extLst>
                <a:ext uri="{FF2B5EF4-FFF2-40B4-BE49-F238E27FC236}">
                  <a16:creationId xmlns:a16="http://schemas.microsoft.com/office/drawing/2014/main" id="{57F9ECB9-77B9-49B3-8B55-249D730D5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98" y="3139902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 descr="「sick cartoon」的圖片搜尋結果">
              <a:extLst>
                <a:ext uri="{FF2B5EF4-FFF2-40B4-BE49-F238E27FC236}">
                  <a16:creationId xmlns:a16="http://schemas.microsoft.com/office/drawing/2014/main" id="{2DDAA044-45EB-4559-9761-54FE1A7F0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95" y="3156791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「sick cartoon」的圖片搜尋結果">
              <a:extLst>
                <a:ext uri="{FF2B5EF4-FFF2-40B4-BE49-F238E27FC236}">
                  <a16:creationId xmlns:a16="http://schemas.microsoft.com/office/drawing/2014/main" id="{497C4506-DE03-4C6A-B840-EFD5F8A3D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92" y="3156791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「sick cartoon」的圖片搜尋結果">
              <a:extLst>
                <a:ext uri="{FF2B5EF4-FFF2-40B4-BE49-F238E27FC236}">
                  <a16:creationId xmlns:a16="http://schemas.microsoft.com/office/drawing/2014/main" id="{9218CB25-9985-4D95-A772-465891E57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189" y="3153126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「sick cartoon」的圖片搜尋結果">
              <a:extLst>
                <a:ext uri="{FF2B5EF4-FFF2-40B4-BE49-F238E27FC236}">
                  <a16:creationId xmlns:a16="http://schemas.microsoft.com/office/drawing/2014/main" id="{5EE7DA77-9BF0-4E05-8215-1F467C9CC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133" y="3153125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「sick cartoon」的圖片搜尋結果">
              <a:extLst>
                <a:ext uri="{FF2B5EF4-FFF2-40B4-BE49-F238E27FC236}">
                  <a16:creationId xmlns:a16="http://schemas.microsoft.com/office/drawing/2014/main" id="{3193D48B-8006-40CF-9E25-AE54370C7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984" y="3163379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「sick cartoon」的圖片搜尋結果">
              <a:extLst>
                <a:ext uri="{FF2B5EF4-FFF2-40B4-BE49-F238E27FC236}">
                  <a16:creationId xmlns:a16="http://schemas.microsoft.com/office/drawing/2014/main" id="{B23802C1-7AD4-4FBB-B171-C63BBC1BE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42" y="3154047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「sick cartoon」的圖片搜尋結果">
              <a:extLst>
                <a:ext uri="{FF2B5EF4-FFF2-40B4-BE49-F238E27FC236}">
                  <a16:creationId xmlns:a16="http://schemas.microsoft.com/office/drawing/2014/main" id="{72ECFCFA-9CA7-4F51-ABD4-357AE8CF1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143" y="3153124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 descr="「sick cartoon」的圖片搜尋結果">
              <a:extLst>
                <a:ext uri="{FF2B5EF4-FFF2-40B4-BE49-F238E27FC236}">
                  <a16:creationId xmlns:a16="http://schemas.microsoft.com/office/drawing/2014/main" id="{68CAB2DC-513B-42FF-A011-976E4F58E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627" y="3164301"/>
              <a:ext cx="578195" cy="57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6F019B3-BD36-4099-B6F6-ECF37157706C}"/>
                </a:ext>
              </a:extLst>
            </p:cNvPr>
            <p:cNvSpPr txBox="1"/>
            <p:nvPr/>
          </p:nvSpPr>
          <p:spPr>
            <a:xfrm>
              <a:off x="448898" y="3791360"/>
              <a:ext cx="2894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ea"/>
                  <a:ea typeface="+mj-ea"/>
                </a:rPr>
                <a:t>2. </a:t>
              </a:r>
              <a:r>
                <a:rPr lang="zh-TW" altLang="en-US" dirty="0">
                  <a:latin typeface="+mj-ea"/>
                  <a:ea typeface="+mj-ea"/>
                </a:rPr>
                <a:t>痊癒機率</a:t>
              </a:r>
              <a:r>
                <a:rPr lang="en-US" altLang="zh-TW" dirty="0">
                  <a:latin typeface="+mj-ea"/>
                  <a:ea typeface="+mj-ea"/>
                </a:rPr>
                <a:t>×</a:t>
              </a:r>
              <a:r>
                <a:rPr lang="zh-TW" altLang="en-US" dirty="0">
                  <a:latin typeface="+mj-ea"/>
                  <a:ea typeface="+mj-ea"/>
                </a:rPr>
                <a:t>目前</a:t>
              </a:r>
              <a:r>
                <a:rPr lang="zh-CN" altLang="en-US" dirty="0">
                  <a:latin typeface="+mj-ea"/>
                  <a:ea typeface="+mj-ea"/>
                </a:rPr>
                <a:t>患者</a:t>
              </a:r>
              <a:r>
                <a:rPr lang="zh-TW" altLang="en-US" dirty="0">
                  <a:latin typeface="+mj-ea"/>
                  <a:ea typeface="+mj-ea"/>
                </a:rPr>
                <a:t>         </a:t>
              </a:r>
              <a:r>
                <a:rPr lang="en-US" altLang="zh-TW" dirty="0">
                  <a:latin typeface="+mj-ea"/>
                  <a:ea typeface="+mj-ea"/>
                </a:rPr>
                <a:t>    </a:t>
              </a:r>
              <a:r>
                <a:rPr lang="zh-CN" altLang="en-US" dirty="0">
                  <a:latin typeface="+mj-ea"/>
                  <a:ea typeface="+mj-ea"/>
                </a:rPr>
                <a:t>痊愈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42" name="Picture 8" descr="「sick cartoon」的圖片搜尋結果">
              <a:extLst>
                <a:ext uri="{FF2B5EF4-FFF2-40B4-BE49-F238E27FC236}">
                  <a16:creationId xmlns:a16="http://schemas.microsoft.com/office/drawing/2014/main" id="{1E1248CD-6F7F-4199-987E-EF06E13FD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66" y="4395166"/>
              <a:ext cx="668823" cy="66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928B94E7-F427-44D0-9B9C-772E2F4AE970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316189" y="4729578"/>
              <a:ext cx="329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2" descr="「person cartoon」的圖片搜尋結果">
              <a:extLst>
                <a:ext uri="{FF2B5EF4-FFF2-40B4-BE49-F238E27FC236}">
                  <a16:creationId xmlns:a16="http://schemas.microsoft.com/office/drawing/2014/main" id="{66D2D485-096E-4690-AEA8-E2C79008B8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2" r="14036" b="-1"/>
            <a:stretch/>
          </p:blipFill>
          <p:spPr bwMode="auto">
            <a:xfrm>
              <a:off x="1624653" y="4410235"/>
              <a:ext cx="914196" cy="70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0226763-EC7F-40B7-B469-83FBA9CB18E4}"/>
                </a:ext>
              </a:extLst>
            </p:cNvPr>
            <p:cNvSpPr txBox="1"/>
            <p:nvPr/>
          </p:nvSpPr>
          <p:spPr>
            <a:xfrm>
              <a:off x="448898" y="5108370"/>
              <a:ext cx="289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ea"/>
                  <a:ea typeface="+mj-ea"/>
                </a:rPr>
                <a:t>3.  </a:t>
              </a:r>
              <a:r>
                <a:rPr lang="zh-CN" altLang="en-US" dirty="0">
                  <a:latin typeface="+mj-ea"/>
                  <a:ea typeface="+mj-ea"/>
                </a:rPr>
                <a:t>隨機</a:t>
              </a:r>
              <a:r>
                <a:rPr lang="en-US" altLang="zh-CN" dirty="0">
                  <a:latin typeface="+mj-ea"/>
                  <a:ea typeface="+mj-ea"/>
                </a:rPr>
                <a:t>2~6</a:t>
              </a:r>
              <a:r>
                <a:rPr lang="zh-CN" altLang="en-US" dirty="0">
                  <a:latin typeface="+mj-ea"/>
                  <a:ea typeface="+mj-ea"/>
                </a:rPr>
                <a:t>位執業醫生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47" name="Picture 6" descr="「doctor cartoon」的圖片搜尋結果">
              <a:extLst>
                <a:ext uri="{FF2B5EF4-FFF2-40B4-BE49-F238E27FC236}">
                  <a16:creationId xmlns:a16="http://schemas.microsoft.com/office/drawing/2014/main" id="{D6D5E4D0-0D3F-4C58-B2A2-DEE4CF947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80" y="5468487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「doctor cartoon」的圖片搜尋結果">
              <a:extLst>
                <a:ext uri="{FF2B5EF4-FFF2-40B4-BE49-F238E27FC236}">
                  <a16:creationId xmlns:a16="http://schemas.microsoft.com/office/drawing/2014/main" id="{78E9615A-0F0B-4E00-8141-31C366628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93" y="5461394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「doctor cartoon」的圖片搜尋結果">
              <a:extLst>
                <a:ext uri="{FF2B5EF4-FFF2-40B4-BE49-F238E27FC236}">
                  <a16:creationId xmlns:a16="http://schemas.microsoft.com/office/drawing/2014/main" id="{436F0711-3061-43E0-9D83-AC7A8530F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06" y="5469994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「doctor cartoon」的圖片搜尋結果">
              <a:extLst>
                <a:ext uri="{FF2B5EF4-FFF2-40B4-BE49-F238E27FC236}">
                  <a16:creationId xmlns:a16="http://schemas.microsoft.com/office/drawing/2014/main" id="{EB8CB20D-9EA6-41FC-836C-4F11D403D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771" y="5461394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「doctor cartoon」的圖片搜尋結果">
              <a:extLst>
                <a:ext uri="{FF2B5EF4-FFF2-40B4-BE49-F238E27FC236}">
                  <a16:creationId xmlns:a16="http://schemas.microsoft.com/office/drawing/2014/main" id="{2953EA96-EF82-45A1-8E69-1FEF6B11B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236" y="5452794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「doctor cartoon」的圖片搜尋結果">
              <a:extLst>
                <a:ext uri="{FF2B5EF4-FFF2-40B4-BE49-F238E27FC236}">
                  <a16:creationId xmlns:a16="http://schemas.microsoft.com/office/drawing/2014/main" id="{181D9054-EF7B-4702-BD14-A07406F4C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402" y="5452794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 descr="「doctor cartoon」的圖片搜尋結果">
              <a:extLst>
                <a:ext uri="{FF2B5EF4-FFF2-40B4-BE49-F238E27FC236}">
                  <a16:creationId xmlns:a16="http://schemas.microsoft.com/office/drawing/2014/main" id="{3F5F4992-65D6-4287-B7F9-165FACC05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568" y="5440867"/>
              <a:ext cx="1354937" cy="762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1621CE-285F-4D51-A265-2C8623061DED}"/>
              </a:ext>
            </a:extLst>
          </p:cNvPr>
          <p:cNvGrpSpPr/>
          <p:nvPr/>
        </p:nvGrpSpPr>
        <p:grpSpPr>
          <a:xfrm>
            <a:off x="4597355" y="1908561"/>
            <a:ext cx="3025429" cy="4246401"/>
            <a:chOff x="3798476" y="1956618"/>
            <a:chExt cx="3025429" cy="4246401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9839A760-E92F-4309-BCCA-7C0E2B92B9E1}"/>
                </a:ext>
              </a:extLst>
            </p:cNvPr>
            <p:cNvSpPr/>
            <p:nvPr/>
          </p:nvSpPr>
          <p:spPr>
            <a:xfrm>
              <a:off x="3798476" y="1956618"/>
              <a:ext cx="3025429" cy="4246401"/>
            </a:xfrm>
            <a:prstGeom prst="roundRect">
              <a:avLst/>
            </a:pr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AD4EA84C-7005-4258-89C4-CB58F495AC7D}"/>
                </a:ext>
              </a:extLst>
            </p:cNvPr>
            <p:cNvSpPr txBox="1"/>
            <p:nvPr/>
          </p:nvSpPr>
          <p:spPr>
            <a:xfrm>
              <a:off x="4715187" y="2074652"/>
              <a:ext cx="2108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RULE 1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AD0819F-E5B1-406C-883D-C0971DF230A2}"/>
                </a:ext>
              </a:extLst>
            </p:cNvPr>
            <p:cNvSpPr txBox="1"/>
            <p:nvPr/>
          </p:nvSpPr>
          <p:spPr>
            <a:xfrm>
              <a:off x="3960507" y="2734276"/>
              <a:ext cx="2723651" cy="170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dirty="0">
                  <a:latin typeface="+mj-ea"/>
                  <a:ea typeface="+mj-ea"/>
                </a:rPr>
                <a:t> </a:t>
              </a:r>
              <a:r>
                <a:rPr lang="zh-CN" altLang="en-US" dirty="0">
                  <a:latin typeface="+mj-ea"/>
                  <a:ea typeface="+mj-ea"/>
                </a:rPr>
                <a:t>若每位角色其周圍</a:t>
              </a:r>
              <a:r>
                <a:rPr lang="en-US" altLang="zh-CN" dirty="0">
                  <a:latin typeface="+mj-ea"/>
                  <a:ea typeface="+mj-ea"/>
                </a:rPr>
                <a:t>(</a:t>
              </a:r>
              <a:r>
                <a:rPr lang="zh-CN" altLang="en-US" dirty="0">
                  <a:latin typeface="+mj-ea"/>
                  <a:ea typeface="+mj-ea"/>
                </a:rPr>
                <a:t>八方位</a:t>
              </a:r>
              <a:r>
                <a:rPr lang="en-US" altLang="zh-CN" dirty="0">
                  <a:latin typeface="+mj-ea"/>
                  <a:ea typeface="+mj-ea"/>
                </a:rPr>
                <a:t>)</a:t>
              </a:r>
              <a:r>
                <a:rPr lang="zh-TW" altLang="en-US" dirty="0">
                  <a:latin typeface="+mj-ea"/>
                  <a:ea typeface="+mj-ea"/>
                </a:rPr>
                <a:t>有超過</a:t>
              </a:r>
              <a:r>
                <a:rPr lang="en-US" altLang="zh-TW" dirty="0">
                  <a:latin typeface="+mj-ea"/>
                  <a:ea typeface="+mj-ea"/>
                </a:rPr>
                <a:t>5</a:t>
              </a:r>
              <a:r>
                <a:rPr lang="zh-TW" altLang="en-US" dirty="0">
                  <a:latin typeface="+mj-ea"/>
                  <a:ea typeface="+mj-ea"/>
                </a:rPr>
                <a:t>位患者，則受到隨機感染及發病的情況增加</a:t>
              </a:r>
              <a:r>
                <a:rPr lang="zh-CN" altLang="en-US" dirty="0">
                  <a:latin typeface="+mj-ea"/>
                  <a:ea typeface="+mj-ea"/>
                </a:rPr>
                <a:t>。</a:t>
              </a:r>
              <a:r>
                <a:rPr lang="en-US" altLang="zh-CN" dirty="0">
                  <a:latin typeface="+mj-ea"/>
                  <a:ea typeface="+mj-ea"/>
                </a:rPr>
                <a:t>(</a:t>
              </a:r>
              <a:r>
                <a:rPr lang="zh-CN" altLang="en-US" dirty="0">
                  <a:latin typeface="+mj-ea"/>
                  <a:ea typeface="+mj-ea"/>
                </a:rPr>
                <a:t>每輪</a:t>
              </a:r>
              <a:r>
                <a:rPr lang="en-US" altLang="zh-CN" dirty="0">
                  <a:latin typeface="+mj-ea"/>
                  <a:ea typeface="+mj-ea"/>
                </a:rPr>
                <a:t>0~3</a:t>
              </a:r>
              <a:r>
                <a:rPr lang="zh-CN" altLang="en-US" dirty="0">
                  <a:latin typeface="+mj-ea"/>
                  <a:ea typeface="+mj-ea"/>
                </a:rPr>
                <a:t>位</a:t>
              </a:r>
              <a:r>
                <a:rPr lang="en-US" altLang="zh-CN" dirty="0">
                  <a:latin typeface="+mj-ea"/>
                  <a:ea typeface="+mj-ea"/>
                </a:rPr>
                <a:t>)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4102" name="Picture 6" descr="「market arrow up」的圖片搜尋結果">
              <a:extLst>
                <a:ext uri="{FF2B5EF4-FFF2-40B4-BE49-F238E27FC236}">
                  <a16:creationId xmlns:a16="http://schemas.microsoft.com/office/drawing/2014/main" id="{781EA102-99FB-4686-8F7E-152D0DE39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082" y="4955031"/>
              <a:ext cx="1126769" cy="1045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 descr="「sick cartoon」的圖片搜尋結果">
              <a:extLst>
                <a:ext uri="{FF2B5EF4-FFF2-40B4-BE49-F238E27FC236}">
                  <a16:creationId xmlns:a16="http://schemas.microsoft.com/office/drawing/2014/main" id="{4B43532C-4D6A-4E80-B434-8E29EB133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187" y="4448064"/>
              <a:ext cx="916891" cy="916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26A6164-7380-4402-98B8-50D6D62AFA2C}"/>
              </a:ext>
            </a:extLst>
          </p:cNvPr>
          <p:cNvGrpSpPr/>
          <p:nvPr/>
        </p:nvGrpSpPr>
        <p:grpSpPr>
          <a:xfrm>
            <a:off x="8388207" y="1910119"/>
            <a:ext cx="3025429" cy="4246401"/>
            <a:chOff x="7277003" y="1956618"/>
            <a:chExt cx="3025429" cy="4246401"/>
          </a:xfrm>
        </p:grpSpPr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38778147-E082-47C2-AE60-0C6ACD3A6345}"/>
                </a:ext>
              </a:extLst>
            </p:cNvPr>
            <p:cNvSpPr/>
            <p:nvPr/>
          </p:nvSpPr>
          <p:spPr>
            <a:xfrm>
              <a:off x="7277003" y="1956618"/>
              <a:ext cx="3025429" cy="424640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2F885EA0-6CE7-4085-8103-BDB2C93F4BD2}"/>
                </a:ext>
              </a:extLst>
            </p:cNvPr>
            <p:cNvSpPr txBox="1"/>
            <p:nvPr/>
          </p:nvSpPr>
          <p:spPr>
            <a:xfrm>
              <a:off x="8193714" y="2074652"/>
              <a:ext cx="2108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RULE 2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E4EC7E6-DB22-4B2C-A80D-96A1AED7C39F}"/>
                </a:ext>
              </a:extLst>
            </p:cNvPr>
            <p:cNvSpPr txBox="1"/>
            <p:nvPr/>
          </p:nvSpPr>
          <p:spPr>
            <a:xfrm>
              <a:off x="7392207" y="2657537"/>
              <a:ext cx="2723651" cy="170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>
                  <a:latin typeface="+mj-ea"/>
                  <a:ea typeface="+mj-ea"/>
                </a:rPr>
                <a:t>醫師專責治療十二方位之患者</a:t>
              </a:r>
              <a:r>
                <a:rPr lang="en-US" altLang="zh-TW" dirty="0">
                  <a:latin typeface="+mj-ea"/>
                  <a:ea typeface="+mj-ea"/>
                </a:rPr>
                <a:t>(</a:t>
              </a:r>
              <a:r>
                <a:rPr lang="zh-TW" altLang="en-US" dirty="0">
                  <a:latin typeface="+mj-ea"/>
                  <a:ea typeface="+mj-ea"/>
                </a:rPr>
                <a:t>現實的鄰近居民</a:t>
              </a:r>
              <a:r>
                <a:rPr lang="en-US" altLang="zh-TW" dirty="0">
                  <a:latin typeface="+mj-ea"/>
                  <a:ea typeface="+mj-ea"/>
                </a:rPr>
                <a:t>)</a:t>
              </a:r>
              <a:r>
                <a:rPr lang="zh-TW" altLang="en-US" dirty="0">
                  <a:latin typeface="+mj-ea"/>
                  <a:ea typeface="+mj-ea"/>
                </a:rPr>
                <a:t>，患者得到良好治療</a:t>
              </a:r>
              <a:r>
                <a:rPr lang="zh-CN" altLang="en-US" dirty="0">
                  <a:latin typeface="+mj-ea"/>
                  <a:ea typeface="+mj-ea"/>
                </a:rPr>
                <a:t>後</a:t>
              </a:r>
              <a:r>
                <a:rPr lang="zh-TW" altLang="en-US" dirty="0">
                  <a:latin typeface="+mj-ea"/>
                  <a:ea typeface="+mj-ea"/>
                </a:rPr>
                <a:t>，由</a:t>
              </a:r>
              <a:r>
                <a:rPr lang="zh-CN" altLang="en-US" dirty="0">
                  <a:latin typeface="+mj-ea"/>
                  <a:ea typeface="+mj-ea"/>
                </a:rPr>
                <a:t>患者</a:t>
              </a:r>
              <a:r>
                <a:rPr lang="zh-TW" altLang="en-US" dirty="0">
                  <a:latin typeface="+mj-ea"/>
                  <a:ea typeface="+mj-ea"/>
                </a:rPr>
                <a:t>恢復成一般居民。</a:t>
              </a:r>
            </a:p>
          </p:txBody>
        </p:sp>
        <p:pic>
          <p:nvPicPr>
            <p:cNvPr id="70" name="Picture 8" descr="「sick cartoon」的圖片搜尋結果">
              <a:extLst>
                <a:ext uri="{FF2B5EF4-FFF2-40B4-BE49-F238E27FC236}">
                  <a16:creationId xmlns:a16="http://schemas.microsoft.com/office/drawing/2014/main" id="{16088F0B-C46B-4E4E-A900-6BE04A358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207" y="4526685"/>
              <a:ext cx="1070371" cy="107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C8D3E1A-F790-485F-AC6D-76040C88DCF4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8462578" y="5061871"/>
              <a:ext cx="56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Picture 2" descr="「person cartoon」的圖片搜尋結果">
              <a:extLst>
                <a:ext uri="{FF2B5EF4-FFF2-40B4-BE49-F238E27FC236}">
                  <a16:creationId xmlns:a16="http://schemas.microsoft.com/office/drawing/2014/main" id="{4DBF95EC-114C-42CB-92A4-612F0A31A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2" r="14036" b="-1"/>
            <a:stretch/>
          </p:blipFill>
          <p:spPr bwMode="auto">
            <a:xfrm>
              <a:off x="8801418" y="4560524"/>
              <a:ext cx="1463061" cy="1123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121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CFDE9-0F8B-4A9A-B0F0-7E18ADE6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544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成品展現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80D02-FAC1-4FFB-AE3E-93D9FF8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BE0281-ED61-4256-A67E-244BDE0EB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1153476"/>
            <a:ext cx="11079480" cy="49973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FD79A9-C915-4C30-8A49-7F355B0A826A}"/>
              </a:ext>
            </a:extLst>
          </p:cNvPr>
          <p:cNvSpPr/>
          <p:nvPr/>
        </p:nvSpPr>
        <p:spPr>
          <a:xfrm>
            <a:off x="9668256" y="2403156"/>
            <a:ext cx="1874520" cy="7193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DC4077-0234-4F90-B3E6-F9B1EF871465}"/>
              </a:ext>
            </a:extLst>
          </p:cNvPr>
          <p:cNvSpPr txBox="1"/>
          <p:nvPr/>
        </p:nvSpPr>
        <p:spPr>
          <a:xfrm>
            <a:off x="9802368" y="3477675"/>
            <a:ext cx="1975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綠色狀態：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醫師人力充足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病患得到良好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醫療資源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D8F6CDB-320E-4A30-9719-3208B7DB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999744"/>
            <a:ext cx="11439144" cy="519961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4CFDE9-0F8B-4A9A-B0F0-7E18ADE6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544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成品展現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80D02-FAC1-4FFB-AE3E-93D9FF8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FD79A9-C915-4C30-8A49-7F355B0A826A}"/>
              </a:ext>
            </a:extLst>
          </p:cNvPr>
          <p:cNvSpPr/>
          <p:nvPr/>
        </p:nvSpPr>
        <p:spPr>
          <a:xfrm>
            <a:off x="10019538" y="2313294"/>
            <a:ext cx="1874520" cy="7193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DC4077-0234-4F90-B3E6-F9B1EF871465}"/>
              </a:ext>
            </a:extLst>
          </p:cNvPr>
          <p:cNvSpPr txBox="1"/>
          <p:nvPr/>
        </p:nvSpPr>
        <p:spPr>
          <a:xfrm>
            <a:off x="10133076" y="3429000"/>
            <a:ext cx="1975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黃色警告：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醫師人力稍缺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病患人數增加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EF683-A584-4786-8190-6E6DB978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1126136"/>
            <a:ext cx="11436096" cy="51466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4CFDE9-0F8B-4A9A-B0F0-7E18ADE6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544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成品展現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80D02-FAC1-4FFB-AE3E-93D9FF8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B86D-967E-4BBD-A3B6-6967056F370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FD79A9-C915-4C30-8A49-7F355B0A826A}"/>
              </a:ext>
            </a:extLst>
          </p:cNvPr>
          <p:cNvSpPr/>
          <p:nvPr/>
        </p:nvSpPr>
        <p:spPr>
          <a:xfrm>
            <a:off x="10183368" y="2344547"/>
            <a:ext cx="1874520" cy="7193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DC4077-0234-4F90-B3E6-F9B1EF871465}"/>
              </a:ext>
            </a:extLst>
          </p:cNvPr>
          <p:cNvSpPr txBox="1"/>
          <p:nvPr/>
        </p:nvSpPr>
        <p:spPr>
          <a:xfrm>
            <a:off x="9963150" y="3429000"/>
            <a:ext cx="231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紅色警告：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醫師人力嚴重缺乏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病患人數暴增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1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253</Words>
  <Application>Microsoft Office PowerPoint</Application>
  <PresentationFormat>寬螢幕</PresentationFormat>
  <Paragraphs>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方正姚体</vt:lpstr>
      <vt:lpstr>微軟正黑體</vt:lpstr>
      <vt:lpstr>Calibri</vt:lpstr>
      <vt:lpstr>Rockwell</vt:lpstr>
      <vt:lpstr>Rockwell Condensed</vt:lpstr>
      <vt:lpstr>Rockwell Extra Bold</vt:lpstr>
      <vt:lpstr>Wingdings</vt:lpstr>
      <vt:lpstr>木刻字型</vt:lpstr>
      <vt:lpstr>醫療界之生命模型</vt:lpstr>
      <vt:lpstr>目錄 ConTENT</vt:lpstr>
      <vt:lpstr>台灣醫療界的現況…</vt:lpstr>
      <vt:lpstr>動機</vt:lpstr>
      <vt:lpstr>程式設計方法</vt:lpstr>
      <vt:lpstr>規則 Rules</vt:lpstr>
      <vt:lpstr>成品展現</vt:lpstr>
      <vt:lpstr>成品展現</vt:lpstr>
      <vt:lpstr>成品展現</vt:lpstr>
      <vt:lpstr>PowerPoint 簡報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醫療界之生命模型</dc:title>
  <dc:creator>chiayu lin</dc:creator>
  <cp:lastModifiedBy>chiayu lin</cp:lastModifiedBy>
  <cp:revision>17</cp:revision>
  <dcterms:created xsi:type="dcterms:W3CDTF">2019-11-03T07:07:57Z</dcterms:created>
  <dcterms:modified xsi:type="dcterms:W3CDTF">2019-11-03T08:37:45Z</dcterms:modified>
</cp:coreProperties>
</file>