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7" r:id="rId3"/>
    <p:sldId id="277" r:id="rId4"/>
    <p:sldId id="268" r:id="rId5"/>
    <p:sldId id="263" r:id="rId6"/>
    <p:sldId id="266" r:id="rId7"/>
    <p:sldId id="269" r:id="rId8"/>
    <p:sldId id="270" r:id="rId9"/>
    <p:sldId id="279" r:id="rId10"/>
    <p:sldId id="280" r:id="rId11"/>
    <p:sldId id="281" r:id="rId12"/>
    <p:sldId id="271" r:id="rId13"/>
    <p:sldId id="272" r:id="rId14"/>
    <p:sldId id="276" r:id="rId15"/>
    <p:sldId id="258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B0EF"/>
    <a:srgbClr val="EA7E68"/>
    <a:srgbClr val="FFFFFF"/>
    <a:srgbClr val="F39E34"/>
    <a:srgbClr val="23AAAD"/>
    <a:srgbClr val="1B134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5" d="100"/>
          <a:sy n="65" d="100"/>
        </p:scale>
        <p:origin x="91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8DE5F0-F600-46C3-AE4D-5148C69FFBAD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0EF6FF-9132-45E0-97B0-6601D5F658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42078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1C58DA-DB18-5DFE-C6ED-5C0E5BE9A1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AFE5052-7CE1-B1CB-93FD-9E7E10839FE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A672DE-6241-691F-6B1E-D26C1B8BB91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9DAF1-CCF9-11DD-5DAD-A95F9504522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253042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49DB06-9530-2606-E338-7210D574D5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989ABD4-2ADD-5476-6DE4-1FBF9FA767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F1E18B-1876-F5B6-5FCF-806E1A8375A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1D6AA8-6449-F1C6-3868-860337C2FD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11143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802668-FEC9-6BDD-1F71-58A8505215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862EBE-41DE-36B0-B37F-50EDD462FB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DCAC0BA-B8CD-630E-C1DE-53C5DD400D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8B5B4-F9C4-0BCC-E40C-A388661949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959651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0EF6FF-9132-45E0-97B0-6601D5F658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88016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EDE9D4-CBBD-39CF-AB04-BF492945BE6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C9F787-A6F0-B4AA-E084-B6E6A2965A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97AC2-B99D-4E92-643D-E755FB1345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E3E8F1-0B97-8411-9791-E2816322DD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EAFF63-8290-6775-8277-205603A4E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51832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36DE25-DCBC-D358-9606-1AFAC0C1AA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FE9CA90-1A03-8F33-D4D4-698AE6B2B1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4136D4-D9FF-3984-32C8-E310533CA0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B007F2-5888-0388-EEC2-737DB1C45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1E26C5-0E2E-A976-A6BA-B4D7B6726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74593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E24D53-CB44-64E5-F537-B0AC6B350FB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E269E02-5B4E-B2E2-BF0E-FFAB403EC19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EF28F0-7539-0FB2-62D6-933FEFE284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A0D598-96DB-8BDF-7A86-05A1D81CF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C07A8-426C-583A-2AB9-069E9B29C8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093997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1706E-CA7F-38DC-3ABC-4F852DF7F7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62F1B5-7512-79D3-6D27-ACE3DE8EB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BC36-52A8-E007-5F87-D62CEE285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43E764-0E8F-32F3-959D-0F804A37A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9B5893-D3ED-A111-1DE0-119AD82E1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6830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A14975-5492-925A-B15F-E8CC6C3014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45FB7A-94FF-7667-A5AE-CDBA3EED9B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6378E6-0E53-3566-5185-3282A7ACF4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894B46-3170-CA59-EB06-0A7AC393A3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0B8DCD-0235-FAC9-2827-6C5C8B105C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76410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5B336E-6F64-9716-79F6-09C1859BCF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38254C-3BFA-9701-AC0A-69FFD312B9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13CF7D-60F3-4DD1-50E0-47BBB8577C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A75E01B-DD97-C969-E069-6D67223589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95A4BF-086F-98BB-F707-75DF6DF49F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03B833-D94C-1AC9-CFFD-831D8DA12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6536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319E33-AED8-B87B-9CC4-4BAB91FC33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B38AB0-C97E-6DAB-D4F9-4E6E880A75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E0FB543-54DF-5442-98C7-915747DAA1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C64A0E-6894-69A9-F1E4-675924EDF4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C49B4D7-7FE4-E06D-00C8-F9CB7BAB3D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2CC1D51-1765-5933-46E9-9583E41C6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E0BF8D-CC19-4D88-8268-D162B908A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F7C37E9-D6FF-6D2E-CCCD-69876A090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31694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AFB4E4-AD40-0BBB-5B83-B34C87168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43383E0-E3BA-487A-F1CE-35C3E7036B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3A2B5EC-367A-A661-0FF1-BABCDF90D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D9373EB-8547-A75B-B63A-8D83DF86A0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50086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825240F-9D6E-5E5B-5739-A764AAD3F7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B15E38A-2B47-3BE4-FDBB-F1DA85C4C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73BECA-2872-CB7C-70B9-C193C7281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59979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AB55EF-3FB5-CEEA-B5B9-DF825D069B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53C253-96E3-ADD3-298D-DC078E1CFAF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379389-2AC9-39C4-5C51-4372015E3A9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87FBA9-D34A-DF22-4030-7CC81ACCF9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72565A-DCE6-BEB8-C0B4-AB737C21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B68F334-691D-4D47-5697-B841F7F008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0044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7AB2BD-9587-900E-7B78-C09E1220A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994C592-D295-8F91-555F-5104C216DE3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200948D-CF7C-759D-183B-4A97A197F4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E657F6-AD68-A51D-F55B-E1258283EE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E1E4-7D6D-F6F3-7A20-AD503FA275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A550FD-9475-C54F-A97D-75D4461306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844009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4FA0F04-FAD4-97D9-A6C1-4A94253481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434B0C2-37FD-4F81-D9FA-1A82879BFC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B38CD-676D-868D-91EF-E89C850F79E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FBE4D0-E68C-4FB2-8B3A-AA41DAF039F9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571AA0-E6E0-8ED1-29A0-12D5FC02FF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99B170-770F-E884-8E03-34B29117A04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A2F9677-0272-47B3-8877-9BCDB58A6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59862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jpg"/><Relationship Id="rId4" Type="http://schemas.openxmlformats.org/officeDocument/2006/relationships/image" Target="../media/image3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3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3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roup 19">
            <a:extLst>
              <a:ext uri="{FF2B5EF4-FFF2-40B4-BE49-F238E27FC236}">
                <a16:creationId xmlns:a16="http://schemas.microsoft.com/office/drawing/2014/main" id="{2E0B9D15-33D0-DD82-F9B9-A62E397585AB}"/>
              </a:ext>
            </a:extLst>
          </p:cNvPr>
          <p:cNvGrpSpPr/>
          <p:nvPr/>
        </p:nvGrpSpPr>
        <p:grpSpPr>
          <a:xfrm rot="9009327">
            <a:off x="8128193" y="267258"/>
            <a:ext cx="2299791" cy="5480193"/>
            <a:chOff x="3753542" y="990487"/>
            <a:chExt cx="2046332" cy="4876222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EE8F1EA6-1449-2D14-64DF-6AE6F61827F1}"/>
                </a:ext>
              </a:extLst>
            </p:cNvPr>
            <p:cNvSpPr/>
            <p:nvPr/>
          </p:nvSpPr>
          <p:spPr>
            <a:xfrm rot="2843287">
              <a:off x="3753542" y="3846218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4" fmla="*/ 2111931 w 4040982"/>
                <a:gd name="connsiteY4" fmla="*/ 91440 h 4040982"/>
                <a:gd name="connsiteX0" fmla="*/ 2020491 w 4040982"/>
                <a:gd name="connsiteY0" fmla="*/ 0 h 4040982"/>
                <a:gd name="connsiteX1" fmla="*/ 4040982 w 4040982"/>
                <a:gd name="connsiteY1" fmla="*/ 2020491 h 4040982"/>
                <a:gd name="connsiteX2" fmla="*/ 2020491 w 4040982"/>
                <a:gd name="connsiteY2" fmla="*/ 4040982 h 4040982"/>
                <a:gd name="connsiteX3" fmla="*/ 0 w 4040982"/>
                <a:gd name="connsiteY3" fmla="*/ 2020491 h 4040982"/>
                <a:gd name="connsiteX0" fmla="*/ 4040982 w 4040982"/>
                <a:gd name="connsiteY0" fmla="*/ 0 h 2020491"/>
                <a:gd name="connsiteX1" fmla="*/ 2020491 w 4040982"/>
                <a:gd name="connsiteY1" fmla="*/ 2020491 h 2020491"/>
                <a:gd name="connsiteX2" fmla="*/ 0 w 4040982"/>
                <a:gd name="connsiteY2" fmla="*/ 0 h 2020491"/>
                <a:gd name="connsiteX0" fmla="*/ 2020491 w 2020491"/>
                <a:gd name="connsiteY0" fmla="*/ 0 h 2020491"/>
                <a:gd name="connsiteX1" fmla="*/ 0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2020491" y="0"/>
                  </a:moveTo>
                  <a:cubicBezTo>
                    <a:pt x="2020491" y="1115886"/>
                    <a:pt x="1115886" y="2020491"/>
                    <a:pt x="0" y="2020491"/>
                  </a:cubicBezTo>
                </a:path>
              </a:pathLst>
            </a:custGeom>
            <a:noFill/>
            <a:ln w="403225" cap="rnd">
              <a:gradFill>
                <a:gsLst>
                  <a:gs pos="0">
                    <a:schemeClr val="bg1"/>
                  </a:gs>
                  <a:gs pos="100000">
                    <a:srgbClr val="23AAAD"/>
                  </a:gs>
                </a:gsLst>
                <a:lin ang="21594000" scaled="0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16BA0D63-1A8C-FA71-AF34-8D981C9DA020}"/>
                </a:ext>
              </a:extLst>
            </p:cNvPr>
            <p:cNvSpPr/>
            <p:nvPr/>
          </p:nvSpPr>
          <p:spPr>
            <a:xfrm rot="18815050">
              <a:off x="3779383" y="990487"/>
              <a:ext cx="2020491" cy="2020491"/>
            </a:xfrm>
            <a:custGeom>
              <a:avLst/>
              <a:gdLst>
                <a:gd name="connsiteX0" fmla="*/ 0 w 4040981"/>
                <a:gd name="connsiteY0" fmla="*/ 2020491 h 4040981"/>
                <a:gd name="connsiteX1" fmla="*/ 2020491 w 4040981"/>
                <a:gd name="connsiteY1" fmla="*/ 0 h 4040981"/>
                <a:gd name="connsiteX2" fmla="*/ 4040982 w 4040981"/>
                <a:gd name="connsiteY2" fmla="*/ 2020491 h 4040981"/>
                <a:gd name="connsiteX3" fmla="*/ 2020491 w 4040981"/>
                <a:gd name="connsiteY3" fmla="*/ 4040982 h 4040981"/>
                <a:gd name="connsiteX4" fmla="*/ 0 w 4040981"/>
                <a:gd name="connsiteY4" fmla="*/ 2020491 h 4040981"/>
                <a:gd name="connsiteX0" fmla="*/ 0 w 4040982"/>
                <a:gd name="connsiteY0" fmla="*/ 2020491 h 4040982"/>
                <a:gd name="connsiteX1" fmla="*/ 2020491 w 4040982"/>
                <a:gd name="connsiteY1" fmla="*/ 0 h 4040982"/>
                <a:gd name="connsiteX2" fmla="*/ 4040982 w 4040982"/>
                <a:gd name="connsiteY2" fmla="*/ 2020491 h 4040982"/>
                <a:gd name="connsiteX3" fmla="*/ 2020491 w 4040982"/>
                <a:gd name="connsiteY3" fmla="*/ 4040982 h 4040982"/>
                <a:gd name="connsiteX4" fmla="*/ 91440 w 4040982"/>
                <a:gd name="connsiteY4" fmla="*/ 2111931 h 4040982"/>
                <a:gd name="connsiteX0" fmla="*/ 1935425 w 3955916"/>
                <a:gd name="connsiteY0" fmla="*/ 0 h 4040982"/>
                <a:gd name="connsiteX1" fmla="*/ 3955916 w 3955916"/>
                <a:gd name="connsiteY1" fmla="*/ 2020491 h 4040982"/>
                <a:gd name="connsiteX2" fmla="*/ 1935425 w 3955916"/>
                <a:gd name="connsiteY2" fmla="*/ 4040982 h 4040982"/>
                <a:gd name="connsiteX3" fmla="*/ 6374 w 3955916"/>
                <a:gd name="connsiteY3" fmla="*/ 2111931 h 4040982"/>
                <a:gd name="connsiteX0" fmla="*/ 0 w 2020491"/>
                <a:gd name="connsiteY0" fmla="*/ 0 h 4040982"/>
                <a:gd name="connsiteX1" fmla="*/ 2020491 w 2020491"/>
                <a:gd name="connsiteY1" fmla="*/ 2020491 h 4040982"/>
                <a:gd name="connsiteX2" fmla="*/ 0 w 2020491"/>
                <a:gd name="connsiteY2" fmla="*/ 4040982 h 4040982"/>
                <a:gd name="connsiteX0" fmla="*/ 0 w 2020491"/>
                <a:gd name="connsiteY0" fmla="*/ 0 h 2020491"/>
                <a:gd name="connsiteX1" fmla="*/ 2020491 w 2020491"/>
                <a:gd name="connsiteY1" fmla="*/ 2020491 h 202049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020491" h="2020491">
                  <a:moveTo>
                    <a:pt x="0" y="0"/>
                  </a:moveTo>
                  <a:cubicBezTo>
                    <a:pt x="1115886" y="0"/>
                    <a:pt x="2020491" y="904605"/>
                    <a:pt x="2020491" y="2020491"/>
                  </a:cubicBezTo>
                </a:path>
              </a:pathLst>
            </a:custGeom>
            <a:noFill/>
            <a:ln w="403225" cap="rnd">
              <a:gradFill>
                <a:gsLst>
                  <a:gs pos="100000">
                    <a:schemeClr val="bg1"/>
                  </a:gs>
                  <a:gs pos="0">
                    <a:srgbClr val="F39E34"/>
                  </a:gs>
                </a:gsLst>
                <a:lin ang="5400000" scaled="1"/>
              </a:gra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"/>
            </a:p>
          </p:txBody>
        </p:sp>
      </p:grpSp>
      <p:sp>
        <p:nvSpPr>
          <p:cNvPr id="17" name="Flowchart: Connector 16">
            <a:extLst>
              <a:ext uri="{FF2B5EF4-FFF2-40B4-BE49-F238E27FC236}">
                <a16:creationId xmlns:a16="http://schemas.microsoft.com/office/drawing/2014/main" id="{4C91A7A9-76C6-5C2E-478B-78958A205DC7}"/>
              </a:ext>
            </a:extLst>
          </p:cNvPr>
          <p:cNvSpPr/>
          <p:nvPr/>
        </p:nvSpPr>
        <p:spPr>
          <a:xfrm>
            <a:off x="8628856" y="746366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lowchart: Connector 17">
            <a:extLst>
              <a:ext uri="{FF2B5EF4-FFF2-40B4-BE49-F238E27FC236}">
                <a16:creationId xmlns:a16="http://schemas.microsoft.com/office/drawing/2014/main" id="{6C79B913-9121-C0E3-775A-7CF70966816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Flowchart: Connector 18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997406" y="5740400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7F52F024-178F-4960-6EC5-A5B6B07D9C6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55294" y="209112"/>
            <a:ext cx="961988" cy="96198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28E0A773-763E-17E3-25F5-9620FA282E38}"/>
              </a:ext>
            </a:extLst>
          </p:cNvPr>
          <p:cNvSpPr txBox="1"/>
          <p:nvPr/>
        </p:nvSpPr>
        <p:spPr>
          <a:xfrm>
            <a:off x="914400" y="2518385"/>
            <a:ext cx="8259097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/>
              <a:t>Automated File Filtering and Loading from Amazon S3 to Azure SQL using Azure Data Factory</a:t>
            </a:r>
          </a:p>
        </p:txBody>
      </p:sp>
    </p:spTree>
    <p:extLst>
      <p:ext uri="{BB962C8B-B14F-4D97-AF65-F5344CB8AC3E}">
        <p14:creationId xmlns:p14="http://schemas.microsoft.com/office/powerpoint/2010/main" val="225670924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174395-5CA8-820B-A91C-0B9D83CEF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BDB71489-14CA-47FC-7EAD-AF836F021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Pipeline Success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332AB-6C90-FB08-1973-31AB550A08C9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139A12E0-7C1A-2C8C-D5E6-8AC05FDBC1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64902" y="2976864"/>
            <a:ext cx="2234381" cy="1325563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4F995C-F405-68E7-C199-3361185996C4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1B63904C-DBC9-310B-7068-A2865485A829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DCEC8AEB-1E38-F6D4-E143-7D837B721B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6267A74-CEDA-016A-AF04-FE077387D34D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744B07C-2DCD-A53E-C9B1-164762F562D4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6AD05161-815C-F211-F94A-46658617249B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8757638-CDCD-5CB5-37CA-979247110EC3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106C87C-2901-AADD-F153-1628BAB0A76C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5DB59F1E-EA14-0DC8-2DBD-734DE7CA235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63329" y="2039193"/>
            <a:ext cx="2979173" cy="2798278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B330F21B-6500-D7B7-CDD4-EC0F7161100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880056" y="1871209"/>
            <a:ext cx="4748615" cy="36386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187034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5B60A-0A5A-A5EB-995A-339D04E9D3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93CAC68-9DEE-EBE6-9BC9-6B14453EFE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Pipeline Failure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82BD4B-3B09-9C45-EA16-5286589CE6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9ACB731-03AF-368C-DA65-AA3AD3A31CF2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B094109-9DDD-6C8D-716E-24490EFEA6E2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5B544FAF-7244-1C89-E914-AB14F1F289C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4B317459-7F3B-E3BB-C6E3-F8AE06F43D1C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A96043F-EA99-6B72-0CB3-896F95E30AC3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5443FD5B-8589-B270-29AF-66FCFAB6C346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20820D-78CB-C75D-E398-13FA5E2A7517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20776FC5-A504-D8CC-BB02-1C8E8B7FDAE7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4" name="Content Placeholder 18">
            <a:extLst>
              <a:ext uri="{FF2B5EF4-FFF2-40B4-BE49-F238E27FC236}">
                <a16:creationId xmlns:a16="http://schemas.microsoft.com/office/drawing/2014/main" id="{FB0B179B-2177-4978-B3FD-47702F85498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84066" y="1544651"/>
            <a:ext cx="4564924" cy="396520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3F65983-840D-8CAE-B8D0-982D7574B4F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2614" y="1644389"/>
            <a:ext cx="6151451" cy="18995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87233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C5ADC-DADE-6CD0-47CE-107EF29E73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C419415-66A8-8727-A2C3-AEAE9B7673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</a:t>
            </a:r>
            <a:r>
              <a:rPr lang="en-US" sz="4000" b="1" dirty="0"/>
              <a:t>AWS vs Azure Pricing &amp; Migration</a:t>
            </a:r>
            <a:br>
              <a:rPr lang="en-US" sz="4000" b="1" dirty="0"/>
            </a:br>
            <a:r>
              <a:rPr lang="en-US" sz="4000" b="1" dirty="0"/>
              <a:t>				 Reasons</a:t>
            </a:r>
            <a:endParaRPr lang="en-US" sz="4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75F48E-EA9D-8873-1918-FE0F1AF85C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AWS S3 offers cheap storage</a:t>
            </a:r>
          </a:p>
          <a:p>
            <a:r>
              <a:rPr lang="en-US" sz="3200" dirty="0"/>
              <a:t>Azure often provides lower compute/analytics costs.</a:t>
            </a:r>
          </a:p>
          <a:p>
            <a:r>
              <a:rPr lang="en-US" sz="3200" dirty="0"/>
              <a:t>Flexible pricing for enterprises</a:t>
            </a:r>
          </a:p>
          <a:p>
            <a:r>
              <a:rPr lang="en-US" sz="3200" dirty="0"/>
              <a:t>Migration Reasons:</a:t>
            </a:r>
          </a:p>
          <a:p>
            <a:pPr lvl="1"/>
            <a:r>
              <a:rPr lang="en-US" sz="3000" dirty="0"/>
              <a:t>Unified ecosystem (Power BI, Synapse).</a:t>
            </a:r>
          </a:p>
          <a:p>
            <a:pPr lvl="1"/>
            <a:r>
              <a:rPr lang="en-US" sz="3000" dirty="0"/>
              <a:t>Simplified identity management (Azure AD).</a:t>
            </a:r>
          </a:p>
          <a:p>
            <a:pPr lvl="1"/>
            <a:endParaRPr lang="en-US" dirty="0"/>
          </a:p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6376575-E5FB-3079-EB51-3BE12A8E95E3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B054332-16E1-ECDF-6A09-5A4D957E32F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648ED973-DE97-4E9E-ED23-6BF5BE187BC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3FAE2A14-0F2D-C900-52FF-8BA7EA89DC29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A6BA419-DD8A-D0AF-FD10-9B638F006714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BC400E12-CEF8-0EA1-8DCD-BEFBDD078CEE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22A9F899-98D5-6DB1-E97F-11F2FD85ABB8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B1BD90CE-9F38-537E-1528-E4FACE7148CD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group of logos with letters&#10;&#10;AI-generated content may be incorrect.">
            <a:extLst>
              <a:ext uri="{FF2B5EF4-FFF2-40B4-BE49-F238E27FC236}">
                <a16:creationId xmlns:a16="http://schemas.microsoft.com/office/drawing/2014/main" id="{62A654DD-BB37-4838-ACF7-DE7C3EBACF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5599" y="1631335"/>
            <a:ext cx="2962275" cy="26423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04723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C9FC1F-9EF7-2E47-69C5-303755BA2C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8590A55E-2BF1-F0D2-D592-489BE4EBAB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	</a:t>
            </a:r>
            <a:r>
              <a:rPr lang="en-US" sz="4000" b="1" dirty="0"/>
              <a:t>Limitations</a:t>
            </a:r>
            <a:endParaRPr lang="en-US" sz="4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16982B-F3C9-F7F9-B363-EEC5073395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716761" cy="3597757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000" dirty="0"/>
              <a:t>Credential management complexity.</a:t>
            </a:r>
          </a:p>
          <a:p>
            <a:r>
              <a:rPr lang="en-US" sz="3000" dirty="0"/>
              <a:t>Latency in cross-cloud transfers.</a:t>
            </a:r>
          </a:p>
          <a:p>
            <a:r>
              <a:rPr lang="en-US" sz="3000" dirty="0"/>
              <a:t>Higher costs for large-scale transfers.</a:t>
            </a:r>
          </a:p>
          <a:p>
            <a:r>
              <a:rPr lang="en-US" sz="3000" dirty="0"/>
              <a:t>Security &amp; compliance challenges.</a:t>
            </a:r>
          </a:p>
          <a:p>
            <a:r>
              <a:rPr lang="en-US" sz="3000" dirty="0"/>
              <a:t>Complex monitoring.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	</a:t>
            </a:r>
          </a:p>
          <a:p>
            <a:pPr marL="0" indent="0">
              <a:buNone/>
            </a:pPr>
            <a:endParaRPr lang="en-US" sz="30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6E5FD01-65AA-7B1F-CD6D-0D7EB91333E8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358E7EE-B696-234A-0B16-CC5A8D7CA9CD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08BB90A-CE35-44C1-01B7-A086F706B8F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95B57B6-AC91-8F18-F195-88D29A9A42D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BF60B1E6-6810-1D31-D87E-A89C730E4AA7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2D9AEBB9-1581-911A-18DD-9DB9D3C5E1E2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8A8AB7FF-DF43-9300-2203-70A8FE1CEBA1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DD392F6-A912-A6B9-7DE8-F5EE57536C49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blue hexagon with blue circles and blue and yellow icons">
            <a:extLst>
              <a:ext uri="{FF2B5EF4-FFF2-40B4-BE49-F238E27FC236}">
                <a16:creationId xmlns:a16="http://schemas.microsoft.com/office/drawing/2014/main" id="{9C768DA1-3B68-0E2E-BF03-7EB7088041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54961" y="1284697"/>
            <a:ext cx="5365188" cy="32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8535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22CDF8-B7C7-424F-D234-582F8F6273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66EAE186-CB4D-EA31-1378-775E41182E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	</a:t>
            </a:r>
            <a:r>
              <a:rPr lang="en-US" sz="4000" b="1" dirty="0"/>
              <a:t>Conclusion</a:t>
            </a:r>
            <a:endParaRPr lang="en-US" sz="4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0CF952-391A-85D9-9DCF-FA38172FD3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624" y="1715203"/>
            <a:ext cx="6089546" cy="4305201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r>
              <a:rPr lang="en-US" sz="3000" dirty="0"/>
              <a:t>Azure Data Factory integrates, seamlessly with Amazon S3.</a:t>
            </a:r>
          </a:p>
          <a:p>
            <a:r>
              <a:rPr lang="en-US" sz="3000" dirty="0"/>
              <a:t>IAM roles ensure secure access</a:t>
            </a:r>
          </a:p>
          <a:p>
            <a:r>
              <a:rPr lang="en-US" sz="3000" dirty="0"/>
              <a:t>Linked Services + Pipelines enable automation.</a:t>
            </a:r>
          </a:p>
          <a:p>
            <a:r>
              <a:rPr lang="en-US" sz="3000" dirty="0"/>
              <a:t>Careful planning is needed for cost and security.</a:t>
            </a:r>
          </a:p>
          <a:p>
            <a:pPr marL="0" indent="0">
              <a:buNone/>
            </a:pPr>
            <a:endParaRPr lang="en-US" sz="3000" dirty="0"/>
          </a:p>
          <a:p>
            <a:pPr marL="0" indent="0">
              <a:buNone/>
            </a:pPr>
            <a:r>
              <a:rPr lang="en-US" sz="3000" dirty="0"/>
              <a:t>	</a:t>
            </a:r>
          </a:p>
          <a:p>
            <a:pPr marL="0" indent="0">
              <a:buNone/>
            </a:pPr>
            <a:endParaRPr lang="en-US" sz="30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1FD7BBC-A783-49E8-0C65-D977478AEF83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781AFADD-D362-ACAD-7EEF-B8390BD8D4AA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B5D5722B-368E-61B3-715F-EDC0C6F716D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1BA58C1A-328D-2979-3E9B-8747CDED41EA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AC842B5A-4E57-E9A2-9474-8E96C4152944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B30D009-0DD4-AB25-DEBC-EE070D96FE01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9A0677D-B837-8A13-F2AB-247C3EFD1857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C56D23-014F-D649-2987-112FF3F15148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blue hexagon with blue circles and blue and yellow icons">
            <a:extLst>
              <a:ext uri="{FF2B5EF4-FFF2-40B4-BE49-F238E27FC236}">
                <a16:creationId xmlns:a16="http://schemas.microsoft.com/office/drawing/2014/main" id="{E5521178-0309-8088-3DB9-939DB47C74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0499" y="1827486"/>
            <a:ext cx="5365188" cy="32191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39362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1688259-6D80-C4E7-7800-399FF0886C91}"/>
              </a:ext>
            </a:extLst>
          </p:cNvPr>
          <p:cNvSpPr txBox="1"/>
          <p:nvPr/>
        </p:nvSpPr>
        <p:spPr>
          <a:xfrm>
            <a:off x="2604691" y="2997728"/>
            <a:ext cx="69826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70000"/>
              </a:lnSpc>
            </a:pPr>
            <a:r>
              <a:rPr lang="en-US" sz="9600" b="1" spc="-3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rPr>
              <a:t>Thank You!!!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6E088B2-7839-7182-1F4C-0A026525B9D2}"/>
              </a:ext>
            </a:extLst>
          </p:cNvPr>
          <p:cNvSpPr/>
          <p:nvPr/>
        </p:nvSpPr>
        <p:spPr>
          <a:xfrm>
            <a:off x="10877550" y="4914900"/>
            <a:ext cx="1314450" cy="1943100"/>
          </a:xfrm>
          <a:prstGeom prst="rect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9D8B4B88-3803-7AB5-CEFC-EE256A8F840C}"/>
              </a:ext>
            </a:extLst>
          </p:cNvPr>
          <p:cNvSpPr/>
          <p:nvPr/>
        </p:nvSpPr>
        <p:spPr>
          <a:xfrm>
            <a:off x="0" y="0"/>
            <a:ext cx="542925" cy="1647826"/>
          </a:xfrm>
          <a:prstGeom prst="rect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94821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F551E2-5E7D-11D4-8519-E5B061ECF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B1C314-F35F-D34D-E2E0-CB11D2E6EA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/>
                <a:cs typeface="Calibri"/>
              </a:rPr>
              <a:t>Why ?</a:t>
            </a:r>
            <a:endParaRPr lang="en-US" sz="4000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16A2CF0-4EBB-27DD-C7A1-12777F840915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1B165D0-A3C4-A8FB-4966-C854FF22CC67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270BBEF-DAEF-880E-E36B-EB261F0F065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983D593-93F5-9A09-D173-9DEB8ECEDAD6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B5C496-863A-1893-8BE0-D3D42929C407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44709A70-213B-94F0-9404-1E1D979E553C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9CD65D4-6272-DA83-123E-CD75FD451B0F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8E9C0D0-5595-E260-B199-F3E162CE7F37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03574938-ED1E-1740-69F9-D804575ECDC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29031" y="1811146"/>
            <a:ext cx="4527319" cy="3005813"/>
          </a:xfrm>
          <a:prstGeom prst="rect">
            <a:avLst/>
          </a:prstGeom>
        </p:spPr>
      </p:pic>
      <p:sp>
        <p:nvSpPr>
          <p:cNvPr id="19" name="Rectangle 2">
            <a:extLst>
              <a:ext uri="{FF2B5EF4-FFF2-40B4-BE49-F238E27FC236}">
                <a16:creationId xmlns:a16="http://schemas.microsoft.com/office/drawing/2014/main" id="{8FE03A36-6643-E6B4-CDC1-86870EADDF30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642858"/>
            <a:ext cx="6904703" cy="5509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Multi-cloud connectivity is a key skill for every data engineer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 Transfer only useful files instead of moving everything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r>
              <a:rPr lang="en-US" sz="3200" dirty="0"/>
              <a:t>Ensures seamless integration across platforms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3200" dirty="0"/>
              <a:t> Saves time and reduces cost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sz="3200" dirty="0"/>
              <a:t> Provides faster and more reliable insights through automation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8757817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45B909-86A1-F8A9-CCAD-73D0C217DF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DDE5C-485E-FDAF-9146-81E0B10917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/>
                <a:cs typeface="Calibri"/>
              </a:rPr>
              <a:t>Scenario Overview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B578CD-DFD8-86CD-ACAF-51F511CD80D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3329"/>
            <a:ext cx="10515591" cy="4457832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/>
              <a:t>This Scenario integrates </a:t>
            </a:r>
            <a:r>
              <a:rPr lang="en-US" sz="3200" b="1" dirty="0"/>
              <a:t>Amazon S3 with Azure Data Factory</a:t>
            </a:r>
            <a:r>
              <a:rPr lang="en-US" sz="3200" dirty="0"/>
              <a:t> to enable secure and automated data transfer.</a:t>
            </a:r>
          </a:p>
          <a:p>
            <a:r>
              <a:rPr lang="en-US" sz="3200" dirty="0"/>
              <a:t>It processes only the files that are </a:t>
            </a:r>
            <a:r>
              <a:rPr lang="en-US" sz="3200" b="1" dirty="0"/>
              <a:t>larger than 100KB</a:t>
            </a:r>
            <a:r>
              <a:rPr lang="en-US" sz="3200" dirty="0"/>
              <a:t> and have </a:t>
            </a:r>
            <a:r>
              <a:rPr lang="en-US" sz="3200" b="1" dirty="0"/>
              <a:t>more than 999 rows</a:t>
            </a:r>
            <a:r>
              <a:rPr lang="en-US" sz="3200" dirty="0"/>
              <a:t>, ensuring efficiency and relevance.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  <a:p>
            <a:pPr>
              <a:buNone/>
            </a:pPr>
            <a:endParaRPr lang="en-US" sz="3200" dirty="0"/>
          </a:p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56BD1-965F-17AE-43B0-F245BF8620BF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F4D6FCC5-8E6F-3455-43CF-553CFF2D3E1B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7FE7711-9162-2104-4C97-DA697B0F92B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48AEBDC-C366-3B5F-7B4D-611D8EE2914B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2F2EF06-01F1-C5E1-1812-D554F14CEDF6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71C49A1-B72F-4E20-3F59-B394479882A3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D00C5F-6FD8-0142-797E-26008C470E34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1885940B-3DD5-A9A2-7BF5-FF9091A83C28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2357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4ECA41-726B-DF0F-7ADB-8072BCF68C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FFD712-BAF4-74F7-0F46-E00B5044D4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/>
                <a:ea typeface="Calibri"/>
                <a:cs typeface="Calibri"/>
              </a:rPr>
              <a:t>Agenda</a:t>
            </a:r>
            <a:endParaRPr lang="en-US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F8DEC0-122D-8FAB-89D8-32BBF7623A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63329"/>
            <a:ext cx="10515591" cy="4457832"/>
          </a:xfrm>
        </p:spPr>
        <p:txBody>
          <a:bodyPr vert="horz" lIns="91440" tIns="45720" rIns="91440" bIns="45720" rtlCol="0" anchor="t">
            <a:normAutofit lnSpcReduction="10000"/>
          </a:bodyPr>
          <a:lstStyle/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Amazon S3 Setup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User and Permission Configuration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Azure Data Factory – Linked Services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ADF Pipeline Overview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Filtering Logic – File Size &amp; Row Count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r>
              <a:rPr lang="en-US" sz="3200" dirty="0">
                <a:latin typeface="Calibri"/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Data Load to Azure SQL / Error Handling</a:t>
            </a:r>
          </a:p>
          <a:p>
            <a:pPr>
              <a:buNone/>
            </a:pPr>
            <a:r>
              <a:rPr lang="en-US" sz="3200" dirty="0"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limitations</a:t>
            </a:r>
          </a:p>
          <a:p>
            <a:pPr>
              <a:buNone/>
            </a:pPr>
            <a:r>
              <a:rPr lang="en-US" sz="3200" dirty="0">
                <a:ea typeface="Calibri"/>
                <a:cs typeface="Arial"/>
              </a:rPr>
              <a:t>•</a:t>
            </a:r>
            <a:r>
              <a:rPr lang="en-US" sz="3200" dirty="0">
                <a:ea typeface="Calibri"/>
                <a:cs typeface="Calibri"/>
              </a:rPr>
              <a:t> </a:t>
            </a:r>
            <a:r>
              <a:rPr lang="en-US" sz="3200" dirty="0"/>
              <a:t>Conclusion</a:t>
            </a: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endParaRPr lang="en-US" sz="3200" dirty="0">
              <a:ea typeface="Calibri"/>
              <a:cs typeface="Calibri"/>
            </a:endParaRPr>
          </a:p>
          <a:p>
            <a:pPr>
              <a:buNone/>
            </a:pPr>
            <a:endParaRPr lang="en-US" sz="3200" dirty="0"/>
          </a:p>
          <a:p>
            <a:endParaRPr lang="en-US" sz="3200" dirty="0"/>
          </a:p>
          <a:p>
            <a:pPr>
              <a:buNone/>
            </a:pPr>
            <a:endParaRPr lang="en-US" sz="3200" dirty="0"/>
          </a:p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pPr algn="just">
              <a:buFont typeface="Arial"/>
              <a:buChar char="•"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FA1DCD6-99CE-6240-C635-11E8A33DD786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B7A8905A-1F83-D30F-B60F-7D97D78AD25D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9D92EE3A-98A5-E22A-6F14-B5193D06077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6E2818F4-695B-8F40-3DA9-FEC9B595A8F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B88C6F8-8C8D-7628-57D0-ABCA2952F31B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8FE8B30E-9D46-5398-CA44-DAA2B7FBAADA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D0F5AC8-192B-39BB-88EF-A6D61004A554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86B04BBB-A703-8FA2-F5AE-A88554BA8E7B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2216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F0F6-8883-69EE-5065-C0FCB7A1E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b="1" dirty="0">
                <a:latin typeface="Calibri"/>
                <a:ea typeface="Calibri"/>
                <a:cs typeface="Calibri"/>
              </a:rPr>
              <a:t>Amazon S3 Bucket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1ECB5-3247-C946-5FC7-A3DADEB2B0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428749"/>
            <a:ext cx="10515591" cy="4592412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just">
              <a:buNone/>
            </a:pPr>
            <a:endParaRPr lang="en-US" b="1" dirty="0">
              <a:ea typeface="Calibri"/>
              <a:cs typeface="Calibri"/>
            </a:endParaRPr>
          </a:p>
          <a:p>
            <a:r>
              <a:rPr lang="en-US" dirty="0">
                <a:ea typeface="+mn-lt"/>
                <a:cs typeface="+mn-lt"/>
              </a:rPr>
              <a:t> </a:t>
            </a:r>
            <a:r>
              <a:rPr lang="en-US" sz="3200" dirty="0"/>
              <a:t>Create an S3 bucket and add files.</a:t>
            </a:r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/>
              <a:t>Ensure the bucket has proper permissions</a:t>
            </a:r>
          </a:p>
          <a:p>
            <a:pPr>
              <a:buFont typeface="Arial"/>
              <a:buChar char="•"/>
            </a:pPr>
            <a:r>
              <a:rPr lang="en-US" sz="3200" dirty="0">
                <a:ea typeface="+mn-lt"/>
                <a:cs typeface="+mn-lt"/>
              </a:rPr>
              <a:t> </a:t>
            </a:r>
            <a:r>
              <a:rPr lang="en-US" sz="3200" dirty="0"/>
              <a:t>S3 provides cost-effective object storage</a:t>
            </a:r>
          </a:p>
          <a:p>
            <a:pPr marL="0" indent="0">
              <a:buNone/>
            </a:pPr>
            <a:endParaRPr lang="en-US" dirty="0">
              <a:ea typeface="Calibri"/>
              <a:cs typeface="Calibri"/>
            </a:endParaRPr>
          </a:p>
          <a:p>
            <a:pPr marL="0" indent="0" algn="just">
              <a:buNone/>
            </a:pPr>
            <a:endParaRPr lang="en-US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363EB93-95F1-96AB-E43F-9F8E3EE3C6B1}"/>
              </a:ext>
            </a:extLst>
          </p:cNvPr>
          <p:cNvGrpSpPr/>
          <p:nvPr/>
        </p:nvGrpSpPr>
        <p:grpSpPr>
          <a:xfrm>
            <a:off x="221986" y="6188230"/>
            <a:ext cx="5699842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A06FC11-3747-517A-912D-354B7A237B3E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8A190ABA-78E8-614E-49E8-0ABDC287DC14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DB755D5-9398-0A5D-CDA4-B0B2289B6141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D57470C1-8613-1A45-9728-DBAE0D8ABCB2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C6E37CDA-39D9-6275-4960-EF801BC183B4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DBD3BD71-CBD1-74E3-F8A5-59C5B7363872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7D55A065-5D8F-699B-CAD5-956600A06FD1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red bucket with white circles and black text">
            <a:extLst>
              <a:ext uri="{FF2B5EF4-FFF2-40B4-BE49-F238E27FC236}">
                <a16:creationId xmlns:a16="http://schemas.microsoft.com/office/drawing/2014/main" id="{6FE3F206-2F63-1AF8-4AAE-065558BCF60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4929" y="1752098"/>
            <a:ext cx="3206712" cy="284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66196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1535CA-D080-8322-DD53-B1D89AB8BD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38656CE3-6D1C-7DFE-F883-C3D3D0B557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4000" dirty="0">
                <a:latin typeface="Calibri"/>
                <a:ea typeface="Calibri"/>
                <a:cs typeface="Calibri"/>
              </a:rPr>
              <a:t>                           </a:t>
            </a:r>
            <a:r>
              <a:rPr lang="en-GB" sz="4000" b="1" dirty="0">
                <a:latin typeface="Calibri"/>
                <a:ea typeface="Calibri"/>
                <a:cs typeface="Calibri"/>
              </a:rPr>
              <a:t> </a:t>
            </a:r>
            <a:r>
              <a:rPr lang="en-US" sz="4000" b="1" dirty="0"/>
              <a:t>IAM Roles and Policies</a:t>
            </a:r>
            <a:endParaRPr lang="en-US" sz="4000" b="1" dirty="0">
              <a:latin typeface="Calibri"/>
              <a:ea typeface="Calibri"/>
              <a:cs typeface="Calibr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6722D-6BBC-51BB-37F6-0BBA26F3C9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6246" y="1786794"/>
            <a:ext cx="5157787" cy="3684588"/>
          </a:xfr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 sz="3200" dirty="0"/>
              <a:t>Create an IAM User in AWS.</a:t>
            </a:r>
          </a:p>
          <a:p>
            <a:r>
              <a:rPr lang="en-US" sz="3200" dirty="0"/>
              <a:t>Generate Access Key &amp; Secret</a:t>
            </a:r>
            <a:endParaRPr lang="en-US" sz="3200" dirty="0">
              <a:ea typeface="+mn-lt"/>
              <a:cs typeface="+mn-lt"/>
            </a:endParaRPr>
          </a:p>
          <a:p>
            <a:r>
              <a:rPr lang="en-US" sz="3200" dirty="0"/>
              <a:t>Attach S3 access policies</a:t>
            </a:r>
            <a:endParaRPr lang="en-US" sz="3200" dirty="0">
              <a:ea typeface="+mn-lt"/>
              <a:cs typeface="+mn-lt"/>
            </a:endParaRPr>
          </a:p>
          <a:p>
            <a:pPr marL="0" indent="0">
              <a:buNone/>
            </a:pPr>
            <a:r>
              <a:rPr lang="en-US" sz="3200" dirty="0"/>
              <a:t>Sample code </a:t>
            </a:r>
            <a:r>
              <a:rPr lang="en-US" sz="3200" dirty="0">
                <a:sym typeface="Wingdings" panose="05000000000000000000" pitchFamily="2" charset="2"/>
              </a:rPr>
              <a:t></a:t>
            </a:r>
            <a:endParaRPr lang="en-US" sz="3200" dirty="0"/>
          </a:p>
          <a:p>
            <a:pPr marL="0" indent="0">
              <a:buNone/>
            </a:pPr>
            <a:endParaRPr lang="en-US" sz="3200" dirty="0"/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sp>
        <p:nvSpPr>
          <p:cNvPr id="17" name="Content Placeholder 16">
            <a:extLst>
              <a:ext uri="{FF2B5EF4-FFF2-40B4-BE49-F238E27FC236}">
                <a16:creationId xmlns:a16="http://schemas.microsoft.com/office/drawing/2014/main" id="{9ED79195-9EC3-F096-68FA-34E8C59260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735583"/>
            <a:ext cx="3641271" cy="922017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FDEFDAB-FA5E-4373-2D7C-0C31D5E39087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C5397A39-5643-70AD-66A0-93B170F25E25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AC18C345-5455-8748-126A-A1EDD8A559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3DDCCB3-CF1F-7B8D-1308-55216D5C9293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1C0C415-C675-99ED-D788-A856E63CB67A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A69ABA05-7211-25D1-878F-E8A63EB08FD8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1203F55F-1C78-D52E-BD12-223E8858CD81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F45D1E15-18DB-AFA3-5964-23E78454A524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 descr="A red square with a lock on it">
            <a:extLst>
              <a:ext uri="{FF2B5EF4-FFF2-40B4-BE49-F238E27FC236}">
                <a16:creationId xmlns:a16="http://schemas.microsoft.com/office/drawing/2014/main" id="{07C99223-559E-40C8-4559-EFDD217F0B2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61171" y="124148"/>
            <a:ext cx="1594643" cy="200925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A0CF4656-EF4B-2633-8A67-6F5EFCAF674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11311" y="1691814"/>
            <a:ext cx="4233960" cy="3454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29715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B98BC3C-A46E-EE03-3A4F-01E7BD42E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8D8A4B3-0C5A-6ED7-7580-A4527419DB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Linked service in Azure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8B7D17-09FA-E998-D403-FD7BE213DE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69066"/>
            <a:ext cx="6410739" cy="4495760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Open Azure Data Factory.</a:t>
            </a:r>
          </a:p>
          <a:p>
            <a:r>
              <a:rPr lang="en-US" sz="3200" dirty="0"/>
              <a:t>Create Linked Service → Select Amazon S3</a:t>
            </a:r>
          </a:p>
          <a:p>
            <a:r>
              <a:rPr lang="en-US" sz="3200" dirty="0"/>
              <a:t>Provide Access Key &amp; Secret.</a:t>
            </a:r>
          </a:p>
          <a:p>
            <a:r>
              <a:rPr lang="en-US" sz="3200" dirty="0"/>
              <a:t>Test the connection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8B0F755-674C-46BB-56F9-E66D3FEEBDDF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3EA24F79-3DD4-2026-7D3F-0C4E0FCA16D1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19470294-782C-D21E-3CE5-1BE024B6F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D914B948-02B0-809B-F11B-542126CB32CF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163278AA-6390-9FA7-49D6-2103492A3DF8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31874699-B8E8-AA70-AED4-FBBF49F663DE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F57D3E31-39FC-0FC2-9FFE-74F4D5ABD5C9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D3289DC9-57DE-1651-008C-BA9951C55907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6" name="Picture 15" descr="A blue and white logo">
            <a:extLst>
              <a:ext uri="{FF2B5EF4-FFF2-40B4-BE49-F238E27FC236}">
                <a16:creationId xmlns:a16="http://schemas.microsoft.com/office/drawing/2014/main" id="{19E79569-F324-9658-2248-A0CD165EA89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82428" y="128583"/>
            <a:ext cx="2866365" cy="1562105"/>
          </a:xfrm>
          <a:prstGeom prst="rect">
            <a:avLst/>
          </a:prstGeom>
        </p:spPr>
      </p:pic>
      <p:pic>
        <p:nvPicPr>
          <p:cNvPr id="20" name="Picture 19" descr="A screenshot of a computer">
            <a:extLst>
              <a:ext uri="{FF2B5EF4-FFF2-40B4-BE49-F238E27FC236}">
                <a16:creationId xmlns:a16="http://schemas.microsoft.com/office/drawing/2014/main" id="{5B42A103-752C-E12B-EFCF-0A0213216C1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8939" y="1497853"/>
            <a:ext cx="4791191" cy="50276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1014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402292-293D-4767-EBD9-95E4124B0B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D270DF96-E2C1-F532-4F6B-CEEFF11F1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Azure Pipeline Creation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88DC33-8DC1-2054-5FD6-5FACC69667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623445" cy="4194779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3200" dirty="0"/>
              <a:t>Fetch files from Amazon S3</a:t>
            </a:r>
          </a:p>
          <a:p>
            <a:r>
              <a:rPr lang="en-US" sz="3200" dirty="0"/>
              <a:t>Validate file size and row count.</a:t>
            </a:r>
          </a:p>
          <a:p>
            <a:r>
              <a:rPr lang="en-US" sz="3200" dirty="0"/>
              <a:t>Based on filtering and load into Azure SQL</a:t>
            </a:r>
          </a:p>
          <a:p>
            <a:pPr marL="0" indent="0">
              <a:buNone/>
            </a:pPr>
            <a:r>
              <a:rPr lang="en-US" sz="3200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pic>
        <p:nvPicPr>
          <p:cNvPr id="18" name="Content Placeholder 17">
            <a:extLst>
              <a:ext uri="{FF2B5EF4-FFF2-40B4-BE49-F238E27FC236}">
                <a16:creationId xmlns:a16="http://schemas.microsoft.com/office/drawing/2014/main" id="{AFB25564-CB9E-A224-5699-514CA0D43424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4461645" y="1825625"/>
            <a:ext cx="7067847" cy="2951802"/>
          </a:xfrm>
          <a:prstGeom prst="rect">
            <a:avLst/>
          </a:prstGeom>
        </p:spPr>
      </p:pic>
      <p:grpSp>
        <p:nvGrpSpPr>
          <p:cNvPr id="4" name="Group 3">
            <a:extLst>
              <a:ext uri="{FF2B5EF4-FFF2-40B4-BE49-F238E27FC236}">
                <a16:creationId xmlns:a16="http://schemas.microsoft.com/office/drawing/2014/main" id="{8A5C22F5-2963-3806-3E25-8E217B6A7ABB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6A856840-44DF-209D-63D6-AD5D6F41AAB8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2AC904E6-CD36-E93C-034D-902DB86BF31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F4413B62-607C-98EF-DD48-2FAD743387BF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E566872D-4CC6-0B33-0DC7-C52443617118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10400C05-739E-19D4-3DBB-CF2D4C82EFA8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B13105DF-EA27-5542-FAF0-89540A20651C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61B397B6-1488-72B6-B7A3-0579C33782C9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9694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F09F0A-2A04-A211-4AFB-FED8B065B8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1">
            <a:extLst>
              <a:ext uri="{FF2B5EF4-FFF2-40B4-BE49-F238E27FC236}">
                <a16:creationId xmlns:a16="http://schemas.microsoft.com/office/drawing/2014/main" id="{029996C7-A6B2-0141-0892-8B60FE20F8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4000" b="1" dirty="0">
                <a:latin typeface="Calibri"/>
                <a:ea typeface="Calibri"/>
                <a:cs typeface="Calibri"/>
              </a:rPr>
              <a:t>			Pipeline Execution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547055-B87A-5757-A04F-B9E9964173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dirty="0"/>
              <a:t>	</a:t>
            </a:r>
          </a:p>
          <a:p>
            <a:pPr marL="0" indent="0">
              <a:buNone/>
            </a:pPr>
            <a:endParaRPr lang="en-US" sz="3200" dirty="0">
              <a:ea typeface="Calibri"/>
              <a:cs typeface="Calibri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B0E06EF2-ED82-8CA7-59ED-CD3699E35F93}"/>
              </a:ext>
            </a:extLst>
          </p:cNvPr>
          <p:cNvGrpSpPr/>
          <p:nvPr/>
        </p:nvGrpSpPr>
        <p:grpSpPr>
          <a:xfrm>
            <a:off x="232871" y="6271130"/>
            <a:ext cx="5514785" cy="388987"/>
            <a:chOff x="618333" y="6026099"/>
            <a:chExt cx="4886323" cy="388987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26FE2A57-B2BC-3BBA-895E-3BEDD9E5BD50}"/>
                </a:ext>
              </a:extLst>
            </p:cNvPr>
            <p:cNvSpPr txBox="1"/>
            <p:nvPr/>
          </p:nvSpPr>
          <p:spPr>
            <a:xfrm>
              <a:off x="1123157" y="6050614"/>
              <a:ext cx="4381499" cy="338554"/>
            </a:xfrm>
            <a:prstGeom prst="rect">
              <a:avLst/>
            </a:prstGeom>
            <a:noFill/>
          </p:spPr>
          <p:txBody>
            <a:bodyPr wrap="square" lIns="91440" tIns="45720" rIns="91440" bIns="45720" rtlCol="0" anchor="t">
              <a:spAutoFit/>
            </a:bodyPr>
            <a:lstStyle/>
            <a:p>
              <a:endParaRPr lang="en-US" sz="1600">
                <a:solidFill>
                  <a:srgbClr val="1B134C"/>
                </a:solidFill>
                <a:latin typeface="Poppins" panose="00000500000000000000" pitchFamily="2" charset="0"/>
                <a:cs typeface="Poppins" panose="00000500000000000000" pitchFamily="2" charset="0"/>
              </a:endParaRPr>
            </a:p>
          </p:txBody>
        </p:sp>
        <p:pic>
          <p:nvPicPr>
            <p:cNvPr id="6" name="Graphic 5">
              <a:extLst>
                <a:ext uri="{FF2B5EF4-FFF2-40B4-BE49-F238E27FC236}">
                  <a16:creationId xmlns:a16="http://schemas.microsoft.com/office/drawing/2014/main" id="{F5F201EF-818F-20DE-9AA5-755E75F6BC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618333" y="6026099"/>
              <a:ext cx="353218" cy="388987"/>
            </a:xfrm>
            <a:prstGeom prst="rect">
              <a:avLst/>
            </a:prstGeom>
          </p:spPr>
        </p:pic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910BB068-5FCA-E9F0-B578-D5B8D77FC354}"/>
                </a:ext>
              </a:extLst>
            </p:cNvPr>
            <p:cNvCxnSpPr/>
            <p:nvPr/>
          </p:nvCxnSpPr>
          <p:spPr>
            <a:xfrm>
              <a:off x="1123157" y="6026099"/>
              <a:ext cx="0" cy="388987"/>
            </a:xfrm>
            <a:prstGeom prst="line">
              <a:avLst/>
            </a:prstGeom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8" name="Flowchart: Connector 7">
            <a:extLst>
              <a:ext uri="{FF2B5EF4-FFF2-40B4-BE49-F238E27FC236}">
                <a16:creationId xmlns:a16="http://schemas.microsoft.com/office/drawing/2014/main" id="{482BEE4C-D46E-D476-A9F2-DEB3404D044F}"/>
              </a:ext>
            </a:extLst>
          </p:cNvPr>
          <p:cNvSpPr/>
          <p:nvPr/>
        </p:nvSpPr>
        <p:spPr>
          <a:xfrm>
            <a:off x="8650628" y="681037"/>
            <a:ext cx="431800" cy="431800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lowchart: Connector 8">
            <a:extLst>
              <a:ext uri="{FF2B5EF4-FFF2-40B4-BE49-F238E27FC236}">
                <a16:creationId xmlns:a16="http://schemas.microsoft.com/office/drawing/2014/main" id="{99D08A9C-769F-CC11-9616-944A24A81F19}"/>
              </a:ext>
            </a:extLst>
          </p:cNvPr>
          <p:cNvSpPr/>
          <p:nvPr/>
        </p:nvSpPr>
        <p:spPr>
          <a:xfrm>
            <a:off x="6892178" y="5509860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lowchart: Connector 9">
            <a:extLst>
              <a:ext uri="{FF2B5EF4-FFF2-40B4-BE49-F238E27FC236}">
                <a16:creationId xmlns:a16="http://schemas.microsoft.com/office/drawing/2014/main" id="{C7637CD5-3D75-4BF4-C6AC-4A53B50ACC80}"/>
              </a:ext>
            </a:extLst>
          </p:cNvPr>
          <p:cNvSpPr/>
          <p:nvPr/>
        </p:nvSpPr>
        <p:spPr>
          <a:xfrm>
            <a:off x="11529492" y="3314053"/>
            <a:ext cx="229893" cy="229893"/>
          </a:xfrm>
          <a:prstGeom prst="flowChartConnector">
            <a:avLst/>
          </a:prstGeom>
          <a:solidFill>
            <a:srgbClr val="23A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lowchart: Connector 10">
            <a:extLst>
              <a:ext uri="{FF2B5EF4-FFF2-40B4-BE49-F238E27FC236}">
                <a16:creationId xmlns:a16="http://schemas.microsoft.com/office/drawing/2014/main" id="{38C4E9B8-F731-ACE3-CAC1-76F225119AF3}"/>
              </a:ext>
            </a:extLst>
          </p:cNvPr>
          <p:cNvSpPr/>
          <p:nvPr/>
        </p:nvSpPr>
        <p:spPr>
          <a:xfrm>
            <a:off x="10245271" y="5588604"/>
            <a:ext cx="431800" cy="431800"/>
          </a:xfrm>
          <a:prstGeom prst="flowChartConnector">
            <a:avLst/>
          </a:prstGeom>
          <a:solidFill>
            <a:srgbClr val="F39E3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4B66259-7C56-EA24-F670-72722F5A9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1912" y="1428750"/>
            <a:ext cx="10841887" cy="413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7715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549</TotalTime>
  <Words>391</Words>
  <Application>Microsoft Office PowerPoint</Application>
  <PresentationFormat>Widescreen</PresentationFormat>
  <Paragraphs>86</Paragraphs>
  <Slides>15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Calibri Light</vt:lpstr>
      <vt:lpstr>Poppins</vt:lpstr>
      <vt:lpstr>Wingdings</vt:lpstr>
      <vt:lpstr>Office Theme</vt:lpstr>
      <vt:lpstr>PowerPoint Presentation</vt:lpstr>
      <vt:lpstr>Why ?</vt:lpstr>
      <vt:lpstr>Scenario Overview</vt:lpstr>
      <vt:lpstr>Agenda</vt:lpstr>
      <vt:lpstr>Amazon S3 Bucket</vt:lpstr>
      <vt:lpstr>                            IAM Roles and Policies</vt:lpstr>
      <vt:lpstr>   Linked service in Azure</vt:lpstr>
      <vt:lpstr>   Azure Pipeline Creation</vt:lpstr>
      <vt:lpstr>   Pipeline Execution</vt:lpstr>
      <vt:lpstr>   Pipeline Success</vt:lpstr>
      <vt:lpstr>   Pipeline Failure</vt:lpstr>
      <vt:lpstr> AWS vs Azure Pricing &amp; Migration      Reasons</vt:lpstr>
      <vt:lpstr>    Limitations</vt:lpstr>
      <vt:lpstr>    Conclusion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Aditya Nandanwar</dc:creator>
  <cp:lastModifiedBy>Sai Yasaswi Pabbisetty</cp:lastModifiedBy>
  <cp:revision>45</cp:revision>
  <dcterms:created xsi:type="dcterms:W3CDTF">2025-08-25T08:51:55Z</dcterms:created>
  <dcterms:modified xsi:type="dcterms:W3CDTF">2025-09-12T14:29:36Z</dcterms:modified>
</cp:coreProperties>
</file>