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DD0A-D7F7-4ADC-A675-D96AD6EE7A9F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227BA-D1F5-4603-ADD1-2A7CEE71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6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3592" y="824939"/>
            <a:ext cx="9418320" cy="2559283"/>
          </a:xfrm>
        </p:spPr>
        <p:txBody>
          <a:bodyPr/>
          <a:lstStyle/>
          <a:p>
            <a:r>
              <a:rPr lang="en-US" altLang="zh-CN" dirty="0"/>
              <a:t>         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0194" y="529233"/>
            <a:ext cx="11877772" cy="1346701"/>
          </a:xfrm>
        </p:spPr>
        <p:txBody>
          <a:bodyPr/>
          <a:lstStyle/>
          <a:p>
            <a:r>
              <a:rPr lang="en-US" altLang="zh-CN" dirty="0"/>
              <a:t>                                                               </a:t>
            </a:r>
            <a:r>
              <a:rPr lang="en-US" altLang="zh-CN" sz="6000" dirty="0"/>
              <a:t>SEG1</a:t>
            </a:r>
            <a:endParaRPr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659876" y="2019740"/>
            <a:ext cx="9303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                    </a:t>
            </a:r>
            <a:r>
              <a:rPr lang="zh-CN" altLang="en-US" sz="4400" dirty="0"/>
              <a:t>失物招领平台需求说明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73808" y="3989186"/>
            <a:ext cx="3619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</a:t>
            </a:r>
            <a:r>
              <a:rPr lang="zh-CN" altLang="en-US" dirty="0"/>
              <a:t>小组成员：苏雨豪</a:t>
            </a:r>
            <a:endParaRPr lang="en-US" altLang="zh-CN" dirty="0"/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陆凯晨</a:t>
            </a:r>
            <a:endParaRPr lang="en-US" altLang="zh-CN" dirty="0"/>
          </a:p>
          <a:p>
            <a:r>
              <a:rPr lang="en-US" altLang="zh-CN" dirty="0"/>
              <a:t>                             </a:t>
            </a:r>
            <a:r>
              <a:rPr lang="zh-CN" altLang="en-US" dirty="0"/>
              <a:t>吴桐</a:t>
            </a:r>
          </a:p>
        </p:txBody>
      </p:sp>
    </p:spTree>
    <p:extLst>
      <p:ext uri="{BB962C8B-B14F-4D97-AF65-F5344CB8AC3E}">
        <p14:creationId xmlns:p14="http://schemas.microsoft.com/office/powerpoint/2010/main" val="26153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8" y="1544715"/>
            <a:ext cx="10246738" cy="5313284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0248" y="124287"/>
            <a:ext cx="9749944" cy="1154097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solidFill>
                  <a:schemeClr val="tx1"/>
                </a:solidFill>
              </a:rPr>
              <a:t>2</a:t>
            </a:r>
            <a:r>
              <a:rPr lang="zh-CN" altLang="en-US" sz="6600" dirty="0">
                <a:solidFill>
                  <a:schemeClr val="tx1"/>
                </a:solidFill>
              </a:rPr>
              <a:t>、系统的数据要求</a:t>
            </a:r>
          </a:p>
        </p:txBody>
      </p:sp>
    </p:spTree>
    <p:extLst>
      <p:ext uri="{BB962C8B-B14F-4D97-AF65-F5344CB8AC3E}">
        <p14:creationId xmlns:p14="http://schemas.microsoft.com/office/powerpoint/2010/main" val="287660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226292"/>
            <a:ext cx="9418320" cy="54606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用户流程图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1056443"/>
            <a:ext cx="9658904" cy="54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1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386089"/>
            <a:ext cx="9418320" cy="492799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用户</a:t>
            </a:r>
            <a:r>
              <a:rPr lang="en-US" altLang="zh-CN" sz="3200" dirty="0"/>
              <a:t>E-R</a:t>
            </a:r>
            <a:r>
              <a:rPr lang="zh-CN" altLang="en-US" sz="3200" dirty="0"/>
              <a:t>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251750"/>
            <a:ext cx="10066035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0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8922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、与用户沟通需求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651247"/>
            <a:ext cx="9418320" cy="484099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、用户访谈</a:t>
            </a:r>
            <a:endParaRPr lang="en-US" altLang="zh-CN" sz="320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访谈对象：王信</a:t>
            </a:r>
            <a:endParaRPr lang="en-US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记录人：苏雨豪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如果我们学校有失物招领系统你会不会去使用它（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B.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不会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你希望自己注册账号进行登入，还是直接使用学号进行登入（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自己注册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B. 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学号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60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199728" y="248575"/>
            <a:ext cx="9418320" cy="5910309"/>
          </a:xfrm>
        </p:spPr>
        <p:txBody>
          <a:bodyPr>
            <a:normAutofit fontScale="90000"/>
          </a:bodyPr>
          <a:lstStyle/>
          <a:p>
            <a:pPr lvl="0">
              <a:lnSpc>
                <a:spcPct val="95000"/>
              </a:lnSpc>
              <a:spcBef>
                <a:spcPts val="1400"/>
              </a:spcBef>
            </a:pP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你希望内网登入该系统、或者外网登入、或者内外网都可以登入（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b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内网登入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B.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外网登入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C.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内外网都可以</a:t>
            </a:r>
            <a:b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你允许页面加载的最长时间（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b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A. 1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秒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B. 2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秒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C. 3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秒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D. 4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秒</a:t>
            </a:r>
            <a:b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你希望页面的主题色是（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b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白色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B.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灰色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C.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淡黄色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D.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淡蓝色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E.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其他（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访谈对象补充：</a:t>
            </a:r>
            <a:b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希望系统流畅，不会像</a:t>
            </a:r>
            <a:r>
              <a:rPr lang="en-US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平台那样经常出现卡顿；</a:t>
            </a:r>
            <a:b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zh-CN" sz="32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操作简单，寻找东西快捷，无需太多步骤或填写太多信息。</a:t>
            </a:r>
            <a:br>
              <a:rPr lang="zh-CN" altLang="zh-CN" sz="800" kern="100" spc="10" dirty="0">
                <a:solidFill>
                  <a:srgbClr val="FFFFFF">
                    <a:lumMod val="7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41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324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2.IPO</a:t>
            </a:r>
            <a:r>
              <a:rPr lang="zh-CN" altLang="en-US" sz="3200" dirty="0"/>
              <a:t>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1669002"/>
            <a:ext cx="9595936" cy="37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5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1961966"/>
            <a:ext cx="9418320" cy="2663301"/>
          </a:xfrm>
        </p:spPr>
        <p:txBody>
          <a:bodyPr>
            <a:normAutofit fontScale="90000"/>
          </a:bodyPr>
          <a:lstStyle/>
          <a:p>
            <a:pPr lvl="1"/>
            <a:r>
              <a:rPr lang="zh-CN" altLang="en-US" sz="3200" dirty="0">
                <a:solidFill>
                  <a:schemeClr val="tx1"/>
                </a:solidFill>
              </a:rPr>
              <a:t>参考文献</a:t>
            </a:r>
            <a:br>
              <a:rPr lang="zh-CN" altLang="zh-CN" sz="1200" dirty="0">
                <a:solidFill>
                  <a:schemeClr val="tx1"/>
                </a:solidFill>
              </a:rPr>
            </a:b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3100" dirty="0">
                <a:solidFill>
                  <a:schemeClr val="tx1"/>
                </a:solidFill>
              </a:rPr>
              <a:t>HTML,CSS</a:t>
            </a:r>
            <a:r>
              <a:rPr lang="zh-CN" altLang="zh-CN" sz="3100" dirty="0">
                <a:solidFill>
                  <a:schemeClr val="tx1"/>
                </a:solidFill>
              </a:rPr>
              <a:t>和</a:t>
            </a:r>
            <a:r>
              <a:rPr lang="en-US" altLang="zh-CN" sz="3100" dirty="0">
                <a:solidFill>
                  <a:schemeClr val="tx1"/>
                </a:solidFill>
              </a:rPr>
              <a:t>JavaScript</a:t>
            </a:r>
            <a:r>
              <a:rPr lang="zh-CN" altLang="zh-CN" sz="3100" dirty="0">
                <a:solidFill>
                  <a:schemeClr val="tx1"/>
                </a:solidFill>
              </a:rPr>
              <a:t>入门经典</a:t>
            </a:r>
            <a:br>
              <a:rPr lang="zh-CN" altLang="zh-CN" sz="3100" dirty="0">
                <a:solidFill>
                  <a:schemeClr val="tx1"/>
                </a:solidFill>
              </a:rPr>
            </a:br>
            <a:br>
              <a:rPr lang="en-US" altLang="zh-CN" sz="3100" dirty="0">
                <a:solidFill>
                  <a:schemeClr val="tx1"/>
                </a:solidFill>
              </a:rPr>
            </a:br>
            <a:r>
              <a:rPr lang="zh-CN" altLang="zh-CN" sz="3100" dirty="0">
                <a:solidFill>
                  <a:schemeClr val="tx1"/>
                </a:solidFill>
              </a:rPr>
              <a:t>软件工程导论（第</a:t>
            </a:r>
            <a:r>
              <a:rPr lang="en-US" altLang="zh-CN" sz="3100" dirty="0">
                <a:solidFill>
                  <a:schemeClr val="tx1"/>
                </a:solidFill>
              </a:rPr>
              <a:t>6</a:t>
            </a:r>
            <a:r>
              <a:rPr lang="zh-CN" altLang="zh-CN" sz="3100" dirty="0">
                <a:solidFill>
                  <a:schemeClr val="tx1"/>
                </a:solidFill>
              </a:rPr>
              <a:t>版）</a:t>
            </a:r>
            <a:br>
              <a:rPr lang="zh-CN" altLang="zh-CN" sz="3100" dirty="0">
                <a:solidFill>
                  <a:schemeClr val="tx1"/>
                </a:solidFill>
              </a:rPr>
            </a:br>
            <a:br>
              <a:rPr lang="en-US" altLang="zh-CN" sz="3100" dirty="0">
                <a:solidFill>
                  <a:schemeClr val="tx1"/>
                </a:solidFill>
              </a:rPr>
            </a:br>
            <a:r>
              <a:rPr lang="zh-CN" altLang="zh-CN" sz="3100" dirty="0">
                <a:solidFill>
                  <a:schemeClr val="tx1"/>
                </a:solidFill>
              </a:rPr>
              <a:t>网络资料</a:t>
            </a:r>
            <a:br>
              <a:rPr lang="zh-CN" altLang="zh-CN" sz="3100" dirty="0">
                <a:solidFill>
                  <a:schemeClr val="tx1"/>
                </a:solidFill>
              </a:rPr>
            </a:br>
            <a:br>
              <a:rPr lang="en-US" altLang="zh-CN" sz="3100" dirty="0">
                <a:solidFill>
                  <a:schemeClr val="tx1"/>
                </a:solidFill>
              </a:rPr>
            </a:br>
            <a:r>
              <a:rPr lang="zh-CN" altLang="zh-CN" sz="3100" dirty="0">
                <a:solidFill>
                  <a:schemeClr val="tx1"/>
                </a:solidFill>
              </a:rPr>
              <a:t>数据库系统设计与开发（</a:t>
            </a:r>
            <a:r>
              <a:rPr lang="en-US" altLang="zh-CN" sz="3100" dirty="0">
                <a:solidFill>
                  <a:schemeClr val="tx1"/>
                </a:solidFill>
              </a:rPr>
              <a:t>MySQL</a:t>
            </a:r>
            <a:r>
              <a:rPr lang="zh-CN" altLang="zh-CN" sz="3100" dirty="0">
                <a:solidFill>
                  <a:schemeClr val="tx1"/>
                </a:solidFill>
              </a:rPr>
              <a:t>）</a:t>
            </a:r>
            <a:br>
              <a:rPr lang="zh-CN" altLang="zh-CN" sz="1200" dirty="0"/>
            </a:b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52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9698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小组分工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455938"/>
            <a:ext cx="9418320" cy="503630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需求说明书、访谈：苏雨豪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E-R</a:t>
            </a:r>
            <a:r>
              <a:rPr lang="zh-CN" altLang="en-US" dirty="0">
                <a:solidFill>
                  <a:schemeClr val="tx1"/>
                </a:solidFill>
              </a:rPr>
              <a:t>图、用户流程图： 陆凯晨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IPO</a:t>
            </a:r>
            <a:r>
              <a:rPr lang="zh-CN" altLang="en-US" dirty="0">
                <a:solidFill>
                  <a:schemeClr val="tx1"/>
                </a:solidFill>
              </a:rPr>
              <a:t>图、层次方框图、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WBS</a:t>
            </a:r>
            <a:r>
              <a:rPr lang="zh-CN" altLang="en-US" dirty="0">
                <a:solidFill>
                  <a:schemeClr val="tx1"/>
                </a:solidFill>
              </a:rPr>
              <a:t>、需求说明</a:t>
            </a:r>
            <a:r>
              <a:rPr lang="en-US" altLang="zh-CN" dirty="0">
                <a:solidFill>
                  <a:schemeClr val="tx1"/>
                </a:solidFill>
              </a:rPr>
              <a:t>PPT:</a:t>
            </a:r>
            <a:r>
              <a:rPr lang="zh-CN" altLang="en-US" dirty="0">
                <a:solidFill>
                  <a:schemeClr val="tx1"/>
                </a:solidFill>
              </a:rPr>
              <a:t>  吴桐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4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9425" y="1695635"/>
            <a:ext cx="9418320" cy="1462596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谢谢大家！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9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9226" y="529233"/>
            <a:ext cx="7075504" cy="1346701"/>
          </a:xfrm>
        </p:spPr>
        <p:txBody>
          <a:bodyPr/>
          <a:lstStyle/>
          <a:p>
            <a:r>
              <a:rPr lang="en-US" altLang="zh-CN" sz="6000" dirty="0"/>
              <a:t>         </a:t>
            </a:r>
            <a:r>
              <a:rPr lang="zh-CN" altLang="en-US" sz="6000" dirty="0"/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86074" y="1875934"/>
            <a:ext cx="6063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、系统的综合要求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、系统的数据要求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、与用户沟通需求</a:t>
            </a:r>
          </a:p>
        </p:txBody>
      </p:sp>
    </p:spTree>
    <p:extLst>
      <p:ext uri="{BB962C8B-B14F-4D97-AF65-F5344CB8AC3E}">
        <p14:creationId xmlns:p14="http://schemas.microsoft.com/office/powerpoint/2010/main" val="33109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958789"/>
            <a:ext cx="9418320" cy="117185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项目概述：</a:t>
            </a:r>
            <a:r>
              <a:rPr lang="zh-CN" altLang="zh-CN" dirty="0">
                <a:solidFill>
                  <a:schemeClr val="tx1"/>
                </a:solidFill>
              </a:rPr>
              <a:t>一款失物招领系统，实现丢失物品与失主的对接，解决丢失物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</a:rPr>
              <a:t>品后寻找物品所带来的不必要麻烦，更快捷的寻找到</a:t>
            </a:r>
            <a:r>
              <a:rPr lang="zh-CN" altLang="en-US" dirty="0">
                <a:solidFill>
                  <a:schemeClr val="tx1"/>
                </a:solidFill>
              </a:rPr>
              <a:t>丢失的</a:t>
            </a:r>
            <a:r>
              <a:rPr lang="zh-CN" altLang="zh-CN" dirty="0">
                <a:solidFill>
                  <a:schemeClr val="tx1"/>
                </a:solidFill>
              </a:rPr>
              <a:t>物</a:t>
            </a:r>
            <a:r>
              <a:rPr lang="zh-CN" altLang="en-US" dirty="0">
                <a:solidFill>
                  <a:schemeClr val="tx1"/>
                </a:solidFill>
              </a:rPr>
              <a:t>品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1872" y="2254928"/>
            <a:ext cx="9428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产品功能：</a:t>
            </a:r>
            <a:r>
              <a:rPr lang="zh-CN" altLang="zh-CN" sz="2000" dirty="0"/>
              <a:t>为用户捡到失物寻找失主及寻回丢失物品提供一个网页平台。用户类型分成一下三种：</a:t>
            </a:r>
            <a:endParaRPr lang="en-US" altLang="zh-CN" sz="2000" dirty="0"/>
          </a:p>
          <a:p>
            <a:endParaRPr lang="zh-CN" altLang="zh-CN" sz="2000" dirty="0"/>
          </a:p>
          <a:p>
            <a:r>
              <a:rPr lang="zh-CN" altLang="zh-CN" sz="2000" dirty="0"/>
              <a:t>拾取者：可发布</a:t>
            </a:r>
            <a:r>
              <a:rPr lang="zh-CN" altLang="zh-CN" sz="2200" dirty="0"/>
              <a:t>拾取</a:t>
            </a:r>
            <a:r>
              <a:rPr lang="zh-CN" altLang="zh-CN" sz="2000" dirty="0"/>
              <a:t>物件信息，并上传图片。搜索拾取物件相关关键词信息。</a:t>
            </a:r>
          </a:p>
          <a:p>
            <a:endParaRPr lang="en-US" altLang="zh-CN" sz="2000" dirty="0"/>
          </a:p>
          <a:p>
            <a:r>
              <a:rPr lang="zh-CN" altLang="zh-CN" sz="2000" dirty="0"/>
              <a:t>失主：可发布遗失物件信息，并上传图片。搜索遗失物件相关关键词信息。</a:t>
            </a:r>
          </a:p>
          <a:p>
            <a:endParaRPr lang="en-US" altLang="zh-CN" sz="2000" dirty="0"/>
          </a:p>
          <a:p>
            <a:r>
              <a:rPr lang="zh-CN" altLang="zh-CN" sz="2000" dirty="0"/>
              <a:t>管理员：可删除水帖。</a:t>
            </a:r>
          </a:p>
        </p:txBody>
      </p:sp>
    </p:spTree>
    <p:extLst>
      <p:ext uri="{BB962C8B-B14F-4D97-AF65-F5344CB8AC3E}">
        <p14:creationId xmlns:p14="http://schemas.microsoft.com/office/powerpoint/2010/main" val="426683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0132" y="341701"/>
            <a:ext cx="9418320" cy="8123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、系统的综合要求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269508"/>
            <a:ext cx="9418320" cy="488271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1.1</a:t>
            </a:r>
            <a:r>
              <a:rPr lang="zh-CN" altLang="en-US" sz="3200" dirty="0">
                <a:solidFill>
                  <a:schemeClr val="tx1"/>
                </a:solidFill>
              </a:rPr>
              <a:t>、功能需求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1" y="1873190"/>
            <a:ext cx="10129422" cy="44832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8131" y="6356412"/>
            <a:ext cx="46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层次方框图</a:t>
            </a:r>
          </a:p>
        </p:txBody>
      </p:sp>
    </p:spTree>
    <p:extLst>
      <p:ext uri="{BB962C8B-B14F-4D97-AF65-F5344CB8AC3E}">
        <p14:creationId xmlns:p14="http://schemas.microsoft.com/office/powerpoint/2010/main" val="36822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1055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1.2</a:t>
            </a:r>
            <a:r>
              <a:rPr lang="zh-CN" altLang="en-US" sz="3200" dirty="0"/>
              <a:t>、性能需求期望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677880"/>
            <a:ext cx="9418320" cy="4814360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zh-CN" dirty="0">
                <a:solidFill>
                  <a:schemeClr val="tx1"/>
                </a:solidFill>
              </a:rPr>
              <a:t>查询页面一般相应时间不能过长，影响用户使用。</a:t>
            </a:r>
          </a:p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zh-CN" dirty="0">
                <a:solidFill>
                  <a:schemeClr val="tx1"/>
                </a:solidFill>
              </a:rPr>
              <a:t>要保持数据库中的信息是最新的。</a:t>
            </a:r>
          </a:p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zh-CN" dirty="0">
                <a:solidFill>
                  <a:schemeClr val="tx1"/>
                </a:solidFill>
              </a:rPr>
              <a:t>支持多用户并发使用，并保证性能不受影响。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288436"/>
            <a:ext cx="9418320" cy="55494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1.3</a:t>
            </a:r>
            <a:r>
              <a:rPr lang="zh-CN" altLang="en-US" sz="3200" dirty="0"/>
              <a:t>、接口需求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843379"/>
            <a:ext cx="9418320" cy="169164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登陆接口：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接口地址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请求参数：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68551"/>
              </p:ext>
            </p:extLst>
          </p:nvPr>
        </p:nvGraphicFramePr>
        <p:xfrm>
          <a:off x="1261872" y="2358886"/>
          <a:ext cx="9835216" cy="146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843">
                  <a:extLst>
                    <a:ext uri="{9D8B030D-6E8A-4147-A177-3AD203B41FA5}">
                      <a16:colId xmlns:a16="http://schemas.microsoft.com/office/drawing/2014/main" val="416988509"/>
                    </a:ext>
                  </a:extLst>
                </a:gridCol>
                <a:gridCol w="2677843">
                  <a:extLst>
                    <a:ext uri="{9D8B030D-6E8A-4147-A177-3AD203B41FA5}">
                      <a16:colId xmlns:a16="http://schemas.microsoft.com/office/drawing/2014/main" val="3111366943"/>
                    </a:ext>
                  </a:extLst>
                </a:gridCol>
                <a:gridCol w="1610246">
                  <a:extLst>
                    <a:ext uri="{9D8B030D-6E8A-4147-A177-3AD203B41FA5}">
                      <a16:colId xmlns:a16="http://schemas.microsoft.com/office/drawing/2014/main" val="3707259767"/>
                    </a:ext>
                  </a:extLst>
                </a:gridCol>
                <a:gridCol w="2869284">
                  <a:extLst>
                    <a:ext uri="{9D8B030D-6E8A-4147-A177-3AD203B41FA5}">
                      <a16:colId xmlns:a16="http://schemas.microsoft.com/office/drawing/2014/main" val="2062856445"/>
                    </a:ext>
                  </a:extLst>
                </a:gridCol>
              </a:tblGrid>
              <a:tr h="402247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</a:t>
                      </a:r>
                      <a:r>
                        <a:rPr lang="zh-CN" altLang="en-US" dirty="0"/>
                        <a:t>必填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</a:t>
                      </a: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20136"/>
                  </a:ext>
                </a:extLst>
              </a:tr>
              <a:tr h="657657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用户名（学号）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85347"/>
                  </a:ext>
                </a:extLst>
              </a:tr>
              <a:tr h="402247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40092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61872" y="4181383"/>
            <a:ext cx="326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返回示例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17" y="4690277"/>
            <a:ext cx="48291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6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75044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活动数据接口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233995"/>
            <a:ext cx="9418320" cy="2015391"/>
          </a:xfrm>
        </p:spPr>
        <p:txBody>
          <a:bodyPr/>
          <a:lstStyle/>
          <a:p>
            <a:r>
              <a:rPr lang="zh-CN" altLang="en-US" dirty="0"/>
              <a:t>*需要登陆</a:t>
            </a:r>
            <a:endParaRPr lang="en-US" altLang="zh-CN" dirty="0"/>
          </a:p>
          <a:p>
            <a:r>
              <a:rPr lang="zh-CN" altLang="en-US" dirty="0"/>
              <a:t>*返回活动数据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请求方式：</a:t>
            </a:r>
            <a:r>
              <a:rPr lang="en-US" altLang="zh-CN" dirty="0"/>
              <a:t>get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请求参数：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4190"/>
              </p:ext>
            </p:extLst>
          </p:nvPr>
        </p:nvGraphicFramePr>
        <p:xfrm>
          <a:off x="1261872" y="360982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85">
                  <a:extLst>
                    <a:ext uri="{9D8B030D-6E8A-4147-A177-3AD203B41FA5}">
                      <a16:colId xmlns:a16="http://schemas.microsoft.com/office/drawing/2014/main" val="4062916034"/>
                    </a:ext>
                  </a:extLst>
                </a:gridCol>
                <a:gridCol w="865414">
                  <a:extLst>
                    <a:ext uri="{9D8B030D-6E8A-4147-A177-3AD203B41FA5}">
                      <a16:colId xmlns:a16="http://schemas.microsoft.com/office/drawing/2014/main" val="1379636028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260116582"/>
                    </a:ext>
                  </a:extLst>
                </a:gridCol>
                <a:gridCol w="5373043">
                  <a:extLst>
                    <a:ext uri="{9D8B030D-6E8A-4147-A177-3AD203B41FA5}">
                      <a16:colId xmlns:a16="http://schemas.microsoft.com/office/drawing/2014/main" val="1609836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7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代表页数；每页最多存在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个活动数据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73236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61872" y="4686300"/>
            <a:ext cx="9759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用户搜索接口</a:t>
            </a:r>
            <a:endParaRPr lang="en-US" altLang="zh-CN" sz="3200" dirty="0"/>
          </a:p>
          <a:p>
            <a:r>
              <a:rPr lang="zh-CN" altLang="en-US" sz="3200" dirty="0"/>
              <a:t>*需要登陆</a:t>
            </a:r>
            <a:endParaRPr lang="en-US" altLang="zh-CN" sz="3200" dirty="0"/>
          </a:p>
          <a:p>
            <a:r>
              <a:rPr lang="zh-CN" altLang="en-US" sz="3200" dirty="0"/>
              <a:t>*返回数据参数和用户数据（默认）相同</a:t>
            </a:r>
          </a:p>
        </p:txBody>
      </p:sp>
    </p:spTree>
    <p:extLst>
      <p:ext uri="{BB962C8B-B14F-4D97-AF65-F5344CB8AC3E}">
        <p14:creationId xmlns:p14="http://schemas.microsoft.com/office/powerpoint/2010/main" val="36122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489857"/>
            <a:ext cx="9418320" cy="1355272"/>
          </a:xfrm>
        </p:spPr>
        <p:txBody>
          <a:bodyPr>
            <a:normAutofit fontScale="90000"/>
          </a:bodyPr>
          <a:lstStyle/>
          <a:p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/>
              <a:t>1</a:t>
            </a:r>
            <a:r>
              <a:rPr lang="zh-CN" altLang="en-US" sz="3200" dirty="0"/>
              <a:t>、请求方式：</a:t>
            </a:r>
            <a:r>
              <a:rPr lang="en-US" altLang="zh-CN" sz="3200" dirty="0"/>
              <a:t>post</a:t>
            </a:r>
            <a:br>
              <a:rPr lang="en-US" altLang="zh-CN" sz="3200" dirty="0"/>
            </a:br>
            <a:r>
              <a:rPr lang="en-US" altLang="zh-CN" sz="3200" dirty="0"/>
              <a:t>2</a:t>
            </a:r>
            <a:r>
              <a:rPr lang="zh-CN" altLang="en-US" sz="3200" dirty="0"/>
              <a:t>、请求参数：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2882706"/>
            <a:ext cx="9418320" cy="3618411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b="1" dirty="0"/>
              <a:t>1.4</a:t>
            </a:r>
            <a:r>
              <a:rPr lang="zh-CN" altLang="en-US" sz="2400" b="1" dirty="0"/>
              <a:t>、</a:t>
            </a:r>
            <a:r>
              <a:rPr lang="zh-CN" altLang="zh-CN" sz="2400" b="1" dirty="0"/>
              <a:t>运行环境需求</a:t>
            </a:r>
            <a:endParaRPr lang="en-US" altLang="zh-CN" sz="1000" dirty="0"/>
          </a:p>
          <a:p>
            <a:pPr lvl="0"/>
            <a:r>
              <a:rPr lang="zh-CN" altLang="zh-CN" sz="2400" b="1" dirty="0"/>
              <a:t>运行设备</a:t>
            </a:r>
            <a:r>
              <a:rPr lang="en-US" altLang="zh-CN" sz="2400" b="1" dirty="0"/>
              <a:t>	</a:t>
            </a:r>
            <a:endParaRPr lang="zh-CN" altLang="zh-CN" sz="1600" dirty="0"/>
          </a:p>
          <a:p>
            <a:r>
              <a:rPr lang="zh-CN" altLang="zh-CN" sz="2400" dirty="0"/>
              <a:t>该系统为</a:t>
            </a:r>
            <a:r>
              <a:rPr lang="en-US" altLang="zh-CN" sz="2400" dirty="0"/>
              <a:t>B/S</a:t>
            </a:r>
            <a:r>
              <a:rPr lang="zh-CN" altLang="zh-CN" sz="2400" dirty="0"/>
              <a:t>三层结构，它的运行环境分客户端、应用服务器端和数据库服务器端三部分。以下是系统的软件环境：</a:t>
            </a:r>
            <a:endParaRPr lang="zh-CN" altLang="zh-CN" sz="1800" dirty="0"/>
          </a:p>
          <a:p>
            <a:pPr lvl="0"/>
            <a:r>
              <a:rPr lang="zh-CN" altLang="zh-CN" sz="2400" dirty="0"/>
              <a:t>客户端</a:t>
            </a:r>
            <a:endParaRPr lang="zh-CN" altLang="zh-CN" sz="1800" dirty="0"/>
          </a:p>
          <a:p>
            <a:r>
              <a:rPr lang="zh-CN" altLang="zh-CN" sz="2400" dirty="0"/>
              <a:t>操作系统：</a:t>
            </a:r>
            <a:r>
              <a:rPr lang="en-US" altLang="zh-CN" sz="2400" dirty="0"/>
              <a:t>Windows 2003</a:t>
            </a:r>
            <a:r>
              <a:rPr lang="zh-CN" altLang="zh-CN" sz="2400" dirty="0"/>
              <a:t>或更新版本。</a:t>
            </a:r>
            <a:endParaRPr lang="zh-CN" altLang="zh-CN" sz="1800" dirty="0"/>
          </a:p>
          <a:p>
            <a:r>
              <a:rPr lang="zh-CN" altLang="zh-CN" sz="2400" dirty="0"/>
              <a:t>浏览器：</a:t>
            </a:r>
            <a:r>
              <a:rPr lang="en-US" altLang="zh-CN" sz="2400" dirty="0"/>
              <a:t>IE6</a:t>
            </a:r>
            <a:r>
              <a:rPr lang="zh-CN" altLang="zh-CN" sz="2400" dirty="0"/>
              <a:t>以上，其他常见浏览器。</a:t>
            </a:r>
            <a:endParaRPr lang="zh-CN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36595"/>
              </p:ext>
            </p:extLst>
          </p:nvPr>
        </p:nvGraphicFramePr>
        <p:xfrm>
          <a:off x="1378857" y="184512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45261319"/>
                    </a:ext>
                  </a:extLst>
                </a:gridCol>
                <a:gridCol w="752929">
                  <a:extLst>
                    <a:ext uri="{9D8B030D-6E8A-4147-A177-3AD203B41FA5}">
                      <a16:colId xmlns:a16="http://schemas.microsoft.com/office/drawing/2014/main" val="208946703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93969092"/>
                    </a:ext>
                  </a:extLst>
                </a:gridCol>
                <a:gridCol w="4085771">
                  <a:extLst>
                    <a:ext uri="{9D8B030D-6E8A-4147-A177-3AD203B41FA5}">
                      <a16:colId xmlns:a16="http://schemas.microsoft.com/office/drawing/2014/main" val="586830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5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articlename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35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2994" y="337351"/>
            <a:ext cx="9418320" cy="5948039"/>
          </a:xfrm>
        </p:spPr>
        <p:txBody>
          <a:bodyPr>
            <a:normAutofit fontScale="90000"/>
          </a:bodyPr>
          <a:lstStyle/>
          <a:p>
            <a:pPr lvl="0"/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zh-CN" sz="3200" dirty="0"/>
              <a:t>应用服务器端</a:t>
            </a:r>
            <a:br>
              <a:rPr lang="zh-CN" altLang="zh-CN" sz="2400" dirty="0"/>
            </a:br>
            <a:r>
              <a:rPr lang="en-US" altLang="zh-CN" sz="2400" dirty="0"/>
              <a:t>	</a:t>
            </a:r>
            <a:r>
              <a:rPr lang="zh-CN" altLang="zh-CN" sz="3200" dirty="0"/>
              <a:t>操作系统：</a:t>
            </a:r>
            <a:r>
              <a:rPr lang="en-US" altLang="zh-CN" sz="3200" dirty="0"/>
              <a:t>Windows 2003</a:t>
            </a:r>
            <a:r>
              <a:rPr lang="zh-CN" altLang="zh-CN" sz="3200" dirty="0"/>
              <a:t>或更新版本。</a:t>
            </a:r>
            <a:br>
              <a:rPr lang="zh-CN" altLang="zh-CN" sz="2400" dirty="0"/>
            </a:br>
            <a:r>
              <a:rPr lang="en-US" altLang="zh-CN" sz="2400" dirty="0"/>
              <a:t>	</a:t>
            </a:r>
            <a:r>
              <a:rPr lang="zh-CN" altLang="zh-CN" sz="3200" dirty="0"/>
              <a:t>数据库系统：</a:t>
            </a:r>
            <a:r>
              <a:rPr lang="en-US" altLang="zh-CN" sz="3200" dirty="0"/>
              <a:t>MySQL57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zh-CN" sz="3200" b="1" dirty="0"/>
              <a:t>支持软件</a:t>
            </a:r>
            <a:br>
              <a:rPr lang="zh-CN" altLang="zh-CN" sz="2000" dirty="0"/>
            </a:br>
            <a:r>
              <a:rPr lang="en-US" altLang="zh-CN" sz="2000" dirty="0"/>
              <a:t>	</a:t>
            </a:r>
            <a:r>
              <a:rPr lang="zh-CN" altLang="zh-CN" sz="3200" dirty="0"/>
              <a:t>开发平台：</a:t>
            </a:r>
            <a:r>
              <a:rPr lang="en-US" altLang="zh-CN" sz="3200" dirty="0"/>
              <a:t>eclipse</a:t>
            </a:r>
            <a:br>
              <a:rPr lang="zh-CN" altLang="zh-CN" sz="2400" dirty="0"/>
            </a:br>
            <a:r>
              <a:rPr lang="en-US" altLang="zh-CN" sz="2400" dirty="0"/>
              <a:t>	</a:t>
            </a:r>
            <a:r>
              <a:rPr lang="zh-CN" altLang="zh-CN" sz="3200" dirty="0"/>
              <a:t>开发语言：</a:t>
            </a:r>
            <a:r>
              <a:rPr lang="en-US" altLang="zh-CN" sz="3200" dirty="0"/>
              <a:t>Java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界面使用语言：</a:t>
            </a:r>
            <a:r>
              <a:rPr lang="en-US" altLang="zh-CN" sz="3200" dirty="0"/>
              <a:t>html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css</a:t>
            </a:r>
            <a:r>
              <a:rPr lang="zh-CN" altLang="en-US" sz="3200" dirty="0"/>
              <a:t>、 </a:t>
            </a:r>
            <a:r>
              <a:rPr lang="en-US" altLang="zh-CN" sz="3200" dirty="0" err="1"/>
              <a:t>javascript</a:t>
            </a:r>
            <a:br>
              <a:rPr lang="zh-CN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3200" dirty="0"/>
              <a:t>1.5</a:t>
            </a:r>
            <a:r>
              <a:rPr lang="zh-CN" altLang="en-US" sz="3200" dirty="0"/>
              <a:t>、将来可能提出来的要求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/>
              <a:t>	1.   </a:t>
            </a:r>
            <a:r>
              <a:rPr lang="zh-CN" altLang="en-US" sz="3200" dirty="0"/>
              <a:t>对各项需求的完善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/>
              <a:t>	2.   </a:t>
            </a:r>
            <a:r>
              <a:rPr lang="zh-CN" altLang="en-US" sz="3200" dirty="0"/>
              <a:t>添加需求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60516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133</TotalTime>
  <Words>483</Words>
  <Application>Microsoft Office PowerPoint</Application>
  <PresentationFormat>宽屏</PresentationFormat>
  <Paragraphs>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宋体</vt:lpstr>
      <vt:lpstr>Arial</vt:lpstr>
      <vt:lpstr>Calibri</vt:lpstr>
      <vt:lpstr>Century Schoolbook</vt:lpstr>
      <vt:lpstr>Times New Roman</vt:lpstr>
      <vt:lpstr>Wingdings 2</vt:lpstr>
      <vt:lpstr>View</vt:lpstr>
      <vt:lpstr>           </vt:lpstr>
      <vt:lpstr>PowerPoint 演示文稿</vt:lpstr>
      <vt:lpstr>PowerPoint 演示文稿</vt:lpstr>
      <vt:lpstr>1、系统的综合要求</vt:lpstr>
      <vt:lpstr>1.2、性能需求期望</vt:lpstr>
      <vt:lpstr>1.3、接口需求</vt:lpstr>
      <vt:lpstr>活动数据接口</vt:lpstr>
      <vt:lpstr>  1、请求方式：post 2、请求参数： </vt:lpstr>
      <vt:lpstr>     应用服务器端  操作系统：Windows 2003或更新版本。  数据库系统：MySQL57  支持软件  开发平台：eclipse  开发语言：Java  界面使用语言：html、css、 javascript    1.5、将来可能提出来的要求   1.   对各项需求的完善   2.   添加需求 </vt:lpstr>
      <vt:lpstr>PowerPoint 演示文稿</vt:lpstr>
      <vt:lpstr>用户流程图</vt:lpstr>
      <vt:lpstr>用户E-R图</vt:lpstr>
      <vt:lpstr>3、与用户沟通需求</vt:lpstr>
      <vt:lpstr>3. 你希望内网登入该系统、或者外网登入、或者内外网都可以登入（ C ） A.内网登入  B.外网登入  C.内外网都可以 4. 你允许页面加载的最长时间（ C ） A. 1秒  B. 2秒 C. 3秒 D. 4秒 你希望页面的主题色是（ B ） A. 白色  B. 灰色  C. 淡黄色  D. 淡蓝色  E. 其他（  ）  6. 访谈对象补充： 希望系统流畅，不会像BB平台那样经常出现卡顿； 操作简单，寻找东西快捷，无需太多步骤或填写太多信息。 </vt:lpstr>
      <vt:lpstr>2.IPO图</vt:lpstr>
      <vt:lpstr>参考文献  HTML,CSS和JavaScript入门经典  软件工程导论（第6版）  网络资料  数据库系统设计与开发（MySQL） </vt:lpstr>
      <vt:lpstr>小组分工</vt:lpstr>
      <vt:lpstr>           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</dc:title>
  <dc:creator>wutong</dc:creator>
  <cp:lastModifiedBy>wutong</cp:lastModifiedBy>
  <cp:revision>15</cp:revision>
  <dcterms:created xsi:type="dcterms:W3CDTF">2017-04-30T04:21:22Z</dcterms:created>
  <dcterms:modified xsi:type="dcterms:W3CDTF">2017-04-30T07:27:58Z</dcterms:modified>
</cp:coreProperties>
</file>