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0" r:id="rId5"/>
    <p:sldId id="531" r:id="rId6"/>
    <p:sldId id="562" r:id="rId7"/>
    <p:sldId id="533" r:id="rId8"/>
    <p:sldId id="534" r:id="rId9"/>
    <p:sldId id="535" r:id="rId10"/>
    <p:sldId id="536" r:id="rId11"/>
    <p:sldId id="561" r:id="rId12"/>
    <p:sldId id="548" r:id="rId13"/>
    <p:sldId id="549" r:id="rId14"/>
    <p:sldId id="550" r:id="rId15"/>
    <p:sldId id="551" r:id="rId16"/>
    <p:sldId id="552" r:id="rId17"/>
    <p:sldId id="553" r:id="rId18"/>
    <p:sldId id="554" r:id="rId19"/>
    <p:sldId id="555" r:id="rId20"/>
    <p:sldId id="556" r:id="rId21"/>
    <p:sldId id="557" r:id="rId22"/>
    <p:sldId id="558" r:id="rId23"/>
    <p:sldId id="559" r:id="rId24"/>
    <p:sldId id="560" r:id="rId25"/>
    <p:sldId id="546" r:id="rId26"/>
    <p:sldId id="538"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4FE"/>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F0815-966A-4000-830E-0545CBE69D72}"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BD0B9C73-559B-45CE-AFB5-8C90EDEFAB38}">
      <dgm:prSet/>
      <dgm:spPr/>
      <dgm:t>
        <a:bodyPr/>
        <a:lstStyle/>
        <a:p>
          <a:r>
            <a:rPr lang="en-US" b="1" i="0" baseline="0"/>
            <a:t>Java</a:t>
          </a:r>
          <a:r>
            <a:rPr lang="en-US" b="0" i="0" baseline="0"/>
            <a:t>: The core programming language used for developing the entire application, providing a robust and scalable environment for building enterprise-level applications.</a:t>
          </a:r>
          <a:endParaRPr lang="en-US"/>
        </a:p>
      </dgm:t>
    </dgm:pt>
    <dgm:pt modelId="{150ECBAC-9670-475A-80F9-54FD6347EDE7}" type="parTrans" cxnId="{1B7A6932-59D2-4094-9460-DAE78F3CB196}">
      <dgm:prSet/>
      <dgm:spPr/>
      <dgm:t>
        <a:bodyPr/>
        <a:lstStyle/>
        <a:p>
          <a:endParaRPr lang="en-US"/>
        </a:p>
      </dgm:t>
    </dgm:pt>
    <dgm:pt modelId="{D0593162-3078-4F4B-A5E6-2385A838922D}" type="sibTrans" cxnId="{1B7A6932-59D2-4094-9460-DAE78F3CB196}">
      <dgm:prSet/>
      <dgm:spPr/>
      <dgm:t>
        <a:bodyPr/>
        <a:lstStyle/>
        <a:p>
          <a:endParaRPr lang="en-US"/>
        </a:p>
      </dgm:t>
    </dgm:pt>
    <dgm:pt modelId="{8C422D0C-F0E0-4223-8767-A5FAB617C6C9}">
      <dgm:prSet/>
      <dgm:spPr/>
      <dgm:t>
        <a:bodyPr/>
        <a:lstStyle/>
        <a:p>
          <a:r>
            <a:rPr lang="en-US" b="1" i="0" baseline="0"/>
            <a:t>Spring Boot</a:t>
          </a:r>
          <a:r>
            <a:rPr lang="en-US" b="0" i="0" baseline="0"/>
            <a:t>: A framework that simplifies the development of production-ready applications with minimal configuration, enabling rapid development and deployment of the microservices.</a:t>
          </a:r>
          <a:endParaRPr lang="en-US"/>
        </a:p>
      </dgm:t>
    </dgm:pt>
    <dgm:pt modelId="{D3DD634A-6FAC-4475-8113-167456EC6B41}" type="parTrans" cxnId="{79BC0B15-6320-4B68-9E05-02E133ED1900}">
      <dgm:prSet/>
      <dgm:spPr/>
      <dgm:t>
        <a:bodyPr/>
        <a:lstStyle/>
        <a:p>
          <a:endParaRPr lang="en-US"/>
        </a:p>
      </dgm:t>
    </dgm:pt>
    <dgm:pt modelId="{BA8BAF5A-451B-40C4-AC1A-91AACA275914}" type="sibTrans" cxnId="{79BC0B15-6320-4B68-9E05-02E133ED1900}">
      <dgm:prSet/>
      <dgm:spPr/>
      <dgm:t>
        <a:bodyPr/>
        <a:lstStyle/>
        <a:p>
          <a:endParaRPr lang="en-US"/>
        </a:p>
      </dgm:t>
    </dgm:pt>
    <dgm:pt modelId="{682CE408-2280-4D28-9F99-EF1D7F767765}">
      <dgm:prSet/>
      <dgm:spPr/>
      <dgm:t>
        <a:bodyPr/>
        <a:lstStyle/>
        <a:p>
          <a:r>
            <a:rPr lang="en-US" b="1" i="0" baseline="0"/>
            <a:t>Spring Cloud</a:t>
          </a:r>
          <a:r>
            <a:rPr lang="en-US" b="0" i="0" baseline="0"/>
            <a:t>: A suite of tools for building and managing distributed systems, offering features like service discovery, API gateway management, and configuration management, essential for microservices architecture.</a:t>
          </a:r>
          <a:endParaRPr lang="en-US"/>
        </a:p>
      </dgm:t>
    </dgm:pt>
    <dgm:pt modelId="{165AC34A-A6A3-4FD2-877E-9650AD53E537}" type="parTrans" cxnId="{81522987-B30A-4D59-8964-6D79E2F33341}">
      <dgm:prSet/>
      <dgm:spPr/>
      <dgm:t>
        <a:bodyPr/>
        <a:lstStyle/>
        <a:p>
          <a:endParaRPr lang="en-US"/>
        </a:p>
      </dgm:t>
    </dgm:pt>
    <dgm:pt modelId="{BCE23149-796C-4DDA-AFD1-F184A6108C88}" type="sibTrans" cxnId="{81522987-B30A-4D59-8964-6D79E2F33341}">
      <dgm:prSet/>
      <dgm:spPr/>
      <dgm:t>
        <a:bodyPr/>
        <a:lstStyle/>
        <a:p>
          <a:endParaRPr lang="en-US"/>
        </a:p>
      </dgm:t>
    </dgm:pt>
    <dgm:pt modelId="{816174B8-286C-4D8E-8EA6-0723A37BCDAC}">
      <dgm:prSet/>
      <dgm:spPr/>
      <dgm:t>
        <a:bodyPr/>
        <a:lstStyle/>
        <a:p>
          <a:r>
            <a:rPr lang="en-US" b="1" i="0" baseline="0"/>
            <a:t>Spring Data JPA</a:t>
          </a:r>
          <a:r>
            <a:rPr lang="en-US" b="0" i="0" baseline="0"/>
            <a:t>: A module that provides a simplified and consistent way to interact with the database using Java Persistence API (JPA), enabling efficient data access and management in the microservices.</a:t>
          </a:r>
          <a:endParaRPr lang="en-US"/>
        </a:p>
      </dgm:t>
    </dgm:pt>
    <dgm:pt modelId="{FB0ED9B7-0069-47E5-93C5-E507B6AB478B}" type="parTrans" cxnId="{C534DD43-DD44-40AA-8BC0-ADF87833308A}">
      <dgm:prSet/>
      <dgm:spPr/>
      <dgm:t>
        <a:bodyPr/>
        <a:lstStyle/>
        <a:p>
          <a:endParaRPr lang="en-US"/>
        </a:p>
      </dgm:t>
    </dgm:pt>
    <dgm:pt modelId="{7E33D6D7-7DC7-45AF-AFD1-9FB744FF00AD}" type="sibTrans" cxnId="{C534DD43-DD44-40AA-8BC0-ADF87833308A}">
      <dgm:prSet/>
      <dgm:spPr/>
      <dgm:t>
        <a:bodyPr/>
        <a:lstStyle/>
        <a:p>
          <a:endParaRPr lang="en-US"/>
        </a:p>
      </dgm:t>
    </dgm:pt>
    <dgm:pt modelId="{0698AD63-DF11-42E4-9D5B-F19F9B8EE242}">
      <dgm:prSet/>
      <dgm:spPr/>
      <dgm:t>
        <a:bodyPr/>
        <a:lstStyle/>
        <a:p>
          <a:r>
            <a:rPr lang="en-US" b="1" i="0" baseline="0"/>
            <a:t>MySQL/MariaDB</a:t>
          </a:r>
          <a:r>
            <a:rPr lang="en-US" b="0" i="0" baseline="0"/>
            <a:t>: The relational database management systems used for storing and managing the application's data. They offer reliability, high performance, and ease of use, making them suitable for handling the database needs of the application.</a:t>
          </a:r>
          <a:endParaRPr lang="en-US"/>
        </a:p>
      </dgm:t>
    </dgm:pt>
    <dgm:pt modelId="{00307E57-16E1-4ACD-9B98-920523B9357E}" type="parTrans" cxnId="{0219E794-3D88-444A-B932-ED7679FFD770}">
      <dgm:prSet/>
      <dgm:spPr/>
      <dgm:t>
        <a:bodyPr/>
        <a:lstStyle/>
        <a:p>
          <a:endParaRPr lang="en-US"/>
        </a:p>
      </dgm:t>
    </dgm:pt>
    <dgm:pt modelId="{797FE860-06FA-4E66-9755-79281314EE74}" type="sibTrans" cxnId="{0219E794-3D88-444A-B932-ED7679FFD770}">
      <dgm:prSet/>
      <dgm:spPr/>
      <dgm:t>
        <a:bodyPr/>
        <a:lstStyle/>
        <a:p>
          <a:endParaRPr lang="en-US"/>
        </a:p>
      </dgm:t>
    </dgm:pt>
    <dgm:pt modelId="{D8B6C6E6-9011-4E59-BD86-DD0968D7CCEC}">
      <dgm:prSet/>
      <dgm:spPr/>
      <dgm:t>
        <a:bodyPr/>
        <a:lstStyle/>
        <a:p>
          <a:r>
            <a:rPr lang="en-US" b="1" i="0" baseline="0"/>
            <a:t>RESTful APIs</a:t>
          </a:r>
          <a:r>
            <a:rPr lang="en-US" b="0" i="0" baseline="0"/>
            <a:t>: The communication mechanism between the microservices, allowing them to interact with each other and with the client applications. RESTful APIs provide a standardized way to access and manipulate resources, ensuring seamless integration and operation of the distributed system</a:t>
          </a:r>
          <a:endParaRPr lang="en-US"/>
        </a:p>
      </dgm:t>
    </dgm:pt>
    <dgm:pt modelId="{BBA10F0B-0E89-45C8-BF09-4A7E08A2EEC4}" type="parTrans" cxnId="{FAEDCCC5-3509-4A1B-B90D-D89EAF9B4974}">
      <dgm:prSet/>
      <dgm:spPr/>
      <dgm:t>
        <a:bodyPr/>
        <a:lstStyle/>
        <a:p>
          <a:endParaRPr lang="en-US"/>
        </a:p>
      </dgm:t>
    </dgm:pt>
    <dgm:pt modelId="{EE55948C-E7E5-4E9D-9DC0-87D4C5A647AA}" type="sibTrans" cxnId="{FAEDCCC5-3509-4A1B-B90D-D89EAF9B4974}">
      <dgm:prSet/>
      <dgm:spPr/>
      <dgm:t>
        <a:bodyPr/>
        <a:lstStyle/>
        <a:p>
          <a:endParaRPr lang="en-US"/>
        </a:p>
      </dgm:t>
    </dgm:pt>
    <dgm:pt modelId="{730F34E7-874B-4B8F-BACF-0BB558C977EF}" type="pres">
      <dgm:prSet presAssocID="{E73F0815-966A-4000-830E-0545CBE69D72}" presName="diagram" presStyleCnt="0">
        <dgm:presLayoutVars>
          <dgm:dir/>
          <dgm:resizeHandles val="exact"/>
        </dgm:presLayoutVars>
      </dgm:prSet>
      <dgm:spPr/>
    </dgm:pt>
    <dgm:pt modelId="{D26D11B5-D509-4729-82C0-87C3ED9F0082}" type="pres">
      <dgm:prSet presAssocID="{BD0B9C73-559B-45CE-AFB5-8C90EDEFAB38}" presName="node" presStyleLbl="node1" presStyleIdx="0" presStyleCnt="6">
        <dgm:presLayoutVars>
          <dgm:bulletEnabled val="1"/>
        </dgm:presLayoutVars>
      </dgm:prSet>
      <dgm:spPr/>
    </dgm:pt>
    <dgm:pt modelId="{32BAB903-64F1-49B0-8D55-85218DB2BBA1}" type="pres">
      <dgm:prSet presAssocID="{D0593162-3078-4F4B-A5E6-2385A838922D}" presName="sibTrans" presStyleCnt="0"/>
      <dgm:spPr/>
    </dgm:pt>
    <dgm:pt modelId="{18AA11CD-7044-41EF-8472-6C5370062AB8}" type="pres">
      <dgm:prSet presAssocID="{8C422D0C-F0E0-4223-8767-A5FAB617C6C9}" presName="node" presStyleLbl="node1" presStyleIdx="1" presStyleCnt="6">
        <dgm:presLayoutVars>
          <dgm:bulletEnabled val="1"/>
        </dgm:presLayoutVars>
      </dgm:prSet>
      <dgm:spPr/>
    </dgm:pt>
    <dgm:pt modelId="{BAF8DB9D-25EC-4023-AC2C-B67FE96DE422}" type="pres">
      <dgm:prSet presAssocID="{BA8BAF5A-451B-40C4-AC1A-91AACA275914}" presName="sibTrans" presStyleCnt="0"/>
      <dgm:spPr/>
    </dgm:pt>
    <dgm:pt modelId="{F855591C-AE19-4352-A4A6-F7686F2FB008}" type="pres">
      <dgm:prSet presAssocID="{682CE408-2280-4D28-9F99-EF1D7F767765}" presName="node" presStyleLbl="node1" presStyleIdx="2" presStyleCnt="6">
        <dgm:presLayoutVars>
          <dgm:bulletEnabled val="1"/>
        </dgm:presLayoutVars>
      </dgm:prSet>
      <dgm:spPr/>
    </dgm:pt>
    <dgm:pt modelId="{13F73EB9-75D4-4A3B-98BF-888642FD7E5C}" type="pres">
      <dgm:prSet presAssocID="{BCE23149-796C-4DDA-AFD1-F184A6108C88}" presName="sibTrans" presStyleCnt="0"/>
      <dgm:spPr/>
    </dgm:pt>
    <dgm:pt modelId="{ED38A42C-66E9-4C82-8ED8-347939D401FF}" type="pres">
      <dgm:prSet presAssocID="{816174B8-286C-4D8E-8EA6-0723A37BCDAC}" presName="node" presStyleLbl="node1" presStyleIdx="3" presStyleCnt="6">
        <dgm:presLayoutVars>
          <dgm:bulletEnabled val="1"/>
        </dgm:presLayoutVars>
      </dgm:prSet>
      <dgm:spPr/>
    </dgm:pt>
    <dgm:pt modelId="{958272C2-28EC-4393-8895-25D777664513}" type="pres">
      <dgm:prSet presAssocID="{7E33D6D7-7DC7-45AF-AFD1-9FB744FF00AD}" presName="sibTrans" presStyleCnt="0"/>
      <dgm:spPr/>
    </dgm:pt>
    <dgm:pt modelId="{5B5A2D06-DD75-4EF4-A8BB-6EEBFFB581F5}" type="pres">
      <dgm:prSet presAssocID="{0698AD63-DF11-42E4-9D5B-F19F9B8EE242}" presName="node" presStyleLbl="node1" presStyleIdx="4" presStyleCnt="6">
        <dgm:presLayoutVars>
          <dgm:bulletEnabled val="1"/>
        </dgm:presLayoutVars>
      </dgm:prSet>
      <dgm:spPr/>
    </dgm:pt>
    <dgm:pt modelId="{4CC96F03-721E-4B43-A85C-D3BA6A0C8362}" type="pres">
      <dgm:prSet presAssocID="{797FE860-06FA-4E66-9755-79281314EE74}" presName="sibTrans" presStyleCnt="0"/>
      <dgm:spPr/>
    </dgm:pt>
    <dgm:pt modelId="{92F8490A-4BF7-424F-8C3A-8B420900EDE3}" type="pres">
      <dgm:prSet presAssocID="{D8B6C6E6-9011-4E59-BD86-DD0968D7CCEC}" presName="node" presStyleLbl="node1" presStyleIdx="5" presStyleCnt="6">
        <dgm:presLayoutVars>
          <dgm:bulletEnabled val="1"/>
        </dgm:presLayoutVars>
      </dgm:prSet>
      <dgm:spPr/>
    </dgm:pt>
  </dgm:ptLst>
  <dgm:cxnLst>
    <dgm:cxn modelId="{116B3904-5F51-40FA-B6BA-2E2B3459FAB6}" type="presOf" srcId="{8C422D0C-F0E0-4223-8767-A5FAB617C6C9}" destId="{18AA11CD-7044-41EF-8472-6C5370062AB8}" srcOrd="0" destOrd="0" presId="urn:microsoft.com/office/officeart/2005/8/layout/default"/>
    <dgm:cxn modelId="{B40B870F-FF2B-4F25-9F10-1028CFAB44A0}" type="presOf" srcId="{682CE408-2280-4D28-9F99-EF1D7F767765}" destId="{F855591C-AE19-4352-A4A6-F7686F2FB008}" srcOrd="0" destOrd="0" presId="urn:microsoft.com/office/officeart/2005/8/layout/default"/>
    <dgm:cxn modelId="{79BC0B15-6320-4B68-9E05-02E133ED1900}" srcId="{E73F0815-966A-4000-830E-0545CBE69D72}" destId="{8C422D0C-F0E0-4223-8767-A5FAB617C6C9}" srcOrd="1" destOrd="0" parTransId="{D3DD634A-6FAC-4475-8113-167456EC6B41}" sibTransId="{BA8BAF5A-451B-40C4-AC1A-91AACA275914}"/>
    <dgm:cxn modelId="{1B7A6932-59D2-4094-9460-DAE78F3CB196}" srcId="{E73F0815-966A-4000-830E-0545CBE69D72}" destId="{BD0B9C73-559B-45CE-AFB5-8C90EDEFAB38}" srcOrd="0" destOrd="0" parTransId="{150ECBAC-9670-475A-80F9-54FD6347EDE7}" sibTransId="{D0593162-3078-4F4B-A5E6-2385A838922D}"/>
    <dgm:cxn modelId="{C534DD43-DD44-40AA-8BC0-ADF87833308A}" srcId="{E73F0815-966A-4000-830E-0545CBE69D72}" destId="{816174B8-286C-4D8E-8EA6-0723A37BCDAC}" srcOrd="3" destOrd="0" parTransId="{FB0ED9B7-0069-47E5-93C5-E507B6AB478B}" sibTransId="{7E33D6D7-7DC7-45AF-AFD1-9FB744FF00AD}"/>
    <dgm:cxn modelId="{D35B056D-AD5C-4194-9080-EDD177667D9D}" type="presOf" srcId="{D8B6C6E6-9011-4E59-BD86-DD0968D7CCEC}" destId="{92F8490A-4BF7-424F-8C3A-8B420900EDE3}" srcOrd="0" destOrd="0" presId="urn:microsoft.com/office/officeart/2005/8/layout/default"/>
    <dgm:cxn modelId="{81522987-B30A-4D59-8964-6D79E2F33341}" srcId="{E73F0815-966A-4000-830E-0545CBE69D72}" destId="{682CE408-2280-4D28-9F99-EF1D7F767765}" srcOrd="2" destOrd="0" parTransId="{165AC34A-A6A3-4FD2-877E-9650AD53E537}" sibTransId="{BCE23149-796C-4DDA-AFD1-F184A6108C88}"/>
    <dgm:cxn modelId="{0219E794-3D88-444A-B932-ED7679FFD770}" srcId="{E73F0815-966A-4000-830E-0545CBE69D72}" destId="{0698AD63-DF11-42E4-9D5B-F19F9B8EE242}" srcOrd="4" destOrd="0" parTransId="{00307E57-16E1-4ACD-9B98-920523B9357E}" sibTransId="{797FE860-06FA-4E66-9755-79281314EE74}"/>
    <dgm:cxn modelId="{B5DE2BA0-A9E6-40CD-B48B-61720D60FA1C}" type="presOf" srcId="{E73F0815-966A-4000-830E-0545CBE69D72}" destId="{730F34E7-874B-4B8F-BACF-0BB558C977EF}" srcOrd="0" destOrd="0" presId="urn:microsoft.com/office/officeart/2005/8/layout/default"/>
    <dgm:cxn modelId="{FAEDCCC5-3509-4A1B-B90D-D89EAF9B4974}" srcId="{E73F0815-966A-4000-830E-0545CBE69D72}" destId="{D8B6C6E6-9011-4E59-BD86-DD0968D7CCEC}" srcOrd="5" destOrd="0" parTransId="{BBA10F0B-0E89-45C8-BF09-4A7E08A2EEC4}" sibTransId="{EE55948C-E7E5-4E9D-9DC0-87D4C5A647AA}"/>
    <dgm:cxn modelId="{1B6B98CC-B7A7-4EAE-8C5F-A9992AB6BF63}" type="presOf" srcId="{816174B8-286C-4D8E-8EA6-0723A37BCDAC}" destId="{ED38A42C-66E9-4C82-8ED8-347939D401FF}" srcOrd="0" destOrd="0" presId="urn:microsoft.com/office/officeart/2005/8/layout/default"/>
    <dgm:cxn modelId="{36327FDE-E78D-46F3-B457-251CA9ACE8FE}" type="presOf" srcId="{0698AD63-DF11-42E4-9D5B-F19F9B8EE242}" destId="{5B5A2D06-DD75-4EF4-A8BB-6EEBFFB581F5}" srcOrd="0" destOrd="0" presId="urn:microsoft.com/office/officeart/2005/8/layout/default"/>
    <dgm:cxn modelId="{614227FE-0BC0-423D-858C-AAC040B6799E}" type="presOf" srcId="{BD0B9C73-559B-45CE-AFB5-8C90EDEFAB38}" destId="{D26D11B5-D509-4729-82C0-87C3ED9F0082}" srcOrd="0" destOrd="0" presId="urn:microsoft.com/office/officeart/2005/8/layout/default"/>
    <dgm:cxn modelId="{0C957DA1-5DE5-4D8E-B882-FCABE9FE56D4}" type="presParOf" srcId="{730F34E7-874B-4B8F-BACF-0BB558C977EF}" destId="{D26D11B5-D509-4729-82C0-87C3ED9F0082}" srcOrd="0" destOrd="0" presId="urn:microsoft.com/office/officeart/2005/8/layout/default"/>
    <dgm:cxn modelId="{3B3960CD-2088-4D79-8999-C9473B304BBB}" type="presParOf" srcId="{730F34E7-874B-4B8F-BACF-0BB558C977EF}" destId="{32BAB903-64F1-49B0-8D55-85218DB2BBA1}" srcOrd="1" destOrd="0" presId="urn:microsoft.com/office/officeart/2005/8/layout/default"/>
    <dgm:cxn modelId="{61D7F3FA-CC29-4E50-BC1E-9106C6B3C04E}" type="presParOf" srcId="{730F34E7-874B-4B8F-BACF-0BB558C977EF}" destId="{18AA11CD-7044-41EF-8472-6C5370062AB8}" srcOrd="2" destOrd="0" presId="urn:microsoft.com/office/officeart/2005/8/layout/default"/>
    <dgm:cxn modelId="{E9CBA947-83A5-40F8-9604-A3E118BD35EC}" type="presParOf" srcId="{730F34E7-874B-4B8F-BACF-0BB558C977EF}" destId="{BAF8DB9D-25EC-4023-AC2C-B67FE96DE422}" srcOrd="3" destOrd="0" presId="urn:microsoft.com/office/officeart/2005/8/layout/default"/>
    <dgm:cxn modelId="{3E96C2F0-BDE0-4DBE-A0DE-D63FEE0305AC}" type="presParOf" srcId="{730F34E7-874B-4B8F-BACF-0BB558C977EF}" destId="{F855591C-AE19-4352-A4A6-F7686F2FB008}" srcOrd="4" destOrd="0" presId="urn:microsoft.com/office/officeart/2005/8/layout/default"/>
    <dgm:cxn modelId="{2F165FFC-8CBC-4726-8C77-6858CDF1B36F}" type="presParOf" srcId="{730F34E7-874B-4B8F-BACF-0BB558C977EF}" destId="{13F73EB9-75D4-4A3B-98BF-888642FD7E5C}" srcOrd="5" destOrd="0" presId="urn:microsoft.com/office/officeart/2005/8/layout/default"/>
    <dgm:cxn modelId="{53E92E43-4006-4BD6-B55E-82C7EE909BBB}" type="presParOf" srcId="{730F34E7-874B-4B8F-BACF-0BB558C977EF}" destId="{ED38A42C-66E9-4C82-8ED8-347939D401FF}" srcOrd="6" destOrd="0" presId="urn:microsoft.com/office/officeart/2005/8/layout/default"/>
    <dgm:cxn modelId="{4CB11408-C69E-4307-BE2D-73E6264E942D}" type="presParOf" srcId="{730F34E7-874B-4B8F-BACF-0BB558C977EF}" destId="{958272C2-28EC-4393-8895-25D777664513}" srcOrd="7" destOrd="0" presId="urn:microsoft.com/office/officeart/2005/8/layout/default"/>
    <dgm:cxn modelId="{49CE23F8-6A20-4934-9104-E356E3CC1D96}" type="presParOf" srcId="{730F34E7-874B-4B8F-BACF-0BB558C977EF}" destId="{5B5A2D06-DD75-4EF4-A8BB-6EEBFFB581F5}" srcOrd="8" destOrd="0" presId="urn:microsoft.com/office/officeart/2005/8/layout/default"/>
    <dgm:cxn modelId="{B6994601-C872-4BC7-B036-0BA70A5C14FB}" type="presParOf" srcId="{730F34E7-874B-4B8F-BACF-0BB558C977EF}" destId="{4CC96F03-721E-4B43-A85C-D3BA6A0C8362}" srcOrd="9" destOrd="0" presId="urn:microsoft.com/office/officeart/2005/8/layout/default"/>
    <dgm:cxn modelId="{B5D4E178-B7C6-4FCC-ABE2-AE2F2375EA86}" type="presParOf" srcId="{730F34E7-874B-4B8F-BACF-0BB558C977EF}" destId="{92F8490A-4BF7-424F-8C3A-8B420900EDE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D11B5-D509-4729-82C0-87C3ED9F0082}">
      <dsp:nvSpPr>
        <dsp:cNvPr id="0" name=""/>
        <dsp:cNvSpPr/>
      </dsp:nvSpPr>
      <dsp:spPr>
        <a:xfrm>
          <a:off x="807243" y="3045"/>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Java</a:t>
          </a:r>
          <a:r>
            <a:rPr lang="en-US" sz="1200" b="0" i="0" kern="1200" baseline="0"/>
            <a:t>: The core programming language used for developing the entire application, providing a robust and scalable environment for building enterprise-level applications.</a:t>
          </a:r>
          <a:endParaRPr lang="en-US" sz="1200" kern="1200"/>
        </a:p>
      </dsp:txBody>
      <dsp:txXfrm>
        <a:off x="807243" y="3045"/>
        <a:ext cx="2724447" cy="1634668"/>
      </dsp:txXfrm>
    </dsp:sp>
    <dsp:sp modelId="{18AA11CD-7044-41EF-8472-6C5370062AB8}">
      <dsp:nvSpPr>
        <dsp:cNvPr id="0" name=""/>
        <dsp:cNvSpPr/>
      </dsp:nvSpPr>
      <dsp:spPr>
        <a:xfrm>
          <a:off x="3804136" y="3045"/>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Spring Boot</a:t>
          </a:r>
          <a:r>
            <a:rPr lang="en-US" sz="1200" b="0" i="0" kern="1200" baseline="0"/>
            <a:t>: A framework that simplifies the development of production-ready applications with minimal configuration, enabling rapid development and deployment of the microservices.</a:t>
          </a:r>
          <a:endParaRPr lang="en-US" sz="1200" kern="1200"/>
        </a:p>
      </dsp:txBody>
      <dsp:txXfrm>
        <a:off x="3804136" y="3045"/>
        <a:ext cx="2724447" cy="1634668"/>
      </dsp:txXfrm>
    </dsp:sp>
    <dsp:sp modelId="{F855591C-AE19-4352-A4A6-F7686F2FB008}">
      <dsp:nvSpPr>
        <dsp:cNvPr id="0" name=""/>
        <dsp:cNvSpPr/>
      </dsp:nvSpPr>
      <dsp:spPr>
        <a:xfrm>
          <a:off x="6801028" y="3045"/>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Spring Cloud</a:t>
          </a:r>
          <a:r>
            <a:rPr lang="en-US" sz="1200" b="0" i="0" kern="1200" baseline="0"/>
            <a:t>: A suite of tools for building and managing distributed systems, offering features like service discovery, API gateway management, and configuration management, essential for microservices architecture.</a:t>
          </a:r>
          <a:endParaRPr lang="en-US" sz="1200" kern="1200"/>
        </a:p>
      </dsp:txBody>
      <dsp:txXfrm>
        <a:off x="6801028" y="3045"/>
        <a:ext cx="2724447" cy="1634668"/>
      </dsp:txXfrm>
    </dsp:sp>
    <dsp:sp modelId="{ED38A42C-66E9-4C82-8ED8-347939D401FF}">
      <dsp:nvSpPr>
        <dsp:cNvPr id="0" name=""/>
        <dsp:cNvSpPr/>
      </dsp:nvSpPr>
      <dsp:spPr>
        <a:xfrm>
          <a:off x="807243" y="1910158"/>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Spring Data JPA</a:t>
          </a:r>
          <a:r>
            <a:rPr lang="en-US" sz="1200" b="0" i="0" kern="1200" baseline="0"/>
            <a:t>: A module that provides a simplified and consistent way to interact with the database using Java Persistence API (JPA), enabling efficient data access and management in the microservices.</a:t>
          </a:r>
          <a:endParaRPr lang="en-US" sz="1200" kern="1200"/>
        </a:p>
      </dsp:txBody>
      <dsp:txXfrm>
        <a:off x="807243" y="1910158"/>
        <a:ext cx="2724447" cy="1634668"/>
      </dsp:txXfrm>
    </dsp:sp>
    <dsp:sp modelId="{5B5A2D06-DD75-4EF4-A8BB-6EEBFFB581F5}">
      <dsp:nvSpPr>
        <dsp:cNvPr id="0" name=""/>
        <dsp:cNvSpPr/>
      </dsp:nvSpPr>
      <dsp:spPr>
        <a:xfrm>
          <a:off x="3804136" y="1910158"/>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MySQL/MariaDB</a:t>
          </a:r>
          <a:r>
            <a:rPr lang="en-US" sz="1200" b="0" i="0" kern="1200" baseline="0"/>
            <a:t>: The relational database management systems used for storing and managing the application's data. They offer reliability, high performance, and ease of use, making them suitable for handling the database needs of the application.</a:t>
          </a:r>
          <a:endParaRPr lang="en-US" sz="1200" kern="1200"/>
        </a:p>
      </dsp:txBody>
      <dsp:txXfrm>
        <a:off x="3804136" y="1910158"/>
        <a:ext cx="2724447" cy="1634668"/>
      </dsp:txXfrm>
    </dsp:sp>
    <dsp:sp modelId="{92F8490A-4BF7-424F-8C3A-8B420900EDE3}">
      <dsp:nvSpPr>
        <dsp:cNvPr id="0" name=""/>
        <dsp:cNvSpPr/>
      </dsp:nvSpPr>
      <dsp:spPr>
        <a:xfrm>
          <a:off x="6801028" y="1910158"/>
          <a:ext cx="2724447" cy="1634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RESTful APIs</a:t>
          </a:r>
          <a:r>
            <a:rPr lang="en-US" sz="1200" b="0" i="0" kern="1200" baseline="0"/>
            <a:t>: The communication mechanism between the microservices, allowing them to interact with each other and with the client applications. RESTful APIs provide a standardized way to access and manipulate resources, ensuring seamless integration and operation of the distributed system</a:t>
          </a:r>
          <a:endParaRPr lang="en-US" sz="1200" kern="1200"/>
        </a:p>
      </dsp:txBody>
      <dsp:txXfrm>
        <a:off x="6801028" y="1910158"/>
        <a:ext cx="2724447" cy="16346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unnyyugend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540288"/>
            <a:ext cx="9921240" cy="1481328"/>
          </a:xfrm>
        </p:spPr>
        <p:txBody>
          <a:bodyPr/>
          <a:lstStyle/>
          <a:p>
            <a:r>
              <a:rPr lang="en-IN" dirty="0"/>
              <a:t>Online Salon Service Application</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3127818"/>
            <a:ext cx="7068312" cy="439233"/>
          </a:xfrm>
        </p:spPr>
        <p:txBody>
          <a:bodyPr/>
          <a:lstStyle/>
          <a:p>
            <a:r>
              <a:rPr lang="en-IN" dirty="0"/>
              <a:t>Using Spring Boot </a:t>
            </a:r>
            <a:endParaRPr lang="en-US" dirty="0"/>
          </a:p>
        </p:txBody>
      </p:sp>
      <p:sp>
        <p:nvSpPr>
          <p:cNvPr id="4" name="Subtitle 2">
            <a:extLst>
              <a:ext uri="{FF2B5EF4-FFF2-40B4-BE49-F238E27FC236}">
                <a16:creationId xmlns:a16="http://schemas.microsoft.com/office/drawing/2014/main" id="{ED81EB5B-BCA6-778C-EA36-EE832AA2FDA1}"/>
              </a:ext>
            </a:extLst>
          </p:cNvPr>
          <p:cNvSpPr txBox="1">
            <a:spLocks/>
          </p:cNvSpPr>
          <p:nvPr/>
        </p:nvSpPr>
        <p:spPr>
          <a:xfrm>
            <a:off x="2577886" y="3897840"/>
            <a:ext cx="7068312" cy="2591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00000"/>
              </a:lnSpc>
            </a:pPr>
            <a:r>
              <a:rPr lang="en-IN" b="1" dirty="0"/>
              <a:t>Batch-8-J2EE</a:t>
            </a:r>
          </a:p>
          <a:p>
            <a:pPr lvl="0">
              <a:lnSpc>
                <a:spcPct val="100000"/>
              </a:lnSpc>
            </a:pPr>
            <a:r>
              <a:rPr lang="en-IN" b="1" dirty="0"/>
              <a:t>Name : Shanigarapu Yugender</a:t>
            </a:r>
          </a:p>
          <a:p>
            <a:pPr>
              <a:lnSpc>
                <a:spcPct val="100000"/>
              </a:lnSpc>
            </a:pPr>
            <a:r>
              <a:rPr lang="en-IN" b="1" dirty="0"/>
              <a:t>E-Mail : </a:t>
            </a:r>
            <a:r>
              <a:rPr lang="en-IN" b="1" dirty="0">
                <a:hlinkClick r:id="rId2"/>
              </a:rPr>
              <a:t>bunnyyugender@gmail.com</a:t>
            </a:r>
            <a:endParaRPr lang="en-US" dirty="0"/>
          </a:p>
          <a:p>
            <a:pPr>
              <a:lnSpc>
                <a:spcPct val="100000"/>
              </a:lnSpc>
            </a:pPr>
            <a:r>
              <a:rPr lang="en-IN" b="1" dirty="0"/>
              <a:t>Date : Sep-01-2024</a:t>
            </a:r>
          </a:p>
          <a:p>
            <a:pPr>
              <a:lnSpc>
                <a:spcPct val="100000"/>
              </a:lnSpc>
            </a:pPr>
            <a:r>
              <a:rPr lang="en-US" dirty="0"/>
              <a:t>Trainer: </a:t>
            </a:r>
            <a:r>
              <a:rPr lang="en-IN" sz="1800" dirty="0">
                <a:effectLst/>
                <a:latin typeface="Times New Roman" panose="02020603050405020304" pitchFamily="18" charset="0"/>
                <a:ea typeface="Aptos" panose="020B0004020202020204" pitchFamily="34" charset="0"/>
              </a:rPr>
              <a:t>Ramakrishna (RK)</a:t>
            </a:r>
            <a:endParaRPr lang="en-US" dirty="0"/>
          </a:p>
          <a:p>
            <a:pPr lvl="0">
              <a:lnSpc>
                <a:spcPct val="100000"/>
              </a:lnSpc>
            </a:pPr>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BCB1E0-BC04-7F19-6321-80C73799D4C2}"/>
              </a:ext>
            </a:extLst>
          </p:cNvPr>
          <p:cNvSpPr>
            <a:spLocks noGrp="1"/>
          </p:cNvSpPr>
          <p:nvPr>
            <p:ph type="sldNum" sz="quarter" idx="11"/>
          </p:nvPr>
        </p:nvSpPr>
        <p:spPr>
          <a:xfrm>
            <a:off x="329184" y="411480"/>
            <a:ext cx="521208" cy="310896"/>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10</a:t>
            </a:fld>
            <a:endParaRPr lang="en-US"/>
          </a:p>
        </p:txBody>
      </p:sp>
      <p:sp>
        <p:nvSpPr>
          <p:cNvPr id="13" name="Title 1">
            <a:extLst>
              <a:ext uri="{FF2B5EF4-FFF2-40B4-BE49-F238E27FC236}">
                <a16:creationId xmlns:a16="http://schemas.microsoft.com/office/drawing/2014/main" id="{DE987949-7F2F-3D16-0FBD-767F6F38B7DE}"/>
              </a:ext>
            </a:extLst>
          </p:cNvPr>
          <p:cNvSpPr>
            <a:spLocks noGrp="1"/>
          </p:cNvSpPr>
          <p:nvPr>
            <p:ph type="title"/>
          </p:nvPr>
        </p:nvSpPr>
        <p:spPr>
          <a:xfrm>
            <a:off x="1536192" y="832104"/>
            <a:ext cx="8878824" cy="1069848"/>
          </a:xfrm>
        </p:spPr>
        <p:txBody>
          <a:bodyPr vert="horz" lIns="91440" tIns="45720" rIns="91440" bIns="45720" rtlCol="0" anchor="b">
            <a:normAutofit/>
          </a:bodyPr>
          <a:lstStyle/>
          <a:p>
            <a:r>
              <a:rPr lang="en-US" b="1" kern="1200" cap="all" spc="600" baseline="0" dirty="0">
                <a:latin typeface="+mj-lt"/>
                <a:ea typeface="+mj-ea"/>
                <a:cs typeface="+mj-cs"/>
              </a:rPr>
              <a:t>Authentication Service</a:t>
            </a:r>
          </a:p>
        </p:txBody>
      </p:sp>
      <p:sp>
        <p:nvSpPr>
          <p:cNvPr id="8" name="TextBox 7">
            <a:extLst>
              <a:ext uri="{FF2B5EF4-FFF2-40B4-BE49-F238E27FC236}">
                <a16:creationId xmlns:a16="http://schemas.microsoft.com/office/drawing/2014/main" id="{AA240FA2-EB90-DAE0-D6E1-9EBC3D268805}"/>
              </a:ext>
            </a:extLst>
          </p:cNvPr>
          <p:cNvSpPr txBox="1"/>
          <p:nvPr/>
        </p:nvSpPr>
        <p:spPr>
          <a:xfrm>
            <a:off x="1536192" y="2212848"/>
            <a:ext cx="6422136" cy="3282696"/>
          </a:xfrm>
          <a:prstGeom prst="rect">
            <a:avLst/>
          </a:prstGeom>
        </p:spPr>
        <p:txBody>
          <a:bodyPr vert="horz" lIns="91440" tIns="45720" rIns="91440" bIns="45720" rtlCol="0">
            <a:normAutofit/>
          </a:bodyPr>
          <a:lstStyle/>
          <a:p>
            <a:pPr marL="347472" indent="-347472">
              <a:spcBef>
                <a:spcPts val="1000"/>
              </a:spcBef>
              <a:buClr>
                <a:schemeClr val="accent6"/>
              </a:buClr>
              <a:buFont typeface="Courier New" panose="02070309020205020404" pitchFamily="49" charset="0"/>
              <a:buChar char="o"/>
            </a:pPr>
            <a:r>
              <a:rPr lang="en-US" sz="2200" b="1">
                <a:solidFill>
                  <a:schemeClr val="bg1"/>
                </a:solidFill>
                <a:cs typeface="Segoe UI" panose="020B0502040204020203" pitchFamily="34" charset="0"/>
              </a:rPr>
              <a:t>JWT-Based Authentication</a:t>
            </a:r>
            <a:r>
              <a:rPr lang="en-US" sz="2200">
                <a:solidFill>
                  <a:schemeClr val="bg1"/>
                </a:solidFill>
                <a:cs typeface="Segoe UI" panose="020B0502040204020203" pitchFamily="34" charset="0"/>
              </a:rPr>
              <a:t>:</a:t>
            </a:r>
          </a:p>
          <a:p>
            <a:pPr marL="347472" lvl="1" indent="-347472">
              <a:spcBef>
                <a:spcPts val="1000"/>
              </a:spcBef>
              <a:buClr>
                <a:schemeClr val="accent6"/>
              </a:buClr>
              <a:buFont typeface="Courier New" panose="02070309020205020404" pitchFamily="49" charset="0"/>
              <a:buChar char="o"/>
            </a:pPr>
            <a:r>
              <a:rPr lang="en-US" sz="2200">
                <a:solidFill>
                  <a:schemeClr val="bg1"/>
                </a:solidFill>
                <a:cs typeface="Segoe UI" panose="020B0502040204020203" pitchFamily="34" charset="0"/>
              </a:rPr>
              <a:t>Manages user authentication and  authorization.</a:t>
            </a:r>
          </a:p>
          <a:p>
            <a:pPr marL="347472" lvl="1" indent="-347472">
              <a:spcBef>
                <a:spcPts val="1000"/>
              </a:spcBef>
              <a:buClr>
                <a:schemeClr val="accent6"/>
              </a:buClr>
              <a:buFont typeface="Courier New" panose="02070309020205020404" pitchFamily="49" charset="0"/>
              <a:buChar char="o"/>
            </a:pPr>
            <a:r>
              <a:rPr lang="en-US" sz="2200">
                <a:solidFill>
                  <a:schemeClr val="bg1"/>
                </a:solidFill>
                <a:cs typeface="Segoe UI" panose="020B0502040204020203" pitchFamily="34" charset="0"/>
              </a:rPr>
              <a:t>Handles user registration, login, and generates JSON Web Tokens (JWT) for secure API access.</a:t>
            </a:r>
          </a:p>
          <a:p>
            <a:pPr marL="347472" lvl="1" indent="-347472">
              <a:spcBef>
                <a:spcPts val="1000"/>
              </a:spcBef>
              <a:buClr>
                <a:schemeClr val="accent6"/>
              </a:buClr>
              <a:buFont typeface="Courier New" panose="02070309020205020404" pitchFamily="49" charset="0"/>
              <a:buChar char="o"/>
            </a:pPr>
            <a:r>
              <a:rPr lang="en-US" sz="2200">
                <a:solidFill>
                  <a:schemeClr val="bg1"/>
                </a:solidFill>
                <a:cs typeface="Segoe UI" panose="020B0502040204020203" pitchFamily="34" charset="0"/>
              </a:rPr>
              <a:t>Differentiates between roles (Admin and User), controlling access to various parts of the application.</a:t>
            </a:r>
          </a:p>
        </p:txBody>
      </p:sp>
    </p:spTree>
    <p:extLst>
      <p:ext uri="{BB962C8B-B14F-4D97-AF65-F5344CB8AC3E}">
        <p14:creationId xmlns:p14="http://schemas.microsoft.com/office/powerpoint/2010/main" val="92815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60278D-88B3-967D-9BFE-1973FB489EC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4" name="Title 3">
            <a:extLst>
              <a:ext uri="{FF2B5EF4-FFF2-40B4-BE49-F238E27FC236}">
                <a16:creationId xmlns:a16="http://schemas.microsoft.com/office/drawing/2014/main" id="{68793A9F-6C0A-003B-08A6-566ED1AC9F0A}"/>
              </a:ext>
            </a:extLst>
          </p:cNvPr>
          <p:cNvSpPr>
            <a:spLocks noGrp="1"/>
          </p:cNvSpPr>
          <p:nvPr>
            <p:ph type="title"/>
          </p:nvPr>
        </p:nvSpPr>
        <p:spPr>
          <a:xfrm>
            <a:off x="946347" y="750007"/>
            <a:ext cx="10756489" cy="1069848"/>
          </a:xfrm>
        </p:spPr>
        <p:txBody>
          <a:bodyPr/>
          <a:lstStyle/>
          <a:p>
            <a:r>
              <a:rPr lang="en-US" b="1" kern="1200" cap="all" spc="600" baseline="0" dirty="0">
                <a:latin typeface="+mj-lt"/>
                <a:ea typeface="+mj-ea"/>
                <a:cs typeface="+mj-cs"/>
              </a:rPr>
              <a:t>Authentication Service </a:t>
            </a:r>
            <a:r>
              <a:rPr lang="en-US" b="1" kern="1200" cap="all" spc="600" baseline="0" dirty="0" err="1">
                <a:latin typeface="+mj-lt"/>
                <a:ea typeface="+mj-ea"/>
                <a:cs typeface="+mj-cs"/>
              </a:rPr>
              <a:t>OutPut’s</a:t>
            </a:r>
            <a:endParaRPr lang="en-IN" dirty="0"/>
          </a:p>
        </p:txBody>
      </p:sp>
      <p:pic>
        <p:nvPicPr>
          <p:cNvPr id="7" name="Content Placeholder 6" descr="A screenshot of a computer&#10;&#10;Description automatically generated">
            <a:extLst>
              <a:ext uri="{FF2B5EF4-FFF2-40B4-BE49-F238E27FC236}">
                <a16:creationId xmlns:a16="http://schemas.microsoft.com/office/drawing/2014/main" id="{6CD1B0DB-16B6-C681-6DE6-9F56C0C3B8FA}"/>
              </a:ext>
            </a:extLst>
          </p:cNvPr>
          <p:cNvPicPr>
            <a:picLocks noGrp="1" noChangeAspect="1"/>
          </p:cNvPicPr>
          <p:nvPr>
            <p:ph idx="1"/>
          </p:nvPr>
        </p:nvPicPr>
        <p:blipFill>
          <a:blip r:embed="rId2"/>
          <a:stretch>
            <a:fillRect/>
          </a:stretch>
        </p:blipFill>
        <p:spPr>
          <a:xfrm>
            <a:off x="3840935" y="2153041"/>
            <a:ext cx="3048565" cy="3036996"/>
          </a:xfrm>
        </p:spPr>
      </p:pic>
      <p:pic>
        <p:nvPicPr>
          <p:cNvPr id="9" name="Picture 8" descr="A screenshot of a computer&#10;&#10;Description automatically generated">
            <a:extLst>
              <a:ext uri="{FF2B5EF4-FFF2-40B4-BE49-F238E27FC236}">
                <a16:creationId xmlns:a16="http://schemas.microsoft.com/office/drawing/2014/main" id="{64931C48-0D8E-1CD1-3EA1-ED8247B812F0}"/>
              </a:ext>
            </a:extLst>
          </p:cNvPr>
          <p:cNvPicPr>
            <a:picLocks noChangeAspect="1"/>
          </p:cNvPicPr>
          <p:nvPr/>
        </p:nvPicPr>
        <p:blipFill>
          <a:blip r:embed="rId3"/>
          <a:stretch>
            <a:fillRect/>
          </a:stretch>
        </p:blipFill>
        <p:spPr>
          <a:xfrm>
            <a:off x="7000386" y="2142102"/>
            <a:ext cx="4757576" cy="303699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C3ECAD8-59E0-8269-6634-C7EE8BE23F4C}"/>
              </a:ext>
            </a:extLst>
          </p:cNvPr>
          <p:cNvPicPr>
            <a:picLocks noChangeAspect="1"/>
          </p:cNvPicPr>
          <p:nvPr/>
        </p:nvPicPr>
        <p:blipFill>
          <a:blip r:embed="rId4"/>
          <a:stretch>
            <a:fillRect/>
          </a:stretch>
        </p:blipFill>
        <p:spPr>
          <a:xfrm>
            <a:off x="879888" y="2142102"/>
            <a:ext cx="2809352" cy="3036996"/>
          </a:xfrm>
          <a:prstGeom prst="rect">
            <a:avLst/>
          </a:prstGeom>
        </p:spPr>
      </p:pic>
      <p:sp>
        <p:nvSpPr>
          <p:cNvPr id="12" name="TextBox 11">
            <a:extLst>
              <a:ext uri="{FF2B5EF4-FFF2-40B4-BE49-F238E27FC236}">
                <a16:creationId xmlns:a16="http://schemas.microsoft.com/office/drawing/2014/main" id="{F3C4FC18-F88D-6AF1-8E9E-6503EBD0DA4E}"/>
              </a:ext>
            </a:extLst>
          </p:cNvPr>
          <p:cNvSpPr txBox="1"/>
          <p:nvPr/>
        </p:nvSpPr>
        <p:spPr>
          <a:xfrm>
            <a:off x="1504507" y="5534261"/>
            <a:ext cx="1337226" cy="369332"/>
          </a:xfrm>
          <a:prstGeom prst="rect">
            <a:avLst/>
          </a:prstGeom>
          <a:noFill/>
        </p:spPr>
        <p:txBody>
          <a:bodyPr wrap="none" rtlCol="0">
            <a:spAutoFit/>
          </a:bodyPr>
          <a:lstStyle/>
          <a:p>
            <a:r>
              <a:rPr lang="en-IN" dirty="0">
                <a:solidFill>
                  <a:schemeClr val="bg1"/>
                </a:solidFill>
              </a:rPr>
              <a:t>For Register</a:t>
            </a:r>
          </a:p>
        </p:txBody>
      </p:sp>
      <p:sp>
        <p:nvSpPr>
          <p:cNvPr id="13" name="TextBox 12">
            <a:extLst>
              <a:ext uri="{FF2B5EF4-FFF2-40B4-BE49-F238E27FC236}">
                <a16:creationId xmlns:a16="http://schemas.microsoft.com/office/drawing/2014/main" id="{D9C7FC85-8681-9298-D733-F961A1C68DE4}"/>
              </a:ext>
            </a:extLst>
          </p:cNvPr>
          <p:cNvSpPr txBox="1"/>
          <p:nvPr/>
        </p:nvSpPr>
        <p:spPr>
          <a:xfrm>
            <a:off x="4212159" y="5523223"/>
            <a:ext cx="2227469" cy="369332"/>
          </a:xfrm>
          <a:prstGeom prst="rect">
            <a:avLst/>
          </a:prstGeom>
          <a:noFill/>
        </p:spPr>
        <p:txBody>
          <a:bodyPr wrap="none" rtlCol="0">
            <a:spAutoFit/>
          </a:bodyPr>
          <a:lstStyle/>
          <a:p>
            <a:r>
              <a:rPr lang="en-IN" dirty="0">
                <a:solidFill>
                  <a:schemeClr val="bg1"/>
                </a:solidFill>
              </a:rPr>
              <a:t>For Token generation</a:t>
            </a:r>
          </a:p>
        </p:txBody>
      </p:sp>
      <p:sp>
        <p:nvSpPr>
          <p:cNvPr id="14" name="TextBox 13">
            <a:extLst>
              <a:ext uri="{FF2B5EF4-FFF2-40B4-BE49-F238E27FC236}">
                <a16:creationId xmlns:a16="http://schemas.microsoft.com/office/drawing/2014/main" id="{0562509B-0FDA-0FA3-EB05-D73FB33BECB5}"/>
              </a:ext>
            </a:extLst>
          </p:cNvPr>
          <p:cNvSpPr txBox="1"/>
          <p:nvPr/>
        </p:nvSpPr>
        <p:spPr>
          <a:xfrm>
            <a:off x="8286227" y="5528325"/>
            <a:ext cx="2107244" cy="369332"/>
          </a:xfrm>
          <a:prstGeom prst="rect">
            <a:avLst/>
          </a:prstGeom>
          <a:noFill/>
        </p:spPr>
        <p:txBody>
          <a:bodyPr wrap="none" rtlCol="0">
            <a:spAutoFit/>
          </a:bodyPr>
          <a:lstStyle/>
          <a:p>
            <a:r>
              <a:rPr lang="en-IN" dirty="0">
                <a:solidFill>
                  <a:schemeClr val="bg1"/>
                </a:solidFill>
              </a:rPr>
              <a:t>For Token validation</a:t>
            </a:r>
          </a:p>
        </p:txBody>
      </p:sp>
    </p:spTree>
    <p:extLst>
      <p:ext uri="{BB962C8B-B14F-4D97-AF65-F5344CB8AC3E}">
        <p14:creationId xmlns:p14="http://schemas.microsoft.com/office/powerpoint/2010/main" val="229865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D988E-DB8A-51CC-A476-EA73A345FB0C}"/>
              </a:ext>
            </a:extLst>
          </p:cNvPr>
          <p:cNvSpPr>
            <a:spLocks noGrp="1"/>
          </p:cNvSpPr>
          <p:nvPr>
            <p:ph type="title"/>
          </p:nvPr>
        </p:nvSpPr>
        <p:spPr>
          <a:xfrm>
            <a:off x="850392" y="832104"/>
            <a:ext cx="10881360" cy="1069848"/>
          </a:xfrm>
        </p:spPr>
        <p:txBody>
          <a:bodyPr anchor="ctr">
            <a:normAutofit/>
          </a:bodyPr>
          <a:lstStyle/>
          <a:p>
            <a:r>
              <a:rPr lang="en-IN" sz="3700"/>
              <a:t>Service Management Microservice</a:t>
            </a:r>
          </a:p>
        </p:txBody>
      </p:sp>
      <p:sp>
        <p:nvSpPr>
          <p:cNvPr id="5" name="Content Placeholder 4">
            <a:extLst>
              <a:ext uri="{FF2B5EF4-FFF2-40B4-BE49-F238E27FC236}">
                <a16:creationId xmlns:a16="http://schemas.microsoft.com/office/drawing/2014/main" id="{5F03902B-5128-D5C8-0A36-4E852DBF751A}"/>
              </a:ext>
            </a:extLst>
          </p:cNvPr>
          <p:cNvSpPr>
            <a:spLocks noGrp="1"/>
          </p:cNvSpPr>
          <p:nvPr>
            <p:ph sz="half" idx="1"/>
          </p:nvPr>
        </p:nvSpPr>
        <p:spPr>
          <a:xfrm>
            <a:off x="838200" y="1825625"/>
            <a:ext cx="5181600" cy="4351338"/>
          </a:xfrm>
        </p:spPr>
        <p:txBody>
          <a:bodyPr>
            <a:normAutofit/>
          </a:bodyPr>
          <a:lstStyle/>
          <a:p>
            <a:pPr>
              <a:buFont typeface="Arial" panose="020B0604020202020204" pitchFamily="34" charset="0"/>
              <a:buChar char="•"/>
            </a:pPr>
            <a:r>
              <a:rPr lang="en-IN" sz="2600" b="1" dirty="0"/>
              <a:t>Managing Salon Services </a:t>
            </a:r>
            <a:r>
              <a:rPr lang="en-IN" sz="2600" dirty="0"/>
              <a:t>:</a:t>
            </a:r>
          </a:p>
          <a:p>
            <a:pPr>
              <a:buFont typeface="Arial" panose="020B0604020202020204" pitchFamily="34" charset="0"/>
              <a:buChar char="•"/>
            </a:pPr>
            <a:r>
              <a:rPr lang="en-IN" sz="2600" dirty="0"/>
              <a:t>Handles all CRUD (Create, Read, Update, Delete) operations related to salon services.</a:t>
            </a:r>
          </a:p>
          <a:p>
            <a:pPr>
              <a:buFont typeface="Arial" panose="020B0604020202020204" pitchFamily="34" charset="0"/>
              <a:buChar char="•"/>
            </a:pPr>
            <a:r>
              <a:rPr lang="en-IN" sz="2600" dirty="0"/>
              <a:t>Provides APIs to add, edit, delete, and fetch service details.</a:t>
            </a:r>
          </a:p>
          <a:p>
            <a:pPr>
              <a:buFont typeface="Arial" panose="020B0604020202020204" pitchFamily="34" charset="0"/>
              <a:buChar char="•"/>
            </a:pPr>
            <a:r>
              <a:rPr lang="en-IN" sz="2600" dirty="0"/>
              <a:t>Utilizes Spring Data JPA to interact with the database, ensuring efficient and reliable data management.</a:t>
            </a:r>
          </a:p>
          <a:p>
            <a:endParaRPr lang="en-IN" sz="2600" dirty="0"/>
          </a:p>
        </p:txBody>
      </p:sp>
      <p:sp>
        <p:nvSpPr>
          <p:cNvPr id="10" name="Content Placeholder 3">
            <a:extLst>
              <a:ext uri="{FF2B5EF4-FFF2-40B4-BE49-F238E27FC236}">
                <a16:creationId xmlns:a16="http://schemas.microsoft.com/office/drawing/2014/main" id="{CFE93D56-A95B-5BA6-716A-BAF3727E8B2A}"/>
              </a:ext>
            </a:extLst>
          </p:cNvPr>
          <p:cNvSpPr>
            <a:spLocks noGrp="1"/>
          </p:cNvSpPr>
          <p:nvPr>
            <p:ph sz="half" idx="2"/>
          </p:nvPr>
        </p:nvSpPr>
        <p:spPr>
          <a:xfrm>
            <a:off x="6172200" y="1825625"/>
            <a:ext cx="5181600" cy="4351338"/>
          </a:xfrm>
        </p:spPr>
        <p:txBody>
          <a:bodyPr/>
          <a:lstStyle/>
          <a:p>
            <a:r>
              <a:rPr lang="en-US" dirty="0"/>
              <a:t>Output’s</a:t>
            </a:r>
          </a:p>
        </p:txBody>
      </p:sp>
      <p:sp>
        <p:nvSpPr>
          <p:cNvPr id="2" name="Slide Number Placeholder 1">
            <a:extLst>
              <a:ext uri="{FF2B5EF4-FFF2-40B4-BE49-F238E27FC236}">
                <a16:creationId xmlns:a16="http://schemas.microsoft.com/office/drawing/2014/main" id="{BAE61695-5ECC-F522-8055-3C7412A53F40}"/>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7" name="Picture 6" descr="A screenshot of a computer program&#10;&#10;Description automatically generated">
            <a:extLst>
              <a:ext uri="{FF2B5EF4-FFF2-40B4-BE49-F238E27FC236}">
                <a16:creationId xmlns:a16="http://schemas.microsoft.com/office/drawing/2014/main" id="{11022FDF-2D83-C4DC-DDD9-B0A0E744A949}"/>
              </a:ext>
            </a:extLst>
          </p:cNvPr>
          <p:cNvPicPr>
            <a:picLocks noChangeAspect="1"/>
          </p:cNvPicPr>
          <p:nvPr/>
        </p:nvPicPr>
        <p:blipFill>
          <a:blip r:embed="rId2"/>
          <a:stretch>
            <a:fillRect/>
          </a:stretch>
        </p:blipFill>
        <p:spPr>
          <a:xfrm>
            <a:off x="8961536" y="2436653"/>
            <a:ext cx="1829843" cy="3542285"/>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9B785D8B-6739-4134-F75F-FBA6C96C5695}"/>
              </a:ext>
            </a:extLst>
          </p:cNvPr>
          <p:cNvPicPr>
            <a:picLocks noChangeAspect="1"/>
          </p:cNvPicPr>
          <p:nvPr/>
        </p:nvPicPr>
        <p:blipFill>
          <a:blip r:embed="rId3"/>
          <a:stretch>
            <a:fillRect/>
          </a:stretch>
        </p:blipFill>
        <p:spPr>
          <a:xfrm>
            <a:off x="6370737" y="2436653"/>
            <a:ext cx="2392263" cy="3542285"/>
          </a:xfrm>
          <a:prstGeom prst="rect">
            <a:avLst/>
          </a:prstGeom>
        </p:spPr>
      </p:pic>
    </p:spTree>
    <p:extLst>
      <p:ext uri="{BB962C8B-B14F-4D97-AF65-F5344CB8AC3E}">
        <p14:creationId xmlns:p14="http://schemas.microsoft.com/office/powerpoint/2010/main" val="426686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A88F-BEA1-6087-3EA8-1087DBC23B66}"/>
              </a:ext>
            </a:extLst>
          </p:cNvPr>
          <p:cNvSpPr>
            <a:spLocks noGrp="1"/>
          </p:cNvSpPr>
          <p:nvPr>
            <p:ph type="title"/>
          </p:nvPr>
        </p:nvSpPr>
        <p:spPr/>
        <p:txBody>
          <a:bodyPr/>
          <a:lstStyle/>
          <a:p>
            <a:r>
              <a:rPr lang="en-IN" dirty="0"/>
              <a:t>Staff Management Microservice</a:t>
            </a:r>
          </a:p>
        </p:txBody>
      </p:sp>
      <p:sp>
        <p:nvSpPr>
          <p:cNvPr id="3" name="Content Placeholder 2">
            <a:extLst>
              <a:ext uri="{FF2B5EF4-FFF2-40B4-BE49-F238E27FC236}">
                <a16:creationId xmlns:a16="http://schemas.microsoft.com/office/drawing/2014/main" id="{4B180F9D-68DA-F2E6-0AF3-50AC366562AE}"/>
              </a:ext>
            </a:extLst>
          </p:cNvPr>
          <p:cNvSpPr>
            <a:spLocks noGrp="1"/>
          </p:cNvSpPr>
          <p:nvPr>
            <p:ph sz="half" idx="1"/>
          </p:nvPr>
        </p:nvSpPr>
        <p:spPr>
          <a:xfrm>
            <a:off x="790074" y="1825625"/>
            <a:ext cx="5181600" cy="4351338"/>
          </a:xfrm>
        </p:spPr>
        <p:txBody>
          <a:bodyPr/>
          <a:lstStyle/>
          <a:p>
            <a:pPr>
              <a:buFont typeface="Arial" panose="020B0604020202020204" pitchFamily="34" charset="0"/>
              <a:buChar char="•"/>
            </a:pPr>
            <a:r>
              <a:rPr lang="en-US" sz="2000" b="1" dirty="0"/>
              <a:t>Managing Staff Assignments and Details</a:t>
            </a:r>
            <a:r>
              <a:rPr lang="en-US" sz="2000" dirty="0"/>
              <a:t>:</a:t>
            </a:r>
          </a:p>
          <a:p>
            <a:pPr>
              <a:buFont typeface="Arial" panose="020B0604020202020204" pitchFamily="34" charset="0"/>
              <a:buChar char="•"/>
            </a:pPr>
            <a:r>
              <a:rPr lang="en-US" sz="2000" dirty="0"/>
              <a:t>Manages information related to salon staff, including their assignments to specific services.</a:t>
            </a:r>
          </a:p>
          <a:p>
            <a:pPr>
              <a:buFont typeface="Arial" panose="020B0604020202020204" pitchFamily="34" charset="0"/>
              <a:buChar char="•"/>
            </a:pPr>
            <a:r>
              <a:rPr lang="en-US" sz="2000" dirty="0"/>
              <a:t>Offers APIs to add, edit, delete, and view staff details.</a:t>
            </a:r>
          </a:p>
          <a:p>
            <a:pPr>
              <a:buFont typeface="Arial" panose="020B0604020202020204" pitchFamily="34" charset="0"/>
              <a:buChar char="•"/>
            </a:pPr>
            <a:r>
              <a:rPr lang="en-US" sz="2000" dirty="0"/>
              <a:t>Ensures staff availability and assignment are maintained to avoid conflicts.</a:t>
            </a:r>
          </a:p>
          <a:p>
            <a:endParaRPr lang="en-IN" sz="2000" dirty="0"/>
          </a:p>
        </p:txBody>
      </p:sp>
      <p:sp>
        <p:nvSpPr>
          <p:cNvPr id="4" name="Content Placeholder 3">
            <a:extLst>
              <a:ext uri="{FF2B5EF4-FFF2-40B4-BE49-F238E27FC236}">
                <a16:creationId xmlns:a16="http://schemas.microsoft.com/office/drawing/2014/main" id="{A2A5CA96-231B-4F35-1835-D7FBFFC15D60}"/>
              </a:ext>
            </a:extLst>
          </p:cNvPr>
          <p:cNvSpPr>
            <a:spLocks noGrp="1"/>
          </p:cNvSpPr>
          <p:nvPr>
            <p:ph sz="half" idx="2"/>
          </p:nvPr>
        </p:nvSpPr>
        <p:spPr>
          <a:xfrm>
            <a:off x="6172200" y="1793541"/>
            <a:ext cx="5181600" cy="4351338"/>
          </a:xfrm>
        </p:spPr>
        <p:txBody>
          <a:bodyPr/>
          <a:lstStyle/>
          <a:p>
            <a:r>
              <a:rPr lang="en-IN" dirty="0"/>
              <a:t>Output’s</a:t>
            </a:r>
          </a:p>
        </p:txBody>
      </p:sp>
      <p:sp>
        <p:nvSpPr>
          <p:cNvPr id="6" name="Slide Number Placeholder 5">
            <a:extLst>
              <a:ext uri="{FF2B5EF4-FFF2-40B4-BE49-F238E27FC236}">
                <a16:creationId xmlns:a16="http://schemas.microsoft.com/office/drawing/2014/main" id="{95B8801B-8B93-D610-6FEA-FAD4A611CBC2}"/>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9" name="Picture 8" descr="A screenshot of a computer program&#10;&#10;Description automatically generated">
            <a:extLst>
              <a:ext uri="{FF2B5EF4-FFF2-40B4-BE49-F238E27FC236}">
                <a16:creationId xmlns:a16="http://schemas.microsoft.com/office/drawing/2014/main" id="{A2D21ABD-43F6-1EBA-275E-C87E1A851D2E}"/>
              </a:ext>
            </a:extLst>
          </p:cNvPr>
          <p:cNvPicPr>
            <a:picLocks noChangeAspect="1"/>
          </p:cNvPicPr>
          <p:nvPr/>
        </p:nvPicPr>
        <p:blipFill>
          <a:blip r:embed="rId2"/>
          <a:stretch>
            <a:fillRect/>
          </a:stretch>
        </p:blipFill>
        <p:spPr>
          <a:xfrm>
            <a:off x="9075006" y="2344909"/>
            <a:ext cx="2388506" cy="3389097"/>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BDD5053C-C92F-4ADB-7764-0AD3B8D959A8}"/>
              </a:ext>
            </a:extLst>
          </p:cNvPr>
          <p:cNvPicPr>
            <a:picLocks noChangeAspect="1"/>
          </p:cNvPicPr>
          <p:nvPr/>
        </p:nvPicPr>
        <p:blipFill>
          <a:blip r:embed="rId3"/>
          <a:stretch>
            <a:fillRect/>
          </a:stretch>
        </p:blipFill>
        <p:spPr>
          <a:xfrm>
            <a:off x="5938787" y="2344909"/>
            <a:ext cx="2966215" cy="3389097"/>
          </a:xfrm>
          <a:prstGeom prst="rect">
            <a:avLst/>
          </a:prstGeom>
        </p:spPr>
      </p:pic>
    </p:spTree>
    <p:extLst>
      <p:ext uri="{BB962C8B-B14F-4D97-AF65-F5344CB8AC3E}">
        <p14:creationId xmlns:p14="http://schemas.microsoft.com/office/powerpoint/2010/main" val="303533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6936-E578-DFBC-26B3-3AA0782AB6E1}"/>
              </a:ext>
            </a:extLst>
          </p:cNvPr>
          <p:cNvSpPr>
            <a:spLocks noGrp="1"/>
          </p:cNvSpPr>
          <p:nvPr>
            <p:ph type="title"/>
          </p:nvPr>
        </p:nvSpPr>
        <p:spPr/>
        <p:txBody>
          <a:bodyPr>
            <a:normAutofit fontScale="90000"/>
          </a:bodyPr>
          <a:lstStyle/>
          <a:p>
            <a:r>
              <a:rPr lang="en-IN" dirty="0"/>
              <a:t>Booking Management Microservice</a:t>
            </a:r>
          </a:p>
        </p:txBody>
      </p:sp>
      <p:sp>
        <p:nvSpPr>
          <p:cNvPr id="3" name="Content Placeholder 2">
            <a:extLst>
              <a:ext uri="{FF2B5EF4-FFF2-40B4-BE49-F238E27FC236}">
                <a16:creationId xmlns:a16="http://schemas.microsoft.com/office/drawing/2014/main" id="{A963B79E-7239-02DB-308C-26B3552EF43E}"/>
              </a:ext>
            </a:extLst>
          </p:cNvPr>
          <p:cNvSpPr>
            <a:spLocks noGrp="1"/>
          </p:cNvSpPr>
          <p:nvPr>
            <p:ph sz="half" idx="1"/>
          </p:nvPr>
        </p:nvSpPr>
        <p:spPr/>
        <p:txBody>
          <a:bodyPr/>
          <a:lstStyle/>
          <a:p>
            <a:pPr>
              <a:buFont typeface="Arial" panose="020B0604020202020204" pitchFamily="34" charset="0"/>
              <a:buChar char="•"/>
            </a:pPr>
            <a:r>
              <a:rPr lang="en-US" sz="2000" b="1" dirty="0"/>
              <a:t>Handling Appointment Bookings and Validations</a:t>
            </a:r>
            <a:r>
              <a:rPr lang="en-US" sz="2000" dirty="0"/>
              <a:t>:</a:t>
            </a:r>
          </a:p>
          <a:p>
            <a:pPr>
              <a:buFont typeface="Arial" panose="020B0604020202020204" pitchFamily="34" charset="0"/>
              <a:buChar char="•"/>
            </a:pPr>
            <a:r>
              <a:rPr lang="en-US" sz="2000" dirty="0"/>
              <a:t>Manages the entire booking lifecycle, from creation to modification and cancellation.</a:t>
            </a:r>
          </a:p>
          <a:p>
            <a:pPr>
              <a:buFont typeface="Arial" panose="020B0604020202020204" pitchFamily="34" charset="0"/>
              <a:buChar char="•"/>
            </a:pPr>
            <a:r>
              <a:rPr lang="en-US" sz="2000" dirty="0"/>
              <a:t>Validates bookings to prevent double-booking of staff members.</a:t>
            </a:r>
          </a:p>
          <a:p>
            <a:pPr>
              <a:buFont typeface="Arial" panose="020B0604020202020204" pitchFamily="34" charset="0"/>
              <a:buChar char="•"/>
            </a:pPr>
            <a:r>
              <a:rPr lang="en-US" sz="2000" dirty="0"/>
              <a:t>Manages booking statuses such as pending, confirmed, completed, and canceled.</a:t>
            </a:r>
          </a:p>
          <a:p>
            <a:pPr marL="0" indent="0">
              <a:buNone/>
            </a:pPr>
            <a:endParaRPr lang="en-IN" sz="2000" dirty="0"/>
          </a:p>
        </p:txBody>
      </p:sp>
      <p:sp>
        <p:nvSpPr>
          <p:cNvPr id="4" name="Content Placeholder 3">
            <a:extLst>
              <a:ext uri="{FF2B5EF4-FFF2-40B4-BE49-F238E27FC236}">
                <a16:creationId xmlns:a16="http://schemas.microsoft.com/office/drawing/2014/main" id="{4A933B4B-6626-791C-BE14-A6BDBAFE7232}"/>
              </a:ext>
            </a:extLst>
          </p:cNvPr>
          <p:cNvSpPr>
            <a:spLocks noGrp="1"/>
          </p:cNvSpPr>
          <p:nvPr>
            <p:ph sz="half" idx="2"/>
          </p:nvPr>
        </p:nvSpPr>
        <p:spPr/>
        <p:txBody>
          <a:bodyPr/>
          <a:lstStyle/>
          <a:p>
            <a:r>
              <a:rPr lang="en-IN" dirty="0" err="1"/>
              <a:t>OutPut’s</a:t>
            </a:r>
            <a:endParaRPr lang="en-IN" dirty="0"/>
          </a:p>
        </p:txBody>
      </p:sp>
      <p:sp>
        <p:nvSpPr>
          <p:cNvPr id="6" name="Slide Number Placeholder 5">
            <a:extLst>
              <a:ext uri="{FF2B5EF4-FFF2-40B4-BE49-F238E27FC236}">
                <a16:creationId xmlns:a16="http://schemas.microsoft.com/office/drawing/2014/main" id="{602CF1D6-A794-A555-7CA2-4E87AA27BF30}"/>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10" name="Picture 9" descr="A screenshot of a computer program&#10;&#10;Description automatically generated">
            <a:extLst>
              <a:ext uri="{FF2B5EF4-FFF2-40B4-BE49-F238E27FC236}">
                <a16:creationId xmlns:a16="http://schemas.microsoft.com/office/drawing/2014/main" id="{5C325663-4A17-6B2B-2E04-EE553C334A13}"/>
              </a:ext>
            </a:extLst>
          </p:cNvPr>
          <p:cNvPicPr>
            <a:picLocks noChangeAspect="1"/>
          </p:cNvPicPr>
          <p:nvPr/>
        </p:nvPicPr>
        <p:blipFill>
          <a:blip r:embed="rId2"/>
          <a:stretch>
            <a:fillRect/>
          </a:stretch>
        </p:blipFill>
        <p:spPr>
          <a:xfrm>
            <a:off x="8851928" y="2474246"/>
            <a:ext cx="2303148" cy="3092365"/>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898F3B50-DEF0-B065-806D-596BD1773585}"/>
              </a:ext>
            </a:extLst>
          </p:cNvPr>
          <p:cNvPicPr>
            <a:picLocks noChangeAspect="1"/>
          </p:cNvPicPr>
          <p:nvPr/>
        </p:nvPicPr>
        <p:blipFill>
          <a:blip r:embed="rId3"/>
          <a:stretch>
            <a:fillRect/>
          </a:stretch>
        </p:blipFill>
        <p:spPr>
          <a:xfrm>
            <a:off x="6019800" y="2474246"/>
            <a:ext cx="2627784" cy="3092365"/>
          </a:xfrm>
          <a:prstGeom prst="rect">
            <a:avLst/>
          </a:prstGeom>
        </p:spPr>
      </p:pic>
    </p:spTree>
    <p:extLst>
      <p:ext uri="{BB962C8B-B14F-4D97-AF65-F5344CB8AC3E}">
        <p14:creationId xmlns:p14="http://schemas.microsoft.com/office/powerpoint/2010/main" val="131970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0FE9-78A6-1A48-F55D-8D080038CFD6}"/>
              </a:ext>
            </a:extLst>
          </p:cNvPr>
          <p:cNvSpPr>
            <a:spLocks noGrp="1"/>
          </p:cNvSpPr>
          <p:nvPr>
            <p:ph type="title"/>
          </p:nvPr>
        </p:nvSpPr>
        <p:spPr/>
        <p:txBody>
          <a:bodyPr>
            <a:normAutofit fontScale="90000"/>
          </a:bodyPr>
          <a:lstStyle/>
          <a:p>
            <a:r>
              <a:rPr lang="en-IN" dirty="0"/>
              <a:t>Customer Management Microservice</a:t>
            </a:r>
          </a:p>
        </p:txBody>
      </p:sp>
      <p:sp>
        <p:nvSpPr>
          <p:cNvPr id="3" name="Content Placeholder 2">
            <a:extLst>
              <a:ext uri="{FF2B5EF4-FFF2-40B4-BE49-F238E27FC236}">
                <a16:creationId xmlns:a16="http://schemas.microsoft.com/office/drawing/2014/main" id="{185B7544-CA5A-E091-79F6-7F57DCD95B95}"/>
              </a:ext>
            </a:extLst>
          </p:cNvPr>
          <p:cNvSpPr>
            <a:spLocks noGrp="1"/>
          </p:cNvSpPr>
          <p:nvPr>
            <p:ph sz="half" idx="1"/>
          </p:nvPr>
        </p:nvSpPr>
        <p:spPr/>
        <p:txBody>
          <a:bodyPr/>
          <a:lstStyle/>
          <a:p>
            <a:pPr>
              <a:buFont typeface="Arial" panose="020B0604020202020204" pitchFamily="34" charset="0"/>
              <a:buChar char="•"/>
            </a:pPr>
            <a:r>
              <a:rPr lang="en-US" sz="2000" b="1" dirty="0"/>
              <a:t>Managing Customer Profiles and Booking History</a:t>
            </a:r>
            <a:r>
              <a:rPr lang="en-US" sz="2000" dirty="0"/>
              <a:t>:</a:t>
            </a:r>
          </a:p>
          <a:p>
            <a:pPr>
              <a:buFont typeface="Arial" panose="020B0604020202020204" pitchFamily="34" charset="0"/>
              <a:buChar char="•"/>
            </a:pPr>
            <a:r>
              <a:rPr lang="en-US" sz="2000" dirty="0"/>
              <a:t>Handles customer data, including profiles and booking history.</a:t>
            </a:r>
          </a:p>
          <a:p>
            <a:pPr>
              <a:buFont typeface="Arial" panose="020B0604020202020204" pitchFamily="34" charset="0"/>
              <a:buChar char="•"/>
            </a:pPr>
            <a:r>
              <a:rPr lang="en-US" sz="2000" dirty="0"/>
              <a:t>Provides APIs for customers to manage their profiles and view past appointments.</a:t>
            </a:r>
          </a:p>
          <a:p>
            <a:pPr>
              <a:buFont typeface="Arial" panose="020B0604020202020204" pitchFamily="34" charset="0"/>
              <a:buChar char="•"/>
            </a:pPr>
            <a:r>
              <a:rPr lang="en-US" sz="2000" dirty="0"/>
              <a:t>Ensures secure access and management of customer information.</a:t>
            </a:r>
          </a:p>
          <a:p>
            <a:pPr marL="0" indent="0">
              <a:buNone/>
            </a:pPr>
            <a:endParaRPr lang="en-IN" sz="2000" dirty="0"/>
          </a:p>
        </p:txBody>
      </p:sp>
      <p:sp>
        <p:nvSpPr>
          <p:cNvPr id="4" name="Content Placeholder 3">
            <a:extLst>
              <a:ext uri="{FF2B5EF4-FFF2-40B4-BE49-F238E27FC236}">
                <a16:creationId xmlns:a16="http://schemas.microsoft.com/office/drawing/2014/main" id="{E855572F-0FC8-CADE-4C00-FF2D728C3CBB}"/>
              </a:ext>
            </a:extLst>
          </p:cNvPr>
          <p:cNvSpPr>
            <a:spLocks noGrp="1"/>
          </p:cNvSpPr>
          <p:nvPr>
            <p:ph sz="half" idx="2"/>
          </p:nvPr>
        </p:nvSpPr>
        <p:spPr>
          <a:xfrm>
            <a:off x="6172200" y="1593740"/>
            <a:ext cx="5181600" cy="4351338"/>
          </a:xfrm>
        </p:spPr>
        <p:txBody>
          <a:bodyPr/>
          <a:lstStyle/>
          <a:p>
            <a:r>
              <a:rPr lang="en-IN" dirty="0" err="1"/>
              <a:t>OutPut’s</a:t>
            </a:r>
            <a:endParaRPr lang="en-IN" dirty="0"/>
          </a:p>
        </p:txBody>
      </p:sp>
      <p:sp>
        <p:nvSpPr>
          <p:cNvPr id="6" name="Slide Number Placeholder 5">
            <a:extLst>
              <a:ext uri="{FF2B5EF4-FFF2-40B4-BE49-F238E27FC236}">
                <a16:creationId xmlns:a16="http://schemas.microsoft.com/office/drawing/2014/main" id="{25769B05-5293-B019-5661-C1A0C70068A9}"/>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8" name="Picture 7" descr="A screenshot of a computer program&#10;&#10;Description automatically generated">
            <a:extLst>
              <a:ext uri="{FF2B5EF4-FFF2-40B4-BE49-F238E27FC236}">
                <a16:creationId xmlns:a16="http://schemas.microsoft.com/office/drawing/2014/main" id="{05653E5B-6A81-FB03-2911-6DD85B147993}"/>
              </a:ext>
            </a:extLst>
          </p:cNvPr>
          <p:cNvPicPr>
            <a:picLocks noChangeAspect="1"/>
          </p:cNvPicPr>
          <p:nvPr/>
        </p:nvPicPr>
        <p:blipFill>
          <a:blip r:embed="rId2"/>
          <a:stretch>
            <a:fillRect/>
          </a:stretch>
        </p:blipFill>
        <p:spPr>
          <a:xfrm>
            <a:off x="8763000" y="2045398"/>
            <a:ext cx="2848897" cy="3448021"/>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DA2E6103-32BA-D18F-260E-823C6E7C6D30}"/>
              </a:ext>
            </a:extLst>
          </p:cNvPr>
          <p:cNvPicPr>
            <a:picLocks noChangeAspect="1"/>
          </p:cNvPicPr>
          <p:nvPr/>
        </p:nvPicPr>
        <p:blipFill>
          <a:blip r:embed="rId3"/>
          <a:stretch>
            <a:fillRect/>
          </a:stretch>
        </p:blipFill>
        <p:spPr>
          <a:xfrm>
            <a:off x="6019800" y="2064495"/>
            <a:ext cx="2590800" cy="3440995"/>
          </a:xfrm>
          <a:prstGeom prst="rect">
            <a:avLst/>
          </a:prstGeom>
        </p:spPr>
      </p:pic>
    </p:spTree>
    <p:extLst>
      <p:ext uri="{BB962C8B-B14F-4D97-AF65-F5344CB8AC3E}">
        <p14:creationId xmlns:p14="http://schemas.microsoft.com/office/powerpoint/2010/main" val="385137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047C-EB81-0F92-EAB0-10F0C6E04F2E}"/>
              </a:ext>
            </a:extLst>
          </p:cNvPr>
          <p:cNvSpPr>
            <a:spLocks noGrp="1"/>
          </p:cNvSpPr>
          <p:nvPr>
            <p:ph type="title"/>
          </p:nvPr>
        </p:nvSpPr>
        <p:spPr>
          <a:xfrm>
            <a:off x="850392" y="832104"/>
            <a:ext cx="10881360" cy="1069848"/>
          </a:xfrm>
        </p:spPr>
        <p:txBody>
          <a:bodyPr anchor="b">
            <a:normAutofit/>
          </a:bodyPr>
          <a:lstStyle/>
          <a:p>
            <a:r>
              <a:rPr lang="en-IN" dirty="0"/>
              <a:t>Admin Module</a:t>
            </a:r>
          </a:p>
        </p:txBody>
      </p:sp>
      <p:sp>
        <p:nvSpPr>
          <p:cNvPr id="7" name="Rectangle 1">
            <a:extLst>
              <a:ext uri="{FF2B5EF4-FFF2-40B4-BE49-F238E27FC236}">
                <a16:creationId xmlns:a16="http://schemas.microsoft.com/office/drawing/2014/main" id="{D1409A6D-566F-67DE-FEFC-FC72D031F4B6}"/>
              </a:ext>
            </a:extLst>
          </p:cNvPr>
          <p:cNvSpPr>
            <a:spLocks noGrp="1" noChangeArrowheads="1"/>
          </p:cNvSpPr>
          <p:nvPr>
            <p:ph idx="1"/>
          </p:nvPr>
        </p:nvSpPr>
        <p:spPr bwMode="auto">
          <a:xfrm>
            <a:off x="1014984" y="2212848"/>
            <a:ext cx="10332720" cy="354787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47500" lnSpcReduction="20000"/>
          </a:bodyPr>
          <a:lstStyle/>
          <a:p>
            <a:pPr marL="0" indent="0">
              <a:buNone/>
            </a:pPr>
            <a:endParaRPr lang="en-US" b="1" dirty="0"/>
          </a:p>
          <a:p>
            <a:pPr>
              <a:buFont typeface="+mj-lt"/>
              <a:buAutoNum type="arabicPeriod"/>
            </a:pPr>
            <a:r>
              <a:rPr lang="en-US" b="1" dirty="0"/>
              <a:t>Admin Dashboard Overview</a:t>
            </a:r>
            <a:endParaRPr lang="en-US" dirty="0"/>
          </a:p>
          <a:p>
            <a:pPr marL="457200" lvl="1" indent="0">
              <a:buNone/>
            </a:pPr>
            <a:r>
              <a:rPr lang="en-US" dirty="0"/>
              <a:t>The Admin Dashboard is the central hub where the admin can monitor and manage all aspects of the salon's operations. It provides a consolidated view of key metrics, ongoing appointments, and staff availability, enabling the admin to make informed decisions and oversee the entire application effortlessly.</a:t>
            </a:r>
          </a:p>
          <a:p>
            <a:pPr>
              <a:buFont typeface="+mj-lt"/>
              <a:buAutoNum type="arabicPeriod"/>
            </a:pPr>
            <a:r>
              <a:rPr lang="en-US" b="1" dirty="0"/>
              <a:t>Managing Services</a:t>
            </a:r>
            <a:endParaRPr lang="en-US" dirty="0"/>
          </a:p>
          <a:p>
            <a:pPr marL="457200" lvl="1" indent="0">
              <a:buNone/>
            </a:pPr>
            <a:r>
              <a:rPr lang="en-US" dirty="0"/>
              <a:t>Through the Admin Dashboard, the admin can perform CRUD (Create, Read, Update, Delete) operations on salon services. This includes adding new services, updating details like pricing or duration, deleting outdated services, and viewing a comprehensive list of all available services.</a:t>
            </a:r>
          </a:p>
          <a:p>
            <a:pPr>
              <a:buFont typeface="+mj-lt"/>
              <a:buAutoNum type="arabicPeriod"/>
            </a:pPr>
            <a:r>
              <a:rPr lang="en-US" b="1" dirty="0"/>
              <a:t>Managing Staff</a:t>
            </a:r>
            <a:endParaRPr lang="en-US" dirty="0"/>
          </a:p>
          <a:p>
            <a:pPr marL="457200" lvl="1" indent="0">
              <a:buNone/>
            </a:pPr>
            <a:r>
              <a:rPr lang="en-US" dirty="0"/>
              <a:t>The admin has full control over the staff directory, including the ability to add, edit, or remove staff members. The Admin Dashboard allows for assigning staff to specific services, managing their schedules, and ensuring that staff availability aligns with customer bookings.</a:t>
            </a:r>
          </a:p>
          <a:p>
            <a:pPr>
              <a:buFont typeface="+mj-lt"/>
              <a:buAutoNum type="arabicPeriod"/>
            </a:pPr>
            <a:r>
              <a:rPr lang="en-US" b="1" dirty="0"/>
              <a:t>Managing Bookings</a:t>
            </a:r>
            <a:endParaRPr lang="en-US" dirty="0"/>
          </a:p>
          <a:p>
            <a:pPr marL="457200" lvl="1" indent="0">
              <a:buNone/>
            </a:pPr>
            <a:r>
              <a:rPr lang="en-US" dirty="0"/>
              <a:t>The admin can oversee all bookings made by customers, with the ability to modify booking details, reassign staff, or update the booking status (e.g., pending, confirmed, completed, canceled). The dashboard provides real-time information on all upcoming appointments and helps prevent scheduling conflicts.</a:t>
            </a:r>
          </a:p>
          <a:p>
            <a:pPr>
              <a:buFont typeface="+mj-lt"/>
              <a:buAutoNum type="arabicPeriod"/>
            </a:pPr>
            <a:r>
              <a:rPr lang="en-US" b="1" dirty="0"/>
              <a:t>Managing Customers</a:t>
            </a:r>
            <a:endParaRPr lang="en-US" dirty="0"/>
          </a:p>
          <a:p>
            <a:pPr marL="457200" lvl="1" indent="0">
              <a:buNone/>
            </a:pPr>
            <a:r>
              <a:rPr lang="en-US" dirty="0"/>
              <a:t>The admin can access and manage customer profiles, including viewing their booking history and personal details. The Admin Dashboard allows the admin to update customer information, address any issues related to bookings, and maintain a comprehensive customer database.</a:t>
            </a:r>
          </a:p>
        </p:txBody>
      </p:sp>
      <p:sp>
        <p:nvSpPr>
          <p:cNvPr id="6" name="Slide Number Placeholder 5">
            <a:extLst>
              <a:ext uri="{FF2B5EF4-FFF2-40B4-BE49-F238E27FC236}">
                <a16:creationId xmlns:a16="http://schemas.microsoft.com/office/drawing/2014/main" id="{B20CDA62-4A97-1876-6B98-DC0DE1ED91F6}"/>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243000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C6A954-B980-1FCE-BB33-D8176EFC34F4}"/>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17</a:t>
            </a:fld>
            <a:endParaRPr lang="en-US"/>
          </a:p>
        </p:txBody>
      </p:sp>
      <p:sp>
        <p:nvSpPr>
          <p:cNvPr id="2" name="Title 1">
            <a:extLst>
              <a:ext uri="{FF2B5EF4-FFF2-40B4-BE49-F238E27FC236}">
                <a16:creationId xmlns:a16="http://schemas.microsoft.com/office/drawing/2014/main" id="{18B2BBA1-6BB2-A091-CDDE-E161D2A3094E}"/>
              </a:ext>
            </a:extLst>
          </p:cNvPr>
          <p:cNvSpPr>
            <a:spLocks noGrp="1"/>
          </p:cNvSpPr>
          <p:nvPr>
            <p:ph type="title"/>
          </p:nvPr>
        </p:nvSpPr>
        <p:spPr>
          <a:xfrm>
            <a:off x="1536192" y="479180"/>
            <a:ext cx="8951866" cy="1069848"/>
          </a:xfrm>
        </p:spPr>
        <p:txBody>
          <a:bodyPr anchor="b">
            <a:normAutofit/>
          </a:bodyPr>
          <a:lstStyle/>
          <a:p>
            <a:r>
              <a:rPr lang="en-IN" dirty="0"/>
              <a:t>User Module</a:t>
            </a:r>
          </a:p>
        </p:txBody>
      </p:sp>
      <p:sp>
        <p:nvSpPr>
          <p:cNvPr id="8" name="Rectangle 3">
            <a:extLst>
              <a:ext uri="{FF2B5EF4-FFF2-40B4-BE49-F238E27FC236}">
                <a16:creationId xmlns:a16="http://schemas.microsoft.com/office/drawing/2014/main" id="{155FB7E7-C2AC-09D5-E91B-A5959B55DF21}"/>
              </a:ext>
            </a:extLst>
          </p:cNvPr>
          <p:cNvSpPr>
            <a:spLocks noGrp="1" noChangeArrowheads="1"/>
          </p:cNvSpPr>
          <p:nvPr>
            <p:ph idx="1"/>
          </p:nvPr>
        </p:nvSpPr>
        <p:spPr bwMode="auto">
          <a:xfrm>
            <a:off x="1536191" y="1859924"/>
            <a:ext cx="8827009" cy="41719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40000"/>
              </a:lnSpc>
              <a:spcBef>
                <a:spcPct val="0"/>
              </a:spcBef>
              <a:spcAft>
                <a:spcPts val="600"/>
              </a:spcAft>
              <a:buClrTx/>
              <a:buSzTx/>
              <a:buNone/>
              <a:tabLst/>
            </a:pPr>
            <a:r>
              <a:rPr kumimoji="0" lang="en-US" altLang="en-US" sz="1400" b="1" i="0" u="none" strike="noStrike" cap="none" normalizeH="0" baseline="0" dirty="0">
                <a:ln>
                  <a:noFill/>
                </a:ln>
                <a:effectLst/>
              </a:rPr>
              <a:t>1.   User Registration and Authentication</a:t>
            </a:r>
            <a:endParaRPr kumimoji="0" lang="en-US" altLang="en-US" sz="1400" b="0" i="0" u="none" strike="noStrike" cap="none" normalizeH="0" baseline="0" dirty="0">
              <a:ln>
                <a:noFill/>
              </a:ln>
              <a:effectLst/>
            </a:endParaRP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New users can sign up, and existing users can log in securely.</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The system uses JWT (JSON Web Tokens) to ensure that only logged-in users can access the application.</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Handles role-based access, allowing different permissions for regular users and admins.</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1" i="0" u="none" strike="noStrike" cap="none" normalizeH="0" baseline="0" dirty="0">
                <a:ln>
                  <a:noFill/>
                </a:ln>
                <a:effectLst/>
              </a:rPr>
              <a:t>2.   Browsing and Booking Salon Services</a:t>
            </a:r>
            <a:endParaRPr kumimoji="0" lang="en-US" altLang="en-US" sz="1400" b="0" i="0" u="none" strike="noStrike" cap="none" normalizeH="0" baseline="0" dirty="0">
              <a:ln>
                <a:noFill/>
              </a:ln>
              <a:effectLst/>
            </a:endParaRP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Users can browse a list of salon services, view details, and check availability.</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They can book appointments by choosing a service, date, time, and preferred staff member.</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1" i="0" u="none" strike="noStrike" cap="none" normalizeH="0" baseline="0" dirty="0">
                <a:ln>
                  <a:noFill/>
                </a:ln>
                <a:effectLst/>
              </a:rPr>
              <a:t>3.   Managing User Appointments</a:t>
            </a:r>
            <a:endParaRPr kumimoji="0" lang="en-US" altLang="en-US" sz="1400" b="0" i="0" u="none" strike="noStrike" cap="none" normalizeH="0" baseline="0" dirty="0">
              <a:ln>
                <a:noFill/>
              </a:ln>
              <a:effectLst/>
            </a:endParaRP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Users can view their upcoming and past appointments.</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They can modify or cancel bookings if needed.</a:t>
            </a:r>
          </a:p>
          <a:p>
            <a:pPr marL="0" marR="0" lvl="0" indent="0" defTabSz="914400" rtl="0" eaLnBrk="0" fontAlgn="base" latinLnBrk="0" hangingPunct="0">
              <a:lnSpc>
                <a:spcPct val="140000"/>
              </a:lnSpc>
              <a:spcBef>
                <a:spcPct val="0"/>
              </a:spcBef>
              <a:spcAft>
                <a:spcPts val="600"/>
              </a:spcAft>
              <a:buClrTx/>
              <a:buSzTx/>
              <a:buNone/>
              <a:tabLst/>
            </a:pPr>
            <a:r>
              <a:rPr kumimoji="0" lang="en-US" altLang="en-US" sz="1400" b="0" i="0" u="none" strike="noStrike" cap="none" normalizeH="0" baseline="0" dirty="0">
                <a:ln>
                  <a:noFill/>
                </a:ln>
                <a:effectLst/>
              </a:rPr>
              <a:t>Automated notifications keep users informed about their appointments.</a:t>
            </a:r>
          </a:p>
          <a:p>
            <a:pPr marL="342900" marR="0" lvl="0" indent="-342900" defTabSz="914400" rtl="0" eaLnBrk="0" fontAlgn="base" latinLnBrk="0" hangingPunct="0">
              <a:lnSpc>
                <a:spcPct val="140000"/>
              </a:lnSpc>
              <a:spcBef>
                <a:spcPct val="0"/>
              </a:spcBef>
              <a:spcAft>
                <a:spcPts val="600"/>
              </a:spcAft>
              <a:buClrTx/>
              <a:buSzTx/>
              <a:buFont typeface="+mj-lt"/>
              <a:buAutoNum type="arabicPeriod"/>
              <a:tabLst/>
            </a:pP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2895726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10A3CD-2D47-9585-ED68-48926DEB84C3}"/>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4" name="Title 3">
            <a:extLst>
              <a:ext uri="{FF2B5EF4-FFF2-40B4-BE49-F238E27FC236}">
                <a16:creationId xmlns:a16="http://schemas.microsoft.com/office/drawing/2014/main" id="{55018CA7-6EBD-EB48-A3C4-5F93E84A2BBE}"/>
              </a:ext>
            </a:extLst>
          </p:cNvPr>
          <p:cNvSpPr>
            <a:spLocks noGrp="1"/>
          </p:cNvSpPr>
          <p:nvPr>
            <p:ph type="title"/>
          </p:nvPr>
        </p:nvSpPr>
        <p:spPr>
          <a:xfrm>
            <a:off x="1536192" y="607516"/>
            <a:ext cx="8878824" cy="1069848"/>
          </a:xfrm>
        </p:spPr>
        <p:txBody>
          <a:bodyPr/>
          <a:lstStyle/>
          <a:p>
            <a:r>
              <a:rPr lang="en-IN" dirty="0"/>
              <a:t>Testing and Refinement</a:t>
            </a:r>
          </a:p>
        </p:txBody>
      </p:sp>
      <p:sp>
        <p:nvSpPr>
          <p:cNvPr id="5" name="Content Placeholder 4">
            <a:extLst>
              <a:ext uri="{FF2B5EF4-FFF2-40B4-BE49-F238E27FC236}">
                <a16:creationId xmlns:a16="http://schemas.microsoft.com/office/drawing/2014/main" id="{074A2DFE-B6A8-A984-B66E-7BEE3E91F1D8}"/>
              </a:ext>
            </a:extLst>
          </p:cNvPr>
          <p:cNvSpPr>
            <a:spLocks noGrp="1"/>
          </p:cNvSpPr>
          <p:nvPr>
            <p:ph idx="1"/>
          </p:nvPr>
        </p:nvSpPr>
        <p:spPr>
          <a:xfrm>
            <a:off x="1536192" y="2212848"/>
            <a:ext cx="9436608" cy="3282696"/>
          </a:xfrm>
        </p:spPr>
        <p:txBody>
          <a:bodyPr/>
          <a:lstStyle/>
          <a:p>
            <a:r>
              <a:rPr lang="en-US" dirty="0"/>
              <a:t>Unit Testing with JUnit and Mockito</a:t>
            </a:r>
          </a:p>
          <a:p>
            <a:r>
              <a:rPr lang="en-US" sz="2000" dirty="0"/>
              <a:t>All my Junit test’s is passed</a:t>
            </a:r>
            <a:endParaRPr lang="en-IN" sz="2000" dirty="0"/>
          </a:p>
        </p:txBody>
      </p:sp>
    </p:spTree>
    <p:extLst>
      <p:ext uri="{BB962C8B-B14F-4D97-AF65-F5344CB8AC3E}">
        <p14:creationId xmlns:p14="http://schemas.microsoft.com/office/powerpoint/2010/main" val="351392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2254FD3-FD32-06D6-82AF-B32DFA46B029}"/>
              </a:ext>
            </a:extLst>
          </p:cNvPr>
          <p:cNvPicPr>
            <a:picLocks noChangeAspect="1"/>
          </p:cNvPicPr>
          <p:nvPr/>
        </p:nvPicPr>
        <p:blipFill>
          <a:blip r:embed="rId2"/>
          <a:stretch>
            <a:fillRect/>
          </a:stretch>
        </p:blipFill>
        <p:spPr>
          <a:xfrm>
            <a:off x="764459" y="4206303"/>
            <a:ext cx="4369013" cy="129876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EB41F35-8000-20E7-0360-E5C565542154}"/>
              </a:ext>
            </a:extLst>
          </p:cNvPr>
          <p:cNvPicPr>
            <a:picLocks noChangeAspect="1"/>
          </p:cNvPicPr>
          <p:nvPr/>
        </p:nvPicPr>
        <p:blipFill>
          <a:blip r:embed="rId3"/>
          <a:stretch>
            <a:fillRect/>
          </a:stretch>
        </p:blipFill>
        <p:spPr>
          <a:xfrm>
            <a:off x="764459" y="2609839"/>
            <a:ext cx="4369013" cy="1058865"/>
          </a:xfrm>
          <a:prstGeom prst="rect">
            <a:avLst/>
          </a:prstGeom>
        </p:spPr>
      </p:pic>
      <p:sp>
        <p:nvSpPr>
          <p:cNvPr id="8" name="TextBox 7">
            <a:extLst>
              <a:ext uri="{FF2B5EF4-FFF2-40B4-BE49-F238E27FC236}">
                <a16:creationId xmlns:a16="http://schemas.microsoft.com/office/drawing/2014/main" id="{CDCF0A04-63AF-BD7A-D8BD-1A6746A32761}"/>
              </a:ext>
            </a:extLst>
          </p:cNvPr>
          <p:cNvSpPr txBox="1"/>
          <p:nvPr/>
        </p:nvSpPr>
        <p:spPr>
          <a:xfrm flipH="1">
            <a:off x="1080060" y="1610575"/>
            <a:ext cx="3737810" cy="461665"/>
          </a:xfrm>
          <a:prstGeom prst="rect">
            <a:avLst/>
          </a:prstGeom>
          <a:noFill/>
        </p:spPr>
        <p:txBody>
          <a:bodyPr wrap="square" rtlCol="0">
            <a:spAutoFit/>
          </a:bodyPr>
          <a:lstStyle/>
          <a:p>
            <a:r>
              <a:rPr lang="en-IN" sz="2400" b="1" dirty="0">
                <a:solidFill>
                  <a:schemeClr val="bg1"/>
                </a:solidFill>
              </a:rPr>
              <a:t>Junit test for </a:t>
            </a:r>
            <a:r>
              <a:rPr lang="en-IN" sz="2400" b="1" dirty="0" err="1">
                <a:solidFill>
                  <a:schemeClr val="bg1"/>
                </a:solidFill>
              </a:rPr>
              <a:t>Auth_service</a:t>
            </a:r>
            <a:endParaRPr lang="en-IN" sz="2400" b="1" dirty="0">
              <a:solidFill>
                <a:schemeClr val="bg1"/>
              </a:solidFill>
            </a:endParaRPr>
          </a:p>
        </p:txBody>
      </p:sp>
      <p:sp>
        <p:nvSpPr>
          <p:cNvPr id="9" name="TextBox 8">
            <a:extLst>
              <a:ext uri="{FF2B5EF4-FFF2-40B4-BE49-F238E27FC236}">
                <a16:creationId xmlns:a16="http://schemas.microsoft.com/office/drawing/2014/main" id="{B07A842A-9310-73E5-A88A-89A73062DDD3}"/>
              </a:ext>
            </a:extLst>
          </p:cNvPr>
          <p:cNvSpPr txBox="1"/>
          <p:nvPr/>
        </p:nvSpPr>
        <p:spPr>
          <a:xfrm flipH="1">
            <a:off x="7026441" y="1610575"/>
            <a:ext cx="4071913" cy="461665"/>
          </a:xfrm>
          <a:prstGeom prst="rect">
            <a:avLst/>
          </a:prstGeom>
          <a:noFill/>
        </p:spPr>
        <p:txBody>
          <a:bodyPr wrap="square" rtlCol="0">
            <a:spAutoFit/>
          </a:bodyPr>
          <a:lstStyle/>
          <a:p>
            <a:r>
              <a:rPr lang="en-IN" sz="2400" b="1" dirty="0">
                <a:solidFill>
                  <a:schemeClr val="bg1"/>
                </a:solidFill>
              </a:rPr>
              <a:t>Junit test for </a:t>
            </a:r>
            <a:r>
              <a:rPr lang="en-IN" sz="2400" b="1" dirty="0" err="1">
                <a:solidFill>
                  <a:schemeClr val="bg1"/>
                </a:solidFill>
              </a:rPr>
              <a:t>Booking_service</a:t>
            </a:r>
            <a:endParaRPr lang="en-IN" sz="2400" b="1" dirty="0">
              <a:solidFill>
                <a:schemeClr val="bg1"/>
              </a:solidFill>
            </a:endParaRPr>
          </a:p>
        </p:txBody>
      </p:sp>
      <p:pic>
        <p:nvPicPr>
          <p:cNvPr id="11" name="Picture 10" descr="A screenshot of a computer&#10;&#10;Description automatically generated">
            <a:extLst>
              <a:ext uri="{FF2B5EF4-FFF2-40B4-BE49-F238E27FC236}">
                <a16:creationId xmlns:a16="http://schemas.microsoft.com/office/drawing/2014/main" id="{EF214B31-0F25-FB7B-F851-8F116F31379D}"/>
              </a:ext>
            </a:extLst>
          </p:cNvPr>
          <p:cNvPicPr>
            <a:picLocks noChangeAspect="1"/>
          </p:cNvPicPr>
          <p:nvPr/>
        </p:nvPicPr>
        <p:blipFill>
          <a:blip r:embed="rId4"/>
          <a:stretch>
            <a:fillRect/>
          </a:stretch>
        </p:blipFill>
        <p:spPr>
          <a:xfrm>
            <a:off x="7554440" y="4300870"/>
            <a:ext cx="2670414" cy="1893110"/>
          </a:xfrm>
          <a:prstGeom prst="rect">
            <a:avLst/>
          </a:prstGeom>
        </p:spPr>
      </p:pic>
      <p:pic>
        <p:nvPicPr>
          <p:cNvPr id="13" name="Picture 12" descr="A screenshot of a computer error&#10;&#10;Description automatically generated">
            <a:extLst>
              <a:ext uri="{FF2B5EF4-FFF2-40B4-BE49-F238E27FC236}">
                <a16:creationId xmlns:a16="http://schemas.microsoft.com/office/drawing/2014/main" id="{EEDFB196-E6F1-357B-8E2B-4FA602B2A6DA}"/>
              </a:ext>
            </a:extLst>
          </p:cNvPr>
          <p:cNvPicPr>
            <a:picLocks noChangeAspect="1"/>
          </p:cNvPicPr>
          <p:nvPr/>
        </p:nvPicPr>
        <p:blipFill>
          <a:blip r:embed="rId5"/>
          <a:stretch>
            <a:fillRect/>
          </a:stretch>
        </p:blipFill>
        <p:spPr>
          <a:xfrm>
            <a:off x="7554440" y="2399131"/>
            <a:ext cx="2614173" cy="1732506"/>
          </a:xfrm>
          <a:prstGeom prst="rect">
            <a:avLst/>
          </a:prstGeom>
        </p:spPr>
      </p:pic>
    </p:spTree>
    <p:extLst>
      <p:ext uri="{BB962C8B-B14F-4D97-AF65-F5344CB8AC3E}">
        <p14:creationId xmlns:p14="http://schemas.microsoft.com/office/powerpoint/2010/main" val="165525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559425"/>
            <a:ext cx="8878824" cy="751027"/>
          </a:xfrm>
        </p:spPr>
        <p:txBody>
          <a:bodyPr>
            <a:normAutofit/>
          </a:bodyPr>
          <a:lstStyle/>
          <a:p>
            <a:r>
              <a:rPr lang="en-US" sz="4000" b="1" dirty="0"/>
              <a:t>Content</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230242"/>
            <a:ext cx="6422136" cy="5445035"/>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IN" dirty="0"/>
              <a:t>Problem Statement </a:t>
            </a:r>
          </a:p>
          <a:p>
            <a:pPr marL="342900" indent="-342900" algn="l">
              <a:lnSpc>
                <a:spcPct val="150000"/>
              </a:lnSpc>
              <a:buClr>
                <a:schemeClr val="accent6"/>
              </a:buClr>
              <a:buFont typeface="Courier New" panose="02070309020205020404" pitchFamily="49" charset="0"/>
              <a:buChar char="o"/>
            </a:pPr>
            <a:r>
              <a:rPr lang="en-IN" dirty="0"/>
              <a:t>Technologies Used </a:t>
            </a:r>
          </a:p>
          <a:p>
            <a:pPr marL="342900" indent="-342900" algn="l">
              <a:lnSpc>
                <a:spcPct val="150000"/>
              </a:lnSpc>
              <a:buClr>
                <a:schemeClr val="accent6"/>
              </a:buClr>
              <a:buFont typeface="Courier New" panose="02070309020205020404" pitchFamily="49" charset="0"/>
              <a:buChar char="o"/>
            </a:pPr>
            <a:r>
              <a:rPr lang="en-IN" dirty="0"/>
              <a:t>Microservices Architecture </a:t>
            </a:r>
          </a:p>
          <a:p>
            <a:pPr marL="342900" indent="-342900" algn="l">
              <a:lnSpc>
                <a:spcPct val="150000"/>
              </a:lnSpc>
              <a:buClr>
                <a:schemeClr val="accent6"/>
              </a:buClr>
              <a:buFont typeface="Courier New" panose="02070309020205020404" pitchFamily="49" charset="0"/>
              <a:buChar char="o"/>
            </a:pPr>
            <a:r>
              <a:rPr lang="en-IN" dirty="0"/>
              <a:t>Admin and User Modules</a:t>
            </a:r>
          </a:p>
          <a:p>
            <a:pPr marL="342900" indent="-342900" algn="l">
              <a:lnSpc>
                <a:spcPct val="150000"/>
              </a:lnSpc>
              <a:buClr>
                <a:schemeClr val="accent6"/>
              </a:buClr>
              <a:buFont typeface="Courier New" panose="02070309020205020404" pitchFamily="49" charset="0"/>
              <a:buChar char="o"/>
            </a:pPr>
            <a:r>
              <a:rPr lang="en-IN" dirty="0"/>
              <a:t>Testing and Refinement</a:t>
            </a:r>
          </a:p>
          <a:p>
            <a:pPr marL="342900" indent="-342900" algn="l">
              <a:lnSpc>
                <a:spcPct val="150000"/>
              </a:lnSpc>
              <a:buClr>
                <a:schemeClr val="accent6"/>
              </a:buClr>
              <a:buFont typeface="Courier New" panose="02070309020205020404" pitchFamily="49" charset="0"/>
              <a:buChar char="o"/>
            </a:pPr>
            <a:r>
              <a:rPr lang="en-IN" dirty="0"/>
              <a:t>Conclusion</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4EDFD564-117A-1DE7-4622-8978A9744976}"/>
              </a:ext>
            </a:extLst>
          </p:cNvPr>
          <p:cNvPicPr>
            <a:picLocks noChangeAspect="1"/>
          </p:cNvPicPr>
          <p:nvPr/>
        </p:nvPicPr>
        <p:blipFill>
          <a:blip r:embed="rId2"/>
          <a:srcRect r="13732" b="2"/>
          <a:stretch/>
        </p:blipFill>
        <p:spPr>
          <a:xfrm>
            <a:off x="734528" y="3035818"/>
            <a:ext cx="2265947" cy="1902868"/>
          </a:xfrm>
          <a:prstGeom prst="rect">
            <a:avLst/>
          </a:prstGeom>
          <a:noFill/>
        </p:spPr>
      </p:pic>
      <p:pic>
        <p:nvPicPr>
          <p:cNvPr id="7" name="Content Placeholder 6" descr="A screenshot of a computer&#10;&#10;Description automatically generated">
            <a:extLst>
              <a:ext uri="{FF2B5EF4-FFF2-40B4-BE49-F238E27FC236}">
                <a16:creationId xmlns:a16="http://schemas.microsoft.com/office/drawing/2014/main" id="{2D797788-82BD-586A-590F-F2E14723A463}"/>
              </a:ext>
            </a:extLst>
          </p:cNvPr>
          <p:cNvPicPr>
            <a:picLocks noGrp="1" noChangeAspect="1"/>
          </p:cNvPicPr>
          <p:nvPr>
            <p:ph sz="half" idx="2"/>
          </p:nvPr>
        </p:nvPicPr>
        <p:blipFill>
          <a:blip r:embed="rId3"/>
          <a:srcRect l="1283" r="20596" b="1"/>
          <a:stretch/>
        </p:blipFill>
        <p:spPr>
          <a:xfrm>
            <a:off x="3433030" y="3034439"/>
            <a:ext cx="2265947" cy="1902868"/>
          </a:xfrm>
          <a:noFill/>
        </p:spPr>
      </p:pic>
      <p:sp>
        <p:nvSpPr>
          <p:cNvPr id="2" name="Slide Number Placeholder 1">
            <a:extLst>
              <a:ext uri="{FF2B5EF4-FFF2-40B4-BE49-F238E27FC236}">
                <a16:creationId xmlns:a16="http://schemas.microsoft.com/office/drawing/2014/main" id="{3BA6CB03-85CC-DB8C-EEB4-995EB7A19D17}"/>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
        <p:nvSpPr>
          <p:cNvPr id="11" name="TextBox 10">
            <a:extLst>
              <a:ext uri="{FF2B5EF4-FFF2-40B4-BE49-F238E27FC236}">
                <a16:creationId xmlns:a16="http://schemas.microsoft.com/office/drawing/2014/main" id="{3B5E88C6-B438-5A28-2D88-9FB64E3F1DD7}"/>
              </a:ext>
            </a:extLst>
          </p:cNvPr>
          <p:cNvSpPr txBox="1"/>
          <p:nvPr/>
        </p:nvSpPr>
        <p:spPr>
          <a:xfrm>
            <a:off x="1951722" y="1445060"/>
            <a:ext cx="3513221" cy="369332"/>
          </a:xfrm>
          <a:prstGeom prst="rect">
            <a:avLst/>
          </a:prstGeom>
          <a:noFill/>
        </p:spPr>
        <p:txBody>
          <a:bodyPr wrap="square" rtlCol="0">
            <a:spAutoFit/>
          </a:bodyPr>
          <a:lstStyle/>
          <a:p>
            <a:r>
              <a:rPr lang="en-IN" sz="1800" b="1" dirty="0">
                <a:solidFill>
                  <a:schemeClr val="bg1"/>
                </a:solidFill>
              </a:rPr>
              <a:t>Junit test for </a:t>
            </a:r>
            <a:r>
              <a:rPr lang="en-IN" b="1" dirty="0">
                <a:solidFill>
                  <a:schemeClr val="bg1"/>
                </a:solidFill>
              </a:rPr>
              <a:t>Customer-</a:t>
            </a:r>
            <a:r>
              <a:rPr lang="en-IN" sz="1800" b="1" dirty="0">
                <a:solidFill>
                  <a:schemeClr val="bg1"/>
                </a:solidFill>
              </a:rPr>
              <a:t>service</a:t>
            </a:r>
          </a:p>
        </p:txBody>
      </p:sp>
      <p:sp>
        <p:nvSpPr>
          <p:cNvPr id="12" name="TextBox 11">
            <a:extLst>
              <a:ext uri="{FF2B5EF4-FFF2-40B4-BE49-F238E27FC236}">
                <a16:creationId xmlns:a16="http://schemas.microsoft.com/office/drawing/2014/main" id="{81AE5494-D5CB-6B2D-0F62-315B618E043A}"/>
              </a:ext>
            </a:extLst>
          </p:cNvPr>
          <p:cNvSpPr txBox="1"/>
          <p:nvPr/>
        </p:nvSpPr>
        <p:spPr>
          <a:xfrm>
            <a:off x="7815111" y="1449235"/>
            <a:ext cx="3513221" cy="369332"/>
          </a:xfrm>
          <a:prstGeom prst="rect">
            <a:avLst/>
          </a:prstGeom>
          <a:noFill/>
        </p:spPr>
        <p:txBody>
          <a:bodyPr wrap="square" rtlCol="0">
            <a:spAutoFit/>
          </a:bodyPr>
          <a:lstStyle/>
          <a:p>
            <a:r>
              <a:rPr lang="en-IN" sz="1800" b="1" dirty="0">
                <a:solidFill>
                  <a:schemeClr val="bg1"/>
                </a:solidFill>
              </a:rPr>
              <a:t>Junit test for Service</a:t>
            </a:r>
            <a:r>
              <a:rPr lang="en-IN" b="1" dirty="0">
                <a:solidFill>
                  <a:schemeClr val="bg1"/>
                </a:solidFill>
              </a:rPr>
              <a:t>-</a:t>
            </a:r>
            <a:r>
              <a:rPr lang="en-IN" sz="1800" b="1" dirty="0">
                <a:solidFill>
                  <a:schemeClr val="bg1"/>
                </a:solidFill>
              </a:rPr>
              <a:t>service</a:t>
            </a:r>
          </a:p>
        </p:txBody>
      </p:sp>
      <p:pic>
        <p:nvPicPr>
          <p:cNvPr id="15" name="Picture 14" descr="A screenshot of a computer error message&#10;&#10;Description automatically generated">
            <a:extLst>
              <a:ext uri="{FF2B5EF4-FFF2-40B4-BE49-F238E27FC236}">
                <a16:creationId xmlns:a16="http://schemas.microsoft.com/office/drawing/2014/main" id="{4B0A4FC1-AE1C-7528-78CE-5F48772D568D}"/>
              </a:ext>
            </a:extLst>
          </p:cNvPr>
          <p:cNvPicPr>
            <a:picLocks noChangeAspect="1"/>
          </p:cNvPicPr>
          <p:nvPr/>
        </p:nvPicPr>
        <p:blipFill>
          <a:blip r:embed="rId4"/>
          <a:stretch>
            <a:fillRect/>
          </a:stretch>
        </p:blipFill>
        <p:spPr>
          <a:xfrm>
            <a:off x="7815111" y="4120932"/>
            <a:ext cx="2952557" cy="1632750"/>
          </a:xfrm>
          <a:prstGeom prst="rect">
            <a:avLst/>
          </a:prstGeom>
        </p:spPr>
      </p:pic>
      <p:pic>
        <p:nvPicPr>
          <p:cNvPr id="17" name="Picture 16" descr="A screenshot of a computer error&#10;&#10;Description automatically generated">
            <a:extLst>
              <a:ext uri="{FF2B5EF4-FFF2-40B4-BE49-F238E27FC236}">
                <a16:creationId xmlns:a16="http://schemas.microsoft.com/office/drawing/2014/main" id="{F0767280-C17C-EAD2-294F-574B7DB1750D}"/>
              </a:ext>
            </a:extLst>
          </p:cNvPr>
          <p:cNvPicPr>
            <a:picLocks noChangeAspect="1"/>
          </p:cNvPicPr>
          <p:nvPr/>
        </p:nvPicPr>
        <p:blipFill>
          <a:blip r:embed="rId5"/>
          <a:stretch>
            <a:fillRect/>
          </a:stretch>
        </p:blipFill>
        <p:spPr>
          <a:xfrm>
            <a:off x="7815111" y="2537075"/>
            <a:ext cx="2958320" cy="1378229"/>
          </a:xfrm>
          <a:prstGeom prst="rect">
            <a:avLst/>
          </a:prstGeom>
        </p:spPr>
      </p:pic>
    </p:spTree>
    <p:extLst>
      <p:ext uri="{BB962C8B-B14F-4D97-AF65-F5344CB8AC3E}">
        <p14:creationId xmlns:p14="http://schemas.microsoft.com/office/powerpoint/2010/main" val="636370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406C-AFAC-7029-EF0A-82056B0ACD94}"/>
              </a:ext>
            </a:extLst>
          </p:cNvPr>
          <p:cNvSpPr>
            <a:spLocks noGrp="1"/>
          </p:cNvSpPr>
          <p:nvPr>
            <p:ph type="title"/>
          </p:nvPr>
        </p:nvSpPr>
        <p:spPr>
          <a:xfrm>
            <a:off x="850392" y="1143000"/>
            <a:ext cx="10881360" cy="1069848"/>
          </a:xfrm>
        </p:spPr>
        <p:txBody>
          <a:bodyPr/>
          <a:lstStyle/>
          <a:p>
            <a:r>
              <a:rPr lang="en-IN" dirty="0"/>
              <a:t>Junit test for Staff-Service</a:t>
            </a:r>
          </a:p>
        </p:txBody>
      </p:sp>
      <p:pic>
        <p:nvPicPr>
          <p:cNvPr id="8" name="Content Placeholder 7" descr="A screenshot of a computer error&#10;&#10;Description automatically generated">
            <a:extLst>
              <a:ext uri="{FF2B5EF4-FFF2-40B4-BE49-F238E27FC236}">
                <a16:creationId xmlns:a16="http://schemas.microsoft.com/office/drawing/2014/main" id="{9773F203-C04D-F450-BC9C-C8944C9E8E09}"/>
              </a:ext>
            </a:extLst>
          </p:cNvPr>
          <p:cNvPicPr>
            <a:picLocks noGrp="1" noChangeAspect="1"/>
          </p:cNvPicPr>
          <p:nvPr>
            <p:ph sz="half" idx="1"/>
          </p:nvPr>
        </p:nvPicPr>
        <p:blipFill>
          <a:blip r:embed="rId2"/>
          <a:stretch>
            <a:fillRect/>
          </a:stretch>
        </p:blipFill>
        <p:spPr>
          <a:xfrm>
            <a:off x="1399892" y="2805739"/>
            <a:ext cx="4058216" cy="2391109"/>
          </a:xfrm>
        </p:spPr>
      </p:pic>
      <p:pic>
        <p:nvPicPr>
          <p:cNvPr id="10" name="Content Placeholder 9" descr="A screenshot of a computer error message&#10;&#10;Description automatically generated">
            <a:extLst>
              <a:ext uri="{FF2B5EF4-FFF2-40B4-BE49-F238E27FC236}">
                <a16:creationId xmlns:a16="http://schemas.microsoft.com/office/drawing/2014/main" id="{DF6EDD40-2497-6752-0940-B409A82DB0F6}"/>
              </a:ext>
            </a:extLst>
          </p:cNvPr>
          <p:cNvPicPr>
            <a:picLocks noGrp="1" noChangeAspect="1"/>
          </p:cNvPicPr>
          <p:nvPr>
            <p:ph sz="half" idx="2"/>
          </p:nvPr>
        </p:nvPicPr>
        <p:blipFill>
          <a:blip r:embed="rId3"/>
          <a:stretch>
            <a:fillRect/>
          </a:stretch>
        </p:blipFill>
        <p:spPr>
          <a:xfrm>
            <a:off x="6366197" y="2805739"/>
            <a:ext cx="4960151" cy="2474184"/>
          </a:xfrm>
        </p:spPr>
      </p:pic>
      <p:sp>
        <p:nvSpPr>
          <p:cNvPr id="6" name="Slide Number Placeholder 5">
            <a:extLst>
              <a:ext uri="{FF2B5EF4-FFF2-40B4-BE49-F238E27FC236}">
                <a16:creationId xmlns:a16="http://schemas.microsoft.com/office/drawing/2014/main" id="{B2656ADA-54CA-0DF2-383A-CAA990E56BAC}"/>
              </a:ext>
            </a:extLst>
          </p:cNvPr>
          <p:cNvSpPr>
            <a:spLocks noGrp="1"/>
          </p:cNvSpPr>
          <p:nvPr>
            <p:ph type="sldNum" sz="quarter" idx="12"/>
          </p:nvPr>
        </p:nvSpPr>
        <p:spPr/>
        <p:txBody>
          <a:bodyPr/>
          <a:lstStyle/>
          <a:p>
            <a:fld id="{294A09A9-5501-47C1-A89A-A340965A2BE2}" type="slidenum">
              <a:rPr lang="en-US" smtClean="0"/>
              <a:t>21</a:t>
            </a:fld>
            <a:endParaRPr lang="en-US" dirty="0"/>
          </a:p>
        </p:txBody>
      </p:sp>
    </p:spTree>
    <p:extLst>
      <p:ext uri="{BB962C8B-B14F-4D97-AF65-F5344CB8AC3E}">
        <p14:creationId xmlns:p14="http://schemas.microsoft.com/office/powerpoint/2010/main" val="377044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All My Data Bases</a:t>
            </a:r>
          </a:p>
        </p:txBody>
      </p:sp>
      <p:pic>
        <p:nvPicPr>
          <p:cNvPr id="32" name="Picture 31" descr="A screenshot of a computer&#10;&#10;Description automatically generated">
            <a:extLst>
              <a:ext uri="{FF2B5EF4-FFF2-40B4-BE49-F238E27FC236}">
                <a16:creationId xmlns:a16="http://schemas.microsoft.com/office/drawing/2014/main" id="{F33E45CD-E547-8095-4D8A-B3F4DC863F52}"/>
              </a:ext>
            </a:extLst>
          </p:cNvPr>
          <p:cNvPicPr>
            <a:picLocks noChangeAspect="1"/>
          </p:cNvPicPr>
          <p:nvPr/>
        </p:nvPicPr>
        <p:blipFill>
          <a:blip r:embed="rId2"/>
          <a:stretch>
            <a:fillRect/>
          </a:stretch>
        </p:blipFill>
        <p:spPr>
          <a:xfrm>
            <a:off x="210267" y="2329138"/>
            <a:ext cx="3706942" cy="1748160"/>
          </a:xfrm>
          <a:prstGeom prst="rect">
            <a:avLst/>
          </a:prstGeom>
        </p:spPr>
      </p:pic>
      <p:pic>
        <p:nvPicPr>
          <p:cNvPr id="34" name="Picture 33" descr="A screenshot of a computer&#10;&#10;Description automatically generated">
            <a:extLst>
              <a:ext uri="{FF2B5EF4-FFF2-40B4-BE49-F238E27FC236}">
                <a16:creationId xmlns:a16="http://schemas.microsoft.com/office/drawing/2014/main" id="{E0386C41-0A7D-B33C-AEB0-A9C2AA9BE725}"/>
              </a:ext>
            </a:extLst>
          </p:cNvPr>
          <p:cNvPicPr>
            <a:picLocks noChangeAspect="1"/>
          </p:cNvPicPr>
          <p:nvPr/>
        </p:nvPicPr>
        <p:blipFill>
          <a:blip r:embed="rId3"/>
          <a:stretch>
            <a:fillRect/>
          </a:stretch>
        </p:blipFill>
        <p:spPr>
          <a:xfrm>
            <a:off x="4045974" y="2329138"/>
            <a:ext cx="4370444" cy="1759622"/>
          </a:xfrm>
          <a:prstGeom prst="rect">
            <a:avLst/>
          </a:prstGeom>
        </p:spPr>
      </p:pic>
      <p:pic>
        <p:nvPicPr>
          <p:cNvPr id="36" name="Picture 35" descr="A screenshot of a computer&#10;&#10;Description automatically generated">
            <a:extLst>
              <a:ext uri="{FF2B5EF4-FFF2-40B4-BE49-F238E27FC236}">
                <a16:creationId xmlns:a16="http://schemas.microsoft.com/office/drawing/2014/main" id="{8D6189AE-FD70-577F-9BE1-E0CF8DFA53AF}"/>
              </a:ext>
            </a:extLst>
          </p:cNvPr>
          <p:cNvPicPr>
            <a:picLocks noChangeAspect="1"/>
          </p:cNvPicPr>
          <p:nvPr/>
        </p:nvPicPr>
        <p:blipFill>
          <a:blip r:embed="rId4"/>
          <a:stretch>
            <a:fillRect/>
          </a:stretch>
        </p:blipFill>
        <p:spPr>
          <a:xfrm>
            <a:off x="8520090" y="2307502"/>
            <a:ext cx="3573594" cy="1759861"/>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E298C4CE-8953-3C57-41CF-E213A9472A81}"/>
              </a:ext>
            </a:extLst>
          </p:cNvPr>
          <p:cNvPicPr>
            <a:picLocks noChangeAspect="1"/>
          </p:cNvPicPr>
          <p:nvPr/>
        </p:nvPicPr>
        <p:blipFill>
          <a:blip r:embed="rId5"/>
          <a:stretch>
            <a:fillRect/>
          </a:stretch>
        </p:blipFill>
        <p:spPr>
          <a:xfrm>
            <a:off x="2622826" y="4245869"/>
            <a:ext cx="2588765" cy="2254730"/>
          </a:xfrm>
          <a:prstGeom prst="rect">
            <a:avLst/>
          </a:prstGeom>
        </p:spPr>
      </p:pic>
      <p:pic>
        <p:nvPicPr>
          <p:cNvPr id="40" name="Picture 39" descr="A screenshot of a computer&#10;&#10;Description automatically generated">
            <a:extLst>
              <a:ext uri="{FF2B5EF4-FFF2-40B4-BE49-F238E27FC236}">
                <a16:creationId xmlns:a16="http://schemas.microsoft.com/office/drawing/2014/main" id="{CF61C870-5E16-CF53-42BB-C3CEF92164E7}"/>
              </a:ext>
            </a:extLst>
          </p:cNvPr>
          <p:cNvPicPr>
            <a:picLocks noChangeAspect="1"/>
          </p:cNvPicPr>
          <p:nvPr/>
        </p:nvPicPr>
        <p:blipFill>
          <a:blip r:embed="rId6"/>
          <a:stretch>
            <a:fillRect/>
          </a:stretch>
        </p:blipFill>
        <p:spPr>
          <a:xfrm>
            <a:off x="6900186" y="4365439"/>
            <a:ext cx="3032464" cy="2015696"/>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39788" y="457200"/>
            <a:ext cx="3932237" cy="1600200"/>
          </a:xfrm>
        </p:spPr>
        <p:txBody>
          <a:bodyPr anchor="b">
            <a:normAutofit/>
          </a:bodyPr>
          <a:lstStyle/>
          <a:p>
            <a:r>
              <a:rPr lang="en-IN" dirty="0"/>
              <a:t>Conclusion</a:t>
            </a:r>
            <a:endParaRPr lang="en-US" dirty="0"/>
          </a:p>
        </p:txBody>
      </p:sp>
      <p:sp>
        <p:nvSpPr>
          <p:cNvPr id="15" name="Rectangle 3">
            <a:extLst>
              <a:ext uri="{FF2B5EF4-FFF2-40B4-BE49-F238E27FC236}">
                <a16:creationId xmlns:a16="http://schemas.microsoft.com/office/drawing/2014/main" id="{73A5FBC8-8BA1-8C3B-DC7D-3AB4BE76745F}"/>
              </a:ext>
            </a:extLst>
          </p:cNvPr>
          <p:cNvSpPr>
            <a:spLocks noGrp="1" noChangeArrowheads="1"/>
          </p:cNvSpPr>
          <p:nvPr>
            <p:ph idx="1"/>
          </p:nvPr>
        </p:nvSpPr>
        <p:spPr bwMode="auto">
          <a:xfrm>
            <a:off x="5183188" y="987425"/>
            <a:ext cx="6542468" cy="52030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Developed a distributed Online Salon Service application using Spring Microservices.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Created a robust admin module for managing services, staff, bookings, and customers.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Provided a user-friendly interface for customers to browse and book services.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Achieved seamless integration and communication between microservices.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Implemented secure JWT-based authentication for admins and users.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Built a scalable architecture for easy addition of new features.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Conducted thorough unit and integration testing to ensure reliability. </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sz="half" idx="2"/>
          </p:nvPr>
        </p:nvSpPr>
        <p:spPr>
          <a:xfrm>
            <a:off x="839788" y="2057400"/>
            <a:ext cx="3932237" cy="3811588"/>
          </a:xfrm>
        </p:spPr>
        <p:txBody>
          <a:bodyPr>
            <a:normAutofit/>
          </a:bodyPr>
          <a:lstStyle/>
          <a:p>
            <a:r>
              <a:rPr lang="en-IN" dirty="0"/>
              <a:t>Project Outcomes</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23</a:t>
            </a:fld>
            <a:endParaRPr lang="en-US"/>
          </a:p>
        </p:txBody>
      </p:sp>
    </p:spTree>
    <p:extLst>
      <p:ext uri="{BB962C8B-B14F-4D97-AF65-F5344CB8AC3E}">
        <p14:creationId xmlns:p14="http://schemas.microsoft.com/office/powerpoint/2010/main" val="76521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Shanigarapu Yugender</a:t>
            </a:r>
          </a:p>
          <a:p>
            <a:pPr algn="l"/>
            <a:r>
              <a:rPr lang="en-US" dirty="0">
                <a:latin typeface="Segoe UI Light" panose="020B0502040204020203" pitchFamily="34" charset="0"/>
                <a:cs typeface="Segoe UI Light" panose="020B0502040204020203" pitchFamily="34" charset="0"/>
              </a:rPr>
              <a:t>bunnyyugender@gmail.com </a:t>
            </a:r>
            <a:endParaRPr lang="en-US" dirty="0">
              <a:latin typeface="Segoe UI Light" panose="020B0502040204020203" pitchFamily="34" charset="0"/>
              <a:ea typeface="Calibri"/>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298654-B9AE-5348-DDB4-A23EBAED8A80}"/>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a:extLst>
              <a:ext uri="{FF2B5EF4-FFF2-40B4-BE49-F238E27FC236}">
                <a16:creationId xmlns:a16="http://schemas.microsoft.com/office/drawing/2014/main" id="{68A7848E-F5AC-0C57-36AA-A90282AD7621}"/>
              </a:ext>
            </a:extLst>
          </p:cNvPr>
          <p:cNvSpPr>
            <a:spLocks noGrp="1"/>
          </p:cNvSpPr>
          <p:nvPr>
            <p:ph type="title"/>
          </p:nvPr>
        </p:nvSpPr>
        <p:spPr/>
        <p:txBody>
          <a:bodyPr/>
          <a:lstStyle/>
          <a:p>
            <a:pPr algn="ctr"/>
            <a:r>
              <a:rPr lang="en-US" dirty="0"/>
              <a:t>Project Flow</a:t>
            </a:r>
            <a:endParaRPr lang="en-IN" dirty="0"/>
          </a:p>
        </p:txBody>
      </p:sp>
      <p:sp>
        <p:nvSpPr>
          <p:cNvPr id="6" name="Flowchart: Connector 5">
            <a:extLst>
              <a:ext uri="{FF2B5EF4-FFF2-40B4-BE49-F238E27FC236}">
                <a16:creationId xmlns:a16="http://schemas.microsoft.com/office/drawing/2014/main" id="{CCF8A6E4-A7E5-54B1-AD66-FF63256C493C}"/>
              </a:ext>
            </a:extLst>
          </p:cNvPr>
          <p:cNvSpPr/>
          <p:nvPr/>
        </p:nvSpPr>
        <p:spPr>
          <a:xfrm>
            <a:off x="1632154" y="2566219"/>
            <a:ext cx="1061884" cy="1069848"/>
          </a:xfrm>
          <a:prstGeom prst="flowChartConnector">
            <a:avLst/>
          </a:prstGeom>
          <a:solidFill>
            <a:schemeClr val="accent4">
              <a:lumMod val="90000"/>
            </a:schemeClr>
          </a:solidFill>
          <a:ln>
            <a:solidFill>
              <a:schemeClr val="accent6">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002060"/>
                </a:solidFill>
              </a:rPr>
              <a:t>1</a:t>
            </a:r>
            <a:endParaRPr lang="en-IN" b="1" dirty="0">
              <a:solidFill>
                <a:srgbClr val="002060"/>
              </a:solidFill>
            </a:endParaRPr>
          </a:p>
        </p:txBody>
      </p:sp>
      <p:sp>
        <p:nvSpPr>
          <p:cNvPr id="7" name="Flowchart: Connector 6">
            <a:extLst>
              <a:ext uri="{FF2B5EF4-FFF2-40B4-BE49-F238E27FC236}">
                <a16:creationId xmlns:a16="http://schemas.microsoft.com/office/drawing/2014/main" id="{EF5687E9-7B32-8838-13A8-3146C5ABCB22}"/>
              </a:ext>
            </a:extLst>
          </p:cNvPr>
          <p:cNvSpPr/>
          <p:nvPr/>
        </p:nvSpPr>
        <p:spPr>
          <a:xfrm>
            <a:off x="3505200" y="4548945"/>
            <a:ext cx="1061884" cy="1069848"/>
          </a:xfrm>
          <a:prstGeom prst="flowChartConnector">
            <a:avLst/>
          </a:prstGeom>
          <a:solidFill>
            <a:srgbClr val="B884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39BEB293-A215-928F-C222-9B7EE3B67D65}"/>
              </a:ext>
            </a:extLst>
          </p:cNvPr>
          <p:cNvSpPr/>
          <p:nvPr/>
        </p:nvSpPr>
        <p:spPr>
          <a:xfrm>
            <a:off x="3559275" y="2626649"/>
            <a:ext cx="1061884" cy="1069848"/>
          </a:xfrm>
          <a:prstGeom prst="flowChartConnector">
            <a:avLst/>
          </a:prstGeom>
          <a:solidFill>
            <a:schemeClr val="accent1">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2060"/>
                </a:solidFill>
              </a:rPr>
              <a:t>2</a:t>
            </a:r>
          </a:p>
        </p:txBody>
      </p:sp>
      <p:sp>
        <p:nvSpPr>
          <p:cNvPr id="9" name="Flowchart: Connector 8">
            <a:extLst>
              <a:ext uri="{FF2B5EF4-FFF2-40B4-BE49-F238E27FC236}">
                <a16:creationId xmlns:a16="http://schemas.microsoft.com/office/drawing/2014/main" id="{B916B301-6385-5E5C-8127-1CFCE6F71A6E}"/>
              </a:ext>
            </a:extLst>
          </p:cNvPr>
          <p:cNvSpPr/>
          <p:nvPr/>
        </p:nvSpPr>
        <p:spPr>
          <a:xfrm>
            <a:off x="5486397" y="2566219"/>
            <a:ext cx="1061884" cy="106984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2060"/>
                </a:solidFill>
              </a:rPr>
              <a:t>3</a:t>
            </a:r>
            <a:endParaRPr lang="en-IN" b="1" dirty="0">
              <a:solidFill>
                <a:srgbClr val="002060"/>
              </a:solidFill>
            </a:endParaRPr>
          </a:p>
        </p:txBody>
      </p:sp>
      <p:sp>
        <p:nvSpPr>
          <p:cNvPr id="10" name="Flowchart: Connector 9">
            <a:extLst>
              <a:ext uri="{FF2B5EF4-FFF2-40B4-BE49-F238E27FC236}">
                <a16:creationId xmlns:a16="http://schemas.microsoft.com/office/drawing/2014/main" id="{786FC5B1-9E40-3D60-9EB4-D38E138646E0}"/>
              </a:ext>
            </a:extLst>
          </p:cNvPr>
          <p:cNvSpPr/>
          <p:nvPr/>
        </p:nvSpPr>
        <p:spPr>
          <a:xfrm>
            <a:off x="7610165" y="2566219"/>
            <a:ext cx="1061884" cy="1069848"/>
          </a:xfrm>
          <a:prstGeom prst="flowChartConnector">
            <a:avLst/>
          </a:prstGeom>
          <a:solidFill>
            <a:schemeClr val="accent6">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rPr>
              <a:t>4</a:t>
            </a:r>
            <a:endParaRPr lang="en-IN" b="1" dirty="0">
              <a:solidFill>
                <a:srgbClr val="002060"/>
              </a:solidFill>
            </a:endParaRPr>
          </a:p>
        </p:txBody>
      </p:sp>
      <p:sp>
        <p:nvSpPr>
          <p:cNvPr id="11" name="Flowchart: Connector 10">
            <a:extLst>
              <a:ext uri="{FF2B5EF4-FFF2-40B4-BE49-F238E27FC236}">
                <a16:creationId xmlns:a16="http://schemas.microsoft.com/office/drawing/2014/main" id="{51163D58-45EE-F3AC-F1CA-8E4E25450FD9}"/>
              </a:ext>
            </a:extLst>
          </p:cNvPr>
          <p:cNvSpPr/>
          <p:nvPr/>
        </p:nvSpPr>
        <p:spPr>
          <a:xfrm>
            <a:off x="9756254" y="2566219"/>
            <a:ext cx="1061884" cy="106984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rPr>
              <a:t>5</a:t>
            </a:r>
            <a:endParaRPr lang="en-IN" b="1" dirty="0">
              <a:solidFill>
                <a:srgbClr val="002060"/>
              </a:solidFill>
            </a:endParaRPr>
          </a:p>
        </p:txBody>
      </p:sp>
      <p:pic>
        <p:nvPicPr>
          <p:cNvPr id="13" name="Graphic 12" descr="Lock with solid fill">
            <a:extLst>
              <a:ext uri="{FF2B5EF4-FFF2-40B4-BE49-F238E27FC236}">
                <a16:creationId xmlns:a16="http://schemas.microsoft.com/office/drawing/2014/main" id="{B198DF63-99C7-0177-43ED-49B2816740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685" y="4587341"/>
            <a:ext cx="914400" cy="914400"/>
          </a:xfrm>
          <a:prstGeom prst="rect">
            <a:avLst/>
          </a:prstGeom>
        </p:spPr>
      </p:pic>
      <p:sp>
        <p:nvSpPr>
          <p:cNvPr id="15" name="TextBox 14">
            <a:extLst>
              <a:ext uri="{FF2B5EF4-FFF2-40B4-BE49-F238E27FC236}">
                <a16:creationId xmlns:a16="http://schemas.microsoft.com/office/drawing/2014/main" id="{2F4B8748-4255-09A3-5411-6134420D0BA2}"/>
              </a:ext>
            </a:extLst>
          </p:cNvPr>
          <p:cNvSpPr txBox="1"/>
          <p:nvPr/>
        </p:nvSpPr>
        <p:spPr>
          <a:xfrm>
            <a:off x="1105976" y="5657189"/>
            <a:ext cx="6100916" cy="369332"/>
          </a:xfrm>
          <a:prstGeom prst="rect">
            <a:avLst/>
          </a:prstGeom>
          <a:noFill/>
        </p:spPr>
        <p:txBody>
          <a:bodyPr wrap="square">
            <a:spAutoFit/>
          </a:bodyPr>
          <a:lstStyle/>
          <a:p>
            <a:pPr algn="ctr"/>
            <a:r>
              <a:rPr lang="en-IN" dirty="0">
                <a:solidFill>
                  <a:schemeClr val="bg1"/>
                </a:solidFill>
              </a:rPr>
              <a:t>Authentication Service</a:t>
            </a:r>
          </a:p>
        </p:txBody>
      </p:sp>
      <p:sp>
        <p:nvSpPr>
          <p:cNvPr id="17" name="TextBox 16">
            <a:extLst>
              <a:ext uri="{FF2B5EF4-FFF2-40B4-BE49-F238E27FC236}">
                <a16:creationId xmlns:a16="http://schemas.microsoft.com/office/drawing/2014/main" id="{CAAE0C3B-EB0F-852E-BD58-EF7D08B23048}"/>
              </a:ext>
            </a:extLst>
          </p:cNvPr>
          <p:cNvSpPr txBox="1"/>
          <p:nvPr/>
        </p:nvSpPr>
        <p:spPr>
          <a:xfrm>
            <a:off x="1092658" y="3654003"/>
            <a:ext cx="2140876" cy="646331"/>
          </a:xfrm>
          <a:prstGeom prst="rect">
            <a:avLst/>
          </a:prstGeom>
          <a:noFill/>
        </p:spPr>
        <p:txBody>
          <a:bodyPr wrap="square">
            <a:spAutoFit/>
          </a:bodyPr>
          <a:lstStyle/>
          <a:p>
            <a:pPr algn="ctr"/>
            <a:r>
              <a:rPr lang="en-IN" dirty="0">
                <a:solidFill>
                  <a:schemeClr val="bg1"/>
                </a:solidFill>
              </a:rPr>
              <a:t>Server Registry &amp; </a:t>
            </a:r>
          </a:p>
          <a:p>
            <a:pPr algn="ctr"/>
            <a:r>
              <a:rPr lang="en-IN" dirty="0">
                <a:solidFill>
                  <a:schemeClr val="bg1"/>
                </a:solidFill>
              </a:rPr>
              <a:t>Discovery</a:t>
            </a:r>
          </a:p>
        </p:txBody>
      </p:sp>
      <p:sp>
        <p:nvSpPr>
          <p:cNvPr id="19" name="TextBox 18">
            <a:extLst>
              <a:ext uri="{FF2B5EF4-FFF2-40B4-BE49-F238E27FC236}">
                <a16:creationId xmlns:a16="http://schemas.microsoft.com/office/drawing/2014/main" id="{EE85EA2D-0721-741E-730C-9528ACE2E446}"/>
              </a:ext>
            </a:extLst>
          </p:cNvPr>
          <p:cNvSpPr txBox="1"/>
          <p:nvPr/>
        </p:nvSpPr>
        <p:spPr>
          <a:xfrm>
            <a:off x="3014810" y="2145841"/>
            <a:ext cx="2032817" cy="369332"/>
          </a:xfrm>
          <a:prstGeom prst="rect">
            <a:avLst/>
          </a:prstGeom>
          <a:noFill/>
        </p:spPr>
        <p:txBody>
          <a:bodyPr wrap="square">
            <a:spAutoFit/>
          </a:bodyPr>
          <a:lstStyle/>
          <a:p>
            <a:pPr algn="ctr"/>
            <a:r>
              <a:rPr lang="en-IN" dirty="0">
                <a:solidFill>
                  <a:schemeClr val="bg1"/>
                </a:solidFill>
              </a:rPr>
              <a:t>API Gateway</a:t>
            </a:r>
          </a:p>
        </p:txBody>
      </p:sp>
      <p:sp>
        <p:nvSpPr>
          <p:cNvPr id="21" name="TextBox 20">
            <a:extLst>
              <a:ext uri="{FF2B5EF4-FFF2-40B4-BE49-F238E27FC236}">
                <a16:creationId xmlns:a16="http://schemas.microsoft.com/office/drawing/2014/main" id="{1FAAE91D-24DC-42A2-E909-DB193041484B}"/>
              </a:ext>
            </a:extLst>
          </p:cNvPr>
          <p:cNvSpPr txBox="1"/>
          <p:nvPr/>
        </p:nvSpPr>
        <p:spPr>
          <a:xfrm>
            <a:off x="4720710" y="3696497"/>
            <a:ext cx="2593258" cy="646331"/>
          </a:xfrm>
          <a:prstGeom prst="rect">
            <a:avLst/>
          </a:prstGeom>
          <a:noFill/>
        </p:spPr>
        <p:txBody>
          <a:bodyPr wrap="square">
            <a:spAutoFit/>
          </a:bodyPr>
          <a:lstStyle/>
          <a:p>
            <a:pPr algn="ctr"/>
            <a:r>
              <a:rPr lang="en-IN" dirty="0">
                <a:solidFill>
                  <a:schemeClr val="bg1"/>
                </a:solidFill>
              </a:rPr>
              <a:t>Microservices Management</a:t>
            </a:r>
          </a:p>
        </p:txBody>
      </p:sp>
      <p:sp>
        <p:nvSpPr>
          <p:cNvPr id="23" name="TextBox 22">
            <a:extLst>
              <a:ext uri="{FF2B5EF4-FFF2-40B4-BE49-F238E27FC236}">
                <a16:creationId xmlns:a16="http://schemas.microsoft.com/office/drawing/2014/main" id="{25B787B0-9B03-7319-0DCE-04DF6D43E422}"/>
              </a:ext>
            </a:extLst>
          </p:cNvPr>
          <p:cNvSpPr txBox="1"/>
          <p:nvPr/>
        </p:nvSpPr>
        <p:spPr>
          <a:xfrm>
            <a:off x="7124698" y="3654003"/>
            <a:ext cx="2032817" cy="923330"/>
          </a:xfrm>
          <a:prstGeom prst="rect">
            <a:avLst/>
          </a:prstGeom>
          <a:noFill/>
        </p:spPr>
        <p:txBody>
          <a:bodyPr wrap="square">
            <a:spAutoFit/>
          </a:bodyPr>
          <a:lstStyle/>
          <a:p>
            <a:pPr algn="ctr"/>
            <a:r>
              <a:rPr lang="en-IN" dirty="0">
                <a:solidFill>
                  <a:schemeClr val="bg1"/>
                </a:solidFill>
              </a:rPr>
              <a:t>Admin Module</a:t>
            </a:r>
          </a:p>
          <a:p>
            <a:pPr algn="ctr"/>
            <a:r>
              <a:rPr lang="en-IN" dirty="0">
                <a:solidFill>
                  <a:schemeClr val="bg1"/>
                </a:solidFill>
              </a:rPr>
              <a:t>And</a:t>
            </a:r>
          </a:p>
          <a:p>
            <a:pPr algn="ctr"/>
            <a:r>
              <a:rPr lang="en-IN" dirty="0">
                <a:solidFill>
                  <a:schemeClr val="bg1"/>
                </a:solidFill>
              </a:rPr>
              <a:t>User Module</a:t>
            </a:r>
          </a:p>
        </p:txBody>
      </p:sp>
      <p:sp>
        <p:nvSpPr>
          <p:cNvPr id="24" name="TextBox 23">
            <a:extLst>
              <a:ext uri="{FF2B5EF4-FFF2-40B4-BE49-F238E27FC236}">
                <a16:creationId xmlns:a16="http://schemas.microsoft.com/office/drawing/2014/main" id="{5AE8FCF2-1D63-7B4D-593F-2F9C27969D75}"/>
              </a:ext>
            </a:extLst>
          </p:cNvPr>
          <p:cNvSpPr txBox="1"/>
          <p:nvPr/>
        </p:nvSpPr>
        <p:spPr>
          <a:xfrm>
            <a:off x="9341872" y="3720364"/>
            <a:ext cx="2122540" cy="923330"/>
          </a:xfrm>
          <a:prstGeom prst="rect">
            <a:avLst/>
          </a:prstGeom>
          <a:noFill/>
        </p:spPr>
        <p:txBody>
          <a:bodyPr wrap="square">
            <a:spAutoFit/>
          </a:bodyPr>
          <a:lstStyle/>
          <a:p>
            <a:pPr algn="ctr"/>
            <a:r>
              <a:rPr lang="en-IN" dirty="0">
                <a:solidFill>
                  <a:schemeClr val="bg1"/>
                </a:solidFill>
              </a:rPr>
              <a:t>Junit </a:t>
            </a:r>
          </a:p>
          <a:p>
            <a:pPr algn="ctr"/>
            <a:r>
              <a:rPr lang="en-IN" dirty="0">
                <a:solidFill>
                  <a:schemeClr val="bg1"/>
                </a:solidFill>
              </a:rPr>
              <a:t>And</a:t>
            </a:r>
          </a:p>
          <a:p>
            <a:pPr algn="ctr"/>
            <a:r>
              <a:rPr lang="en-IN" dirty="0">
                <a:solidFill>
                  <a:schemeClr val="bg1"/>
                </a:solidFill>
              </a:rPr>
              <a:t>Ui/</a:t>
            </a:r>
            <a:r>
              <a:rPr lang="en-IN" dirty="0" err="1">
                <a:solidFill>
                  <a:schemeClr val="bg1"/>
                </a:solidFill>
              </a:rPr>
              <a:t>Ux</a:t>
            </a:r>
            <a:endParaRPr lang="en-IN" dirty="0">
              <a:solidFill>
                <a:schemeClr val="bg1"/>
              </a:solidFill>
            </a:endParaRPr>
          </a:p>
        </p:txBody>
      </p:sp>
      <p:cxnSp>
        <p:nvCxnSpPr>
          <p:cNvPr id="26" name="Straight Arrow Connector 25">
            <a:extLst>
              <a:ext uri="{FF2B5EF4-FFF2-40B4-BE49-F238E27FC236}">
                <a16:creationId xmlns:a16="http://schemas.microsoft.com/office/drawing/2014/main" id="{E27509AB-C107-0022-1898-34E73CDA5893}"/>
              </a:ext>
            </a:extLst>
          </p:cNvPr>
          <p:cNvCxnSpPr/>
          <p:nvPr/>
        </p:nvCxnSpPr>
        <p:spPr>
          <a:xfrm>
            <a:off x="2851355" y="3101143"/>
            <a:ext cx="57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67B83DB-E451-CF96-4A8C-5703CBC5E14D}"/>
              </a:ext>
            </a:extLst>
          </p:cNvPr>
          <p:cNvCxnSpPr/>
          <p:nvPr/>
        </p:nvCxnSpPr>
        <p:spPr>
          <a:xfrm>
            <a:off x="4807974" y="3161573"/>
            <a:ext cx="540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7FB64A5-00F0-90E0-A4B5-91D5975E18DB}"/>
              </a:ext>
            </a:extLst>
          </p:cNvPr>
          <p:cNvCxnSpPr/>
          <p:nvPr/>
        </p:nvCxnSpPr>
        <p:spPr>
          <a:xfrm>
            <a:off x="6744929" y="3161573"/>
            <a:ext cx="766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C29719B-B181-64DA-B030-225E89198EE2}"/>
              </a:ext>
            </a:extLst>
          </p:cNvPr>
          <p:cNvCxnSpPr/>
          <p:nvPr/>
        </p:nvCxnSpPr>
        <p:spPr>
          <a:xfrm>
            <a:off x="8770374" y="3161573"/>
            <a:ext cx="85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C6A1206-7C8E-9203-9CC5-CA36938B3E79}"/>
              </a:ext>
            </a:extLst>
          </p:cNvPr>
          <p:cNvCxnSpPr/>
          <p:nvPr/>
        </p:nvCxnSpPr>
        <p:spPr>
          <a:xfrm>
            <a:off x="3775587" y="3834581"/>
            <a:ext cx="0" cy="508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D6DB28-1943-C553-E911-F4AA118CCF22}"/>
              </a:ext>
            </a:extLst>
          </p:cNvPr>
          <p:cNvCxnSpPr/>
          <p:nvPr/>
        </p:nvCxnSpPr>
        <p:spPr>
          <a:xfrm flipV="1">
            <a:off x="4296697" y="3824748"/>
            <a:ext cx="0" cy="51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07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15FD5A59-43A9-8413-28EE-37584B78A04B}"/>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455982" y="575432"/>
            <a:ext cx="8878824" cy="1069848"/>
          </a:xfrm>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idx="1"/>
          </p:nvPr>
        </p:nvSpPr>
        <p:spPr>
          <a:xfrm>
            <a:off x="1455982" y="1956176"/>
            <a:ext cx="8538250" cy="3813048"/>
          </a:xfrm>
        </p:spPr>
        <p:txBody>
          <a:bodyPr>
            <a:normAutofit lnSpcReduction="10000"/>
          </a:bodyPr>
          <a:lstStyle/>
          <a:p>
            <a:pPr>
              <a:lnSpc>
                <a:spcPct val="140000"/>
              </a:lnSpc>
            </a:pPr>
            <a:r>
              <a:rPr lang="en-US" sz="1600" dirty="0"/>
              <a:t>The "Online Salon Service Application" is a distributed system developed using Spring Microservices, designed to streamline salon management and service booking. </a:t>
            </a:r>
          </a:p>
          <a:p>
            <a:pPr>
              <a:lnSpc>
                <a:spcPct val="140000"/>
              </a:lnSpc>
            </a:pPr>
            <a:r>
              <a:rPr lang="en-US" sz="1600" dirty="0"/>
              <a:t>The application allows salon admins to manage services, staff, and bookings efficiently, while providing users with an easy-to-use platform to browse services, book appointments, and manage their bookings. </a:t>
            </a:r>
          </a:p>
          <a:p>
            <a:pPr>
              <a:lnSpc>
                <a:spcPct val="140000"/>
              </a:lnSpc>
            </a:pPr>
            <a:r>
              <a:rPr lang="en-US" sz="1600" dirty="0"/>
              <a:t>By leveraging microservices architecture, the application ensures scalability, flexibility, and robust performance, catering to both admin and user needs with secure authentication and smooth interaction between various services. </a:t>
            </a:r>
          </a:p>
          <a:p>
            <a:pPr>
              <a:lnSpc>
                <a:spcPct val="140000"/>
              </a:lnSpc>
            </a:pPr>
            <a:r>
              <a:rPr lang="en-US" sz="1600" dirty="0"/>
              <a:t>The project aims to enhance the overall customer experience in the salon industry through modern, efficient technology</a:t>
            </a:r>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6096000" y="1759982"/>
            <a:ext cx="4718304" cy="1069848"/>
          </a:xfrm>
        </p:spPr>
        <p:txBody>
          <a:bodyPr anchor="b">
            <a:normAutofit/>
          </a:bodyPr>
          <a:lstStyle/>
          <a:p>
            <a:r>
              <a:rPr lang="en-IN" sz="3400" dirty="0"/>
              <a:t>Problem Statement</a:t>
            </a:r>
            <a:endParaRPr lang="en-US" sz="3400"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body" idx="1"/>
          </p:nvPr>
        </p:nvSpPr>
        <p:spPr>
          <a:xfrm>
            <a:off x="6096001" y="3374136"/>
            <a:ext cx="5951620" cy="3026664"/>
          </a:xfrm>
        </p:spPr>
        <p:txBody>
          <a:bodyPr>
            <a:normAutofit/>
          </a:bodyPr>
          <a:lstStyle/>
          <a:p>
            <a:r>
              <a:rPr lang="en-US" sz="1600" b="1" dirty="0"/>
              <a:t>Problem Statement</a:t>
            </a:r>
          </a:p>
          <a:p>
            <a:r>
              <a:rPr lang="en-US" sz="1600" dirty="0"/>
              <a:t>The salon industry often faces challenges in managing appointments, services, and staff efficiently, leading to customer dissatisfaction due to scheduling conflicts, poor service management, and lack of transparency. Traditional booking methods can be time-consuming and error-prone, making it difficult for salons to maintain an organized and customer-friendly operation. Additionally, customers often struggle to find and book services conveniently, leading to frustration and missed business opportunities</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783978"/>
            <a:ext cx="10881360" cy="1069848"/>
          </a:xfrm>
        </p:spPr>
        <p:txBody>
          <a:bodyPr anchor="b">
            <a:normAutofit/>
          </a:bodyPr>
          <a:lstStyle/>
          <a:p>
            <a:r>
              <a:rPr lang="en-IN" dirty="0"/>
              <a:t>Technologies Used</a:t>
            </a:r>
            <a:endParaRPr lang="en-US" b="1" spc="600">
              <a:ln w="28575">
                <a:noFill/>
                <a:prstDash val="solid"/>
              </a:ln>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0" name="Rectangle 1">
            <a:extLst>
              <a:ext uri="{FF2B5EF4-FFF2-40B4-BE49-F238E27FC236}">
                <a16:creationId xmlns:a16="http://schemas.microsoft.com/office/drawing/2014/main" id="{D4D884D1-4EFE-1CDC-7212-4DA82E054633}"/>
              </a:ext>
            </a:extLst>
          </p:cNvPr>
          <p:cNvGraphicFramePr>
            <a:graphicFrameLocks noGrp="1"/>
          </p:cNvGraphicFramePr>
          <p:nvPr>
            <p:ph idx="1"/>
            <p:extLst>
              <p:ext uri="{D42A27DB-BD31-4B8C-83A1-F6EECF244321}">
                <p14:modId xmlns:p14="http://schemas.microsoft.com/office/powerpoint/2010/main" val="2564445478"/>
              </p:ext>
            </p:extLst>
          </p:nvPr>
        </p:nvGraphicFramePr>
        <p:xfrm>
          <a:off x="1014984" y="2164722"/>
          <a:ext cx="10332720"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6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850392" y="832104"/>
            <a:ext cx="10881360" cy="1069848"/>
          </a:xfrm>
        </p:spPr>
        <p:txBody>
          <a:bodyPr anchor="ctr">
            <a:normAutofit/>
          </a:bodyPr>
          <a:lstStyle/>
          <a:p>
            <a:r>
              <a:rPr lang="en-IN" dirty="0"/>
              <a:t>Microservices Architecture</a:t>
            </a:r>
            <a:endParaRPr lang="en-US" b="1" spc="600" dirty="0">
              <a:ln w="28575">
                <a:noFill/>
                <a:prstDash val="solid"/>
              </a:ln>
            </a:endParaRPr>
          </a:p>
        </p:txBody>
      </p:sp>
      <p:sp>
        <p:nvSpPr>
          <p:cNvPr id="7" name="Content Placeholder 6">
            <a:extLst>
              <a:ext uri="{FF2B5EF4-FFF2-40B4-BE49-F238E27FC236}">
                <a16:creationId xmlns:a16="http://schemas.microsoft.com/office/drawing/2014/main" id="{DEE7BC1B-71E8-877D-5188-BD78F5EAEFB1}"/>
              </a:ext>
            </a:extLst>
          </p:cNvPr>
          <p:cNvSpPr>
            <a:spLocks noGrp="1"/>
          </p:cNvSpPr>
          <p:nvPr>
            <p:ph sz="half" idx="1"/>
          </p:nvPr>
        </p:nvSpPr>
        <p:spPr>
          <a:xfrm>
            <a:off x="838200" y="1825625"/>
            <a:ext cx="5181600" cy="4351338"/>
          </a:xfrm>
        </p:spPr>
        <p:txBody>
          <a:bodyPr>
            <a:normAutofit/>
          </a:bodyPr>
          <a:lstStyle/>
          <a:p>
            <a:r>
              <a:rPr lang="en-US" sz="2000" b="1" dirty="0"/>
              <a:t>Service Registry &amp; Discovery</a:t>
            </a:r>
            <a:endParaRPr lang="en-US" sz="2000" dirty="0"/>
          </a:p>
          <a:p>
            <a:pPr>
              <a:buFont typeface="Arial" panose="020B0604020202020204" pitchFamily="34" charset="0"/>
              <a:buChar char="•"/>
            </a:pPr>
            <a:r>
              <a:rPr lang="en-US" sz="2000" b="1" dirty="0"/>
              <a:t>Eureka Server</a:t>
            </a:r>
            <a:r>
              <a:rPr lang="en-US" sz="2000" dirty="0"/>
              <a:t>:</a:t>
            </a:r>
          </a:p>
          <a:p>
            <a:pPr marL="742950" lvl="1" indent="-285750">
              <a:buFont typeface="Arial" panose="020B0604020202020204" pitchFamily="34" charset="0"/>
              <a:buChar char="•"/>
            </a:pPr>
            <a:r>
              <a:rPr lang="en-US" sz="2000" dirty="0"/>
              <a:t>Acts as a centralized service registry where all microservices register themselves upon startup.</a:t>
            </a:r>
          </a:p>
          <a:p>
            <a:pPr marL="742950" lvl="1" indent="-285750">
              <a:buFont typeface="Arial" panose="020B0604020202020204" pitchFamily="34" charset="0"/>
              <a:buChar char="•"/>
            </a:pPr>
            <a:r>
              <a:rPr lang="en-US" sz="2000" dirty="0"/>
              <a:t>Enables dynamic discovery of services, allowing microservices to find each other without hardcoding their locations.</a:t>
            </a:r>
          </a:p>
          <a:p>
            <a:pPr marL="0" indent="0">
              <a:buNone/>
            </a:pPr>
            <a:endParaRPr lang="en-IN" sz="1800" dirty="0"/>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14" name="Content Placeholder 13" descr="A group of text on a white background&#10;&#10;Description automatically generated">
            <a:extLst>
              <a:ext uri="{FF2B5EF4-FFF2-40B4-BE49-F238E27FC236}">
                <a16:creationId xmlns:a16="http://schemas.microsoft.com/office/drawing/2014/main" id="{CA4D87E9-0F0A-4147-05A5-446BEB734D0F}"/>
              </a:ext>
            </a:extLst>
          </p:cNvPr>
          <p:cNvPicPr>
            <a:picLocks noGrp="1" noChangeAspect="1"/>
          </p:cNvPicPr>
          <p:nvPr>
            <p:ph sz="half" idx="2"/>
          </p:nvPr>
        </p:nvPicPr>
        <p:blipFill>
          <a:blip r:embed="rId2"/>
          <a:stretch>
            <a:fillRect/>
          </a:stretch>
        </p:blipFill>
        <p:spPr>
          <a:xfrm>
            <a:off x="6172199" y="2045493"/>
            <a:ext cx="5181600" cy="2319275"/>
          </a:xfrm>
        </p:spPr>
      </p:pic>
      <p:pic>
        <p:nvPicPr>
          <p:cNvPr id="16" name="Picture 15">
            <a:extLst>
              <a:ext uri="{FF2B5EF4-FFF2-40B4-BE49-F238E27FC236}">
                <a16:creationId xmlns:a16="http://schemas.microsoft.com/office/drawing/2014/main" id="{740E86BA-C81A-901F-5F5C-22BDE927AFAB}"/>
              </a:ext>
            </a:extLst>
          </p:cNvPr>
          <p:cNvPicPr>
            <a:picLocks noChangeAspect="1"/>
          </p:cNvPicPr>
          <p:nvPr/>
        </p:nvPicPr>
        <p:blipFill>
          <a:blip r:embed="rId3"/>
          <a:stretch>
            <a:fillRect/>
          </a:stretch>
        </p:blipFill>
        <p:spPr>
          <a:xfrm>
            <a:off x="6172200" y="4508309"/>
            <a:ext cx="5181600" cy="447740"/>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EC9D0-6DBB-94D0-C5E6-A01001F6F854}"/>
              </a:ext>
            </a:extLst>
          </p:cNvPr>
          <p:cNvSpPr>
            <a:spLocks noGrp="1"/>
          </p:cNvSpPr>
          <p:nvPr>
            <p:ph type="title"/>
          </p:nvPr>
        </p:nvSpPr>
        <p:spPr>
          <a:xfrm>
            <a:off x="850392" y="832104"/>
            <a:ext cx="10881360" cy="1069848"/>
          </a:xfrm>
        </p:spPr>
        <p:txBody>
          <a:bodyPr anchor="b">
            <a:normAutofit/>
          </a:bodyPr>
          <a:lstStyle/>
          <a:p>
            <a:r>
              <a:rPr lang="en-IN" dirty="0"/>
              <a:t>Eureka dashboard</a:t>
            </a:r>
          </a:p>
        </p:txBody>
      </p:sp>
      <p:pic>
        <p:nvPicPr>
          <p:cNvPr id="14" name="Picture 13" descr="A screenshot of a computer&#10;&#10;Description automatically generated">
            <a:extLst>
              <a:ext uri="{FF2B5EF4-FFF2-40B4-BE49-F238E27FC236}">
                <a16:creationId xmlns:a16="http://schemas.microsoft.com/office/drawing/2014/main" id="{B9158AAF-0B32-6929-E3F2-0C17AF675C7A}"/>
              </a:ext>
            </a:extLst>
          </p:cNvPr>
          <p:cNvPicPr>
            <a:picLocks noChangeAspect="1"/>
          </p:cNvPicPr>
          <p:nvPr/>
        </p:nvPicPr>
        <p:blipFill>
          <a:blip r:embed="rId2"/>
          <a:stretch>
            <a:fillRect/>
          </a:stretch>
        </p:blipFill>
        <p:spPr>
          <a:xfrm>
            <a:off x="1014984" y="2462708"/>
            <a:ext cx="10332720" cy="3048152"/>
          </a:xfrm>
          <a:prstGeom prst="rect">
            <a:avLst/>
          </a:prstGeom>
          <a:noFill/>
        </p:spPr>
      </p:pic>
      <p:sp>
        <p:nvSpPr>
          <p:cNvPr id="19" name="Slide Number Placeholder 3">
            <a:extLst>
              <a:ext uri="{FF2B5EF4-FFF2-40B4-BE49-F238E27FC236}">
                <a16:creationId xmlns:a16="http://schemas.microsoft.com/office/drawing/2014/main" id="{08AA85E0-6FD6-4558-6DBA-547F9DA38222}"/>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227198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5B8-1118-CF5E-69AB-AADFB94A538D}"/>
              </a:ext>
            </a:extLst>
          </p:cNvPr>
          <p:cNvSpPr>
            <a:spLocks noGrp="1"/>
          </p:cNvSpPr>
          <p:nvPr>
            <p:ph type="title"/>
          </p:nvPr>
        </p:nvSpPr>
        <p:spPr>
          <a:xfrm>
            <a:off x="836612" y="389823"/>
            <a:ext cx="3932237" cy="1600200"/>
          </a:xfrm>
        </p:spPr>
        <p:txBody>
          <a:bodyPr anchor="b">
            <a:normAutofit/>
          </a:bodyPr>
          <a:lstStyle/>
          <a:p>
            <a:r>
              <a:rPr lang="en-IN" dirty="0"/>
              <a:t>API Gateway</a:t>
            </a:r>
          </a:p>
        </p:txBody>
      </p:sp>
      <p:pic>
        <p:nvPicPr>
          <p:cNvPr id="10" name="Content Placeholder 9" descr="A screenshot of a computer&#10;&#10;Description automatically generated">
            <a:extLst>
              <a:ext uri="{FF2B5EF4-FFF2-40B4-BE49-F238E27FC236}">
                <a16:creationId xmlns:a16="http://schemas.microsoft.com/office/drawing/2014/main" id="{06154BF4-354C-7116-2C3C-16D32D15BF70}"/>
              </a:ext>
            </a:extLst>
          </p:cNvPr>
          <p:cNvPicPr>
            <a:picLocks noGrp="1" noChangeAspect="1"/>
          </p:cNvPicPr>
          <p:nvPr>
            <p:ph type="pic" idx="1"/>
          </p:nvPr>
        </p:nvPicPr>
        <p:blipFill>
          <a:blip r:embed="rId2"/>
          <a:stretch/>
        </p:blipFill>
        <p:spPr>
          <a:xfrm>
            <a:off x="5183188" y="1479760"/>
            <a:ext cx="6172200" cy="3471862"/>
          </a:xfrm>
          <a:noFill/>
        </p:spPr>
      </p:pic>
      <p:sp>
        <p:nvSpPr>
          <p:cNvPr id="3" name="Content Placeholder 2">
            <a:extLst>
              <a:ext uri="{FF2B5EF4-FFF2-40B4-BE49-F238E27FC236}">
                <a16:creationId xmlns:a16="http://schemas.microsoft.com/office/drawing/2014/main" id="{05187B5B-665E-543C-D729-23D5968A7D19}"/>
              </a:ext>
            </a:extLst>
          </p:cNvPr>
          <p:cNvSpPr>
            <a:spLocks noGrp="1"/>
          </p:cNvSpPr>
          <p:nvPr>
            <p:ph type="body" sz="half" idx="2"/>
          </p:nvPr>
        </p:nvSpPr>
        <p:spPr>
          <a:xfrm>
            <a:off x="836612" y="2103120"/>
            <a:ext cx="4117223" cy="3811588"/>
          </a:xfrm>
        </p:spPr>
        <p:txBody>
          <a:bodyPr>
            <a:normAutofit/>
          </a:bodyPr>
          <a:lstStyle/>
          <a:p>
            <a:r>
              <a:rPr lang="en-IN" sz="2400" b="1" dirty="0"/>
              <a:t>Spring Cloud Gateway</a:t>
            </a:r>
            <a:r>
              <a:rPr lang="en-IN" sz="2400" dirty="0"/>
              <a:t>:</a:t>
            </a:r>
            <a:endParaRPr lang="en-US" sz="2000" dirty="0"/>
          </a:p>
          <a:p>
            <a:pPr marL="742950" lvl="1" indent="-285750">
              <a:buFont typeface="Arial" panose="020B0604020202020204" pitchFamily="34" charset="0"/>
              <a:buChar char="•"/>
            </a:pPr>
            <a:r>
              <a:rPr lang="en-US" sz="2000" dirty="0"/>
              <a:t>Serves as the entry point for all client requests.</a:t>
            </a:r>
          </a:p>
          <a:p>
            <a:pPr marL="742950" lvl="1" indent="-285750">
              <a:buFont typeface="Arial" panose="020B0604020202020204" pitchFamily="34" charset="0"/>
              <a:buChar char="•"/>
            </a:pPr>
            <a:r>
              <a:rPr lang="en-US" sz="2000" dirty="0"/>
              <a:t>Routes incoming requests to the appropriate microservice based on predefined rules.</a:t>
            </a:r>
          </a:p>
          <a:p>
            <a:pPr marL="742950" lvl="1" indent="-285750">
              <a:buFont typeface="Arial" panose="020B0604020202020204" pitchFamily="34" charset="0"/>
              <a:buChar char="•"/>
            </a:pPr>
            <a:r>
              <a:rPr lang="en-US" sz="2000" dirty="0"/>
              <a:t>Provides cross-cutting concerns like security, rate limiting, and logging, which are applied uniformly across all services.</a:t>
            </a:r>
            <a:endParaRPr lang="en-IN" sz="2000" dirty="0"/>
          </a:p>
        </p:txBody>
      </p:sp>
      <p:sp>
        <p:nvSpPr>
          <p:cNvPr id="6" name="Slide Number Placeholder 5">
            <a:extLst>
              <a:ext uri="{FF2B5EF4-FFF2-40B4-BE49-F238E27FC236}">
                <a16:creationId xmlns:a16="http://schemas.microsoft.com/office/drawing/2014/main" id="{6B87AD98-D146-AAB1-BD9F-B08FE84A73BC}"/>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12" name="Picture 11">
            <a:extLst>
              <a:ext uri="{FF2B5EF4-FFF2-40B4-BE49-F238E27FC236}">
                <a16:creationId xmlns:a16="http://schemas.microsoft.com/office/drawing/2014/main" id="{B7E18911-C11D-2F60-1501-D9551E7E5DEC}"/>
              </a:ext>
            </a:extLst>
          </p:cNvPr>
          <p:cNvPicPr>
            <a:picLocks noChangeAspect="1"/>
          </p:cNvPicPr>
          <p:nvPr/>
        </p:nvPicPr>
        <p:blipFill>
          <a:blip r:embed="rId3"/>
          <a:stretch>
            <a:fillRect/>
          </a:stretch>
        </p:blipFill>
        <p:spPr>
          <a:xfrm>
            <a:off x="5130362" y="5169694"/>
            <a:ext cx="6277851" cy="400106"/>
          </a:xfrm>
          <a:prstGeom prst="rect">
            <a:avLst/>
          </a:prstGeom>
        </p:spPr>
      </p:pic>
    </p:spTree>
    <p:extLst>
      <p:ext uri="{BB962C8B-B14F-4D97-AF65-F5344CB8AC3E}">
        <p14:creationId xmlns:p14="http://schemas.microsoft.com/office/powerpoint/2010/main" val="230145311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849</TotalTime>
  <Words>1348</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Segoe UI</vt:lpstr>
      <vt:lpstr>Segoe UI Light</vt:lpstr>
      <vt:lpstr>Times New Roman</vt:lpstr>
      <vt:lpstr>Tw Cen MT</vt:lpstr>
      <vt:lpstr>Office Theme</vt:lpstr>
      <vt:lpstr>Online Salon Service Application</vt:lpstr>
      <vt:lpstr>Content</vt:lpstr>
      <vt:lpstr>Project Flow</vt:lpstr>
      <vt:lpstr>INTRODUCTION</vt:lpstr>
      <vt:lpstr>Problem Statement</vt:lpstr>
      <vt:lpstr>Technologies Used</vt:lpstr>
      <vt:lpstr>Microservices Architecture</vt:lpstr>
      <vt:lpstr>Eureka dashboard</vt:lpstr>
      <vt:lpstr>API Gateway</vt:lpstr>
      <vt:lpstr>Authentication Service</vt:lpstr>
      <vt:lpstr>Authentication Service OutPut’s</vt:lpstr>
      <vt:lpstr>Service Management Microservice</vt:lpstr>
      <vt:lpstr>Staff Management Microservice</vt:lpstr>
      <vt:lpstr>Booking Management Microservice</vt:lpstr>
      <vt:lpstr>Customer Management Microservice</vt:lpstr>
      <vt:lpstr>Admin Module</vt:lpstr>
      <vt:lpstr>User Module</vt:lpstr>
      <vt:lpstr>Testing and Refinement</vt:lpstr>
      <vt:lpstr>PowerPoint Presentation</vt:lpstr>
      <vt:lpstr>PowerPoint Presentation</vt:lpstr>
      <vt:lpstr>Junit test for Staff-Service</vt:lpstr>
      <vt:lpstr>All My Data Bases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Shanigarapu Yugender</dc:creator>
  <cp:lastModifiedBy>Shanigarapu Yugender</cp:lastModifiedBy>
  <cp:revision>7</cp:revision>
  <dcterms:created xsi:type="dcterms:W3CDTF">2024-09-01T09:56:50Z</dcterms:created>
  <dcterms:modified xsi:type="dcterms:W3CDTF">2024-09-02T07:45:39Z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