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Encode Sans Black" panose="020B0604020202020204" charset="0"/>
      <p:bold r:id="rId15"/>
    </p:embeddedFont>
    <p:embeddedFont>
      <p:font typeface="Merriweather Sans" pitchFamily="2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Open Sans Light" panose="020B03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j/ZZn8HKAbFH39g5iqCEo89STt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CACD08-E67D-4F7F-A22A-53FCBDF07801}">
  <a:tblStyle styleId="{B8CACD08-E67D-4F7F-A22A-53FCBDF078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names → UI → ML</a:t>
            </a: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720974b1b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battery eli5 → program fn → audience is rnd </a:t>
            </a:r>
            <a:endParaRPr/>
          </a:p>
        </p:txBody>
      </p:sp>
      <p:sp>
        <p:nvSpPr>
          <p:cNvPr id="52" name="Google Shape;52;g11720974b1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720974b1b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audience is rnd → python scary uwu → ez interface</a:t>
            </a:r>
            <a:endParaRPr/>
          </a:p>
        </p:txBody>
      </p:sp>
      <p:sp>
        <p:nvSpPr>
          <p:cNvPr id="63" name="Google Shape;63;g11720974b1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91d9076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191d9076f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1191d9076f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7022c87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17022c873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g117022c873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a0670f12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1a0670f12a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g11a0670f12a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29200" y="3900780"/>
            <a:ext cx="2133600" cy="186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8" descr="W Logo_Purple_2685_HE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8553" y="5626608"/>
            <a:ext cx="1828800" cy="123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7447" y="6234041"/>
            <a:ext cx="3386655" cy="22974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446609" y="495260"/>
            <a:ext cx="11298782" cy="323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67"/>
              <a:buFont typeface="Encode Sans Black"/>
              <a:buNone/>
              <a:defRPr sz="6667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Graphic">
  <p:cSld name="Header + Graphic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3833" y="1282464"/>
            <a:ext cx="1471708" cy="12848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9"/>
          <p:cNvSpPr>
            <a:spLocks noGrp="1"/>
          </p:cNvSpPr>
          <p:nvPr>
            <p:ph type="chart" idx="2"/>
          </p:nvPr>
        </p:nvSpPr>
        <p:spPr>
          <a:xfrm>
            <a:off x="597231" y="1521434"/>
            <a:ext cx="10912883" cy="472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1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" name="Google Shape;1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04654" y="6463789"/>
            <a:ext cx="3386655" cy="22974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9"/>
          <p:cNvSpPr txBox="1">
            <a:spLocks noGrp="1"/>
          </p:cNvSpPr>
          <p:nvPr>
            <p:ph type="title"/>
          </p:nvPr>
        </p:nvSpPr>
        <p:spPr>
          <a:xfrm>
            <a:off x="613833" y="492978"/>
            <a:ext cx="10896280" cy="67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  <a:defRPr sz="4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7441" y="4568599"/>
            <a:ext cx="2133600" cy="186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441" y="6132013"/>
            <a:ext cx="3233635" cy="284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0" descr="W Logo_Purple_2685_HE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78553" y="5626608"/>
            <a:ext cx="1828800" cy="123139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613833" y="859991"/>
            <a:ext cx="9364720" cy="352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67"/>
              <a:buFont typeface="Encode Sans Black"/>
              <a:buNone/>
              <a:defRPr sz="6667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Subheader + Content">
  <p:cSld name="Header + Subheader +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0509" y="1819205"/>
            <a:ext cx="1471708" cy="128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2042" y="1818011"/>
            <a:ext cx="1471708" cy="12848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1"/>
          <p:cNvSpPr txBox="1">
            <a:spLocks noGrp="1"/>
          </p:cNvSpPr>
          <p:nvPr>
            <p:ph type="body" idx="1"/>
          </p:nvPr>
        </p:nvSpPr>
        <p:spPr>
          <a:xfrm>
            <a:off x="597231" y="3093653"/>
            <a:ext cx="10929485" cy="3002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erriweather Sans"/>
              <a:buChar char="&gt;"/>
              <a:defRPr sz="32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Char char="–"/>
              <a:defRPr sz="2667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64045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2"/>
              </a:buClr>
              <a:buSzPts val="2133"/>
              <a:buFont typeface="Arial"/>
              <a:buChar char="–"/>
              <a:defRPr sz="2133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7154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867"/>
              <a:buFont typeface="Merriweather Sans"/>
              <a:buChar char="&gt;"/>
              <a:defRPr sz="1867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2"/>
          </p:nvPr>
        </p:nvSpPr>
        <p:spPr>
          <a:xfrm>
            <a:off x="613833" y="2307557"/>
            <a:ext cx="10912883" cy="548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rgbClr val="E8D3A2"/>
              </a:buClr>
              <a:buSzPts val="3733"/>
              <a:buFont typeface="Arial"/>
              <a:buNone/>
              <a:defRPr sz="3733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8D3A2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E8D3A2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E8D3A2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0" name="Google Shape;3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0055" y="6234041"/>
            <a:ext cx="3386655" cy="22974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597230" y="492381"/>
            <a:ext cx="10929479" cy="132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  <a:defRPr sz="4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>
  <p:cSld name="Header +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2042" y="1818011"/>
            <a:ext cx="1471708" cy="128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2" descr="W Logo_Purple_2685_HE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8553" y="5626608"/>
            <a:ext cx="1828800" cy="123139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597231" y="2307557"/>
            <a:ext cx="10929485" cy="315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erriweather Sans"/>
              <a:buChar char="&gt;"/>
              <a:defRPr sz="32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Char char="–"/>
              <a:defRPr sz="2667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64045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2"/>
              </a:buClr>
              <a:buSzPts val="2133"/>
              <a:buFont typeface="Arial"/>
              <a:buChar char="–"/>
              <a:defRPr sz="2133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7154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867"/>
              <a:buFont typeface="Merriweather Sans"/>
              <a:buChar char="&gt;"/>
              <a:defRPr sz="1867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613833" y="494164"/>
            <a:ext cx="10912883" cy="132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  <a:defRPr sz="4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title"/>
          </p:nvPr>
        </p:nvSpPr>
        <p:spPr>
          <a:xfrm>
            <a:off x="760287" y="495260"/>
            <a:ext cx="10985103" cy="323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Encode Sans Black"/>
              <a:buNone/>
            </a:pPr>
            <a:r>
              <a:rPr lang="en-US" sz="5667"/>
              <a:t>ML for Selecting Electrolytes </a:t>
            </a:r>
            <a:endParaRPr sz="5667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Encode Sans Black"/>
              <a:buNone/>
            </a:pPr>
            <a:r>
              <a:rPr lang="en-US" sz="5667"/>
              <a:t>“SELEC”</a:t>
            </a:r>
            <a:br>
              <a:rPr lang="en-US" sz="5667"/>
            </a:br>
            <a:r>
              <a:rPr lang="en-US" sz="5667"/>
              <a:t>Machine Learning Models</a:t>
            </a:r>
            <a:endParaRPr sz="5667"/>
          </a:p>
        </p:txBody>
      </p:sp>
      <p:sp>
        <p:nvSpPr>
          <p:cNvPr id="48" name="Google Shape;48;p1"/>
          <p:cNvSpPr txBox="1"/>
          <p:nvPr/>
        </p:nvSpPr>
        <p:spPr>
          <a:xfrm>
            <a:off x="4246652" y="419059"/>
            <a:ext cx="369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>
                <a:solidFill>
                  <a:schemeClr val="dk1"/>
                </a:solidFill>
              </a:rPr>
              <a:t>3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000">
                <a:solidFill>
                  <a:schemeClr val="dk1"/>
                </a:solidFill>
              </a:rPr>
              <a:t>15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/2022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4246652" y="4272624"/>
            <a:ext cx="36987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Shuyan Zhao</a:t>
            </a:r>
            <a:endParaRPr sz="24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Bella Wu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Karen Li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Rose Lee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720974b1b_1_0"/>
          <p:cNvSpPr txBox="1">
            <a:spLocks noGrp="1"/>
          </p:cNvSpPr>
          <p:nvPr>
            <p:ph type="title"/>
          </p:nvPr>
        </p:nvSpPr>
        <p:spPr>
          <a:xfrm>
            <a:off x="613827" y="492975"/>
            <a:ext cx="95154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Project Motivation</a:t>
            </a:r>
            <a:endParaRPr/>
          </a:p>
        </p:txBody>
      </p:sp>
      <p:sp>
        <p:nvSpPr>
          <p:cNvPr id="55" name="Google Shape;55;g11720974b1b_1_0"/>
          <p:cNvSpPr txBox="1"/>
          <p:nvPr/>
        </p:nvSpPr>
        <p:spPr>
          <a:xfrm>
            <a:off x="613825" y="1545475"/>
            <a:ext cx="10129500" cy="21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Electrolyte research is a hot topic</a:t>
            </a:r>
            <a:endParaRPr sz="2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 combination of 3 variables (cathode, anode, C-rate)</a:t>
            </a:r>
            <a:endParaRPr sz="2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○"/>
            </a:pPr>
            <a:r>
              <a:rPr lang="en-US"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Program predicts battery performance and selects best electrolyte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g11720974b1b_1_0"/>
          <p:cNvGrpSpPr/>
          <p:nvPr/>
        </p:nvGrpSpPr>
        <p:grpSpPr>
          <a:xfrm>
            <a:off x="3650355" y="3920733"/>
            <a:ext cx="4241887" cy="2272280"/>
            <a:chOff x="8402275" y="405625"/>
            <a:chExt cx="2144100" cy="1089300"/>
          </a:xfrm>
        </p:grpSpPr>
        <p:sp>
          <p:nvSpPr>
            <p:cNvPr id="57" name="Google Shape;57;g11720974b1b_1_0"/>
            <p:cNvSpPr/>
            <p:nvPr/>
          </p:nvSpPr>
          <p:spPr>
            <a:xfrm>
              <a:off x="8402275" y="405625"/>
              <a:ext cx="2144100" cy="1089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endPara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11720974b1b_1_0"/>
            <p:cNvSpPr/>
            <p:nvPr/>
          </p:nvSpPr>
          <p:spPr>
            <a:xfrm>
              <a:off x="8402275" y="777025"/>
              <a:ext cx="2144100" cy="346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en-US" sz="23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Electrolyte</a:t>
              </a:r>
              <a:endPara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11720974b1b_1_0"/>
            <p:cNvSpPr txBox="1"/>
            <p:nvPr/>
          </p:nvSpPr>
          <p:spPr>
            <a:xfrm>
              <a:off x="8802175" y="461135"/>
              <a:ext cx="13443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en-US" sz="23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Cathode</a:t>
              </a:r>
              <a:endParaRPr sz="2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11720974b1b_1_0"/>
            <p:cNvSpPr txBox="1"/>
            <p:nvPr/>
          </p:nvSpPr>
          <p:spPr>
            <a:xfrm>
              <a:off x="8802175" y="1206611"/>
              <a:ext cx="13443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en-US" sz="23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Anode</a:t>
              </a:r>
              <a:endParaRPr sz="2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720974b1b_3_0"/>
          <p:cNvSpPr txBox="1">
            <a:spLocks noGrp="1"/>
          </p:cNvSpPr>
          <p:nvPr>
            <p:ph type="title"/>
          </p:nvPr>
        </p:nvSpPr>
        <p:spPr>
          <a:xfrm>
            <a:off x="613819" y="492975"/>
            <a:ext cx="65715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Why machine learning</a:t>
            </a:r>
            <a:endParaRPr/>
          </a:p>
        </p:txBody>
      </p:sp>
      <p:sp>
        <p:nvSpPr>
          <p:cNvPr id="66" name="Google Shape;66;g11720974b1b_3_0"/>
          <p:cNvSpPr txBox="1"/>
          <p:nvPr/>
        </p:nvSpPr>
        <p:spPr>
          <a:xfrm>
            <a:off x="613825" y="1632563"/>
            <a:ext cx="11926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Machine Learning = Categorization + 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g11720974b1b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438" y="2430224"/>
            <a:ext cx="7065126" cy="38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613833" y="492978"/>
            <a:ext cx="10896280" cy="67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Machine Learning Regressors </a:t>
            </a:r>
            <a:endParaRPr/>
          </a:p>
        </p:txBody>
      </p:sp>
      <p:sp>
        <p:nvSpPr>
          <p:cNvPr id="74" name="Google Shape;74;p3"/>
          <p:cNvSpPr txBox="1"/>
          <p:nvPr/>
        </p:nvSpPr>
        <p:spPr>
          <a:xfrm>
            <a:off x="559349" y="1492863"/>
            <a:ext cx="7387447" cy="5377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1" dirty="0"/>
              <a:t>K-</a:t>
            </a:r>
            <a:r>
              <a:rPr lang="en-US" sz="1700" b="1" i="1" dirty="0" err="1"/>
              <a:t>nn</a:t>
            </a:r>
            <a:endParaRPr sz="1700" b="1" i="1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Easy to understand and implement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Evolves with new training data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1" dirty="0"/>
              <a:t>Decision tree</a:t>
            </a:r>
            <a:endParaRPr sz="1700" b="1" i="1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</a:rPr>
              <a:t>No normalization of data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Sensitive &amp; No model-assumption needed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1" dirty="0"/>
              <a:t>Gaussian Process</a:t>
            </a:r>
            <a:endParaRPr sz="1700" b="1" i="1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Nonlinear regression, Can return probability of fit (how well it thinks it predicted data) which would have been beneficial for predicting data in the design space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1" dirty="0"/>
              <a:t>Random Forest</a:t>
            </a:r>
            <a:endParaRPr sz="1700" b="1" i="1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</a:rPr>
              <a:t>Implicitly perform feature selection and generate uncorrelated decision trees</a:t>
            </a:r>
            <a:endParaRPr dirty="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Char char="●"/>
            </a:pPr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</a:rPr>
              <a:t>Low outlier interference</a:t>
            </a:r>
            <a:endParaRPr dirty="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1" dirty="0">
                <a:solidFill>
                  <a:srgbClr val="292929"/>
                </a:solidFill>
                <a:highlight>
                  <a:srgbClr val="FFFFFF"/>
                </a:highlight>
              </a:rPr>
              <a:t>Support Vector</a:t>
            </a:r>
            <a:endParaRPr sz="1700" b="1" i="1" dirty="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Char char="●"/>
            </a:pPr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</a:rPr>
              <a:t>Effective in multidimensional model</a:t>
            </a:r>
            <a:endParaRPr dirty="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Char char="●"/>
            </a:pPr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</a:rPr>
              <a:t>Able to give accurate margin when less overlapping data is given</a:t>
            </a:r>
            <a:endParaRPr dirty="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1600" b="1" i="1" dirty="0">
                <a:solidFill>
                  <a:srgbClr val="292929"/>
                </a:solidFill>
                <a:highlight>
                  <a:srgbClr val="FFFFFF"/>
                </a:highlight>
              </a:rPr>
              <a:t>Gradient Boosting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Char char="●"/>
            </a:pPr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</a:rPr>
              <a:t>Reduces bias error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Char char="●"/>
            </a:pPr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</a:rPr>
              <a:t>Optimize different loss functions and several hyperparameter tuning options</a:t>
            </a: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pic>
        <p:nvPicPr>
          <p:cNvPr id="75" name="Google Shape;7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000" y="1492863"/>
            <a:ext cx="3819700" cy="20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5138" y="3897825"/>
            <a:ext cx="3956736" cy="18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91d9076fe_0_0"/>
          <p:cNvSpPr txBox="1">
            <a:spLocks noGrp="1"/>
          </p:cNvSpPr>
          <p:nvPr>
            <p:ph type="title"/>
          </p:nvPr>
        </p:nvSpPr>
        <p:spPr>
          <a:xfrm>
            <a:off x="613833" y="492978"/>
            <a:ext cx="108963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Comparison </a:t>
            </a:r>
            <a:endParaRPr/>
          </a:p>
        </p:txBody>
      </p:sp>
      <p:graphicFrame>
        <p:nvGraphicFramePr>
          <p:cNvPr id="83" name="Google Shape;83;g1191d9076fe_0_0"/>
          <p:cNvGraphicFramePr/>
          <p:nvPr>
            <p:extLst>
              <p:ext uri="{D42A27DB-BD31-4B8C-83A1-F6EECF244321}">
                <p14:modId xmlns:p14="http://schemas.microsoft.com/office/powerpoint/2010/main" val="628676974"/>
              </p:ext>
            </p:extLst>
          </p:nvPr>
        </p:nvGraphicFramePr>
        <p:xfrm>
          <a:off x="395925" y="1375351"/>
          <a:ext cx="11452575" cy="4941289"/>
        </p:xfrm>
        <a:graphic>
          <a:graphicData uri="http://schemas.openxmlformats.org/drawingml/2006/table">
            <a:tbl>
              <a:tblPr>
                <a:noFill/>
                <a:tableStyleId>{B8CACD08-E67D-4F7F-A22A-53FCBDF07801}</a:tableStyleId>
              </a:tblPr>
              <a:tblGrid>
                <a:gridCol w="101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3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787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Regressor 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Hyper parameters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Charge Capacity (ah)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Discharge Capacity (ah)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Charge Energy (Wh)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Discharge Energy (Wh)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Coulombic Efficiency (%)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Energy Efficiency (%)</a:t>
                      </a:r>
                      <a:endParaRPr sz="12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3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k-NN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KNN_model_train =KNeighborsRegressor(n_neighbors=10)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0.54450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0.52807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0.54300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0.52947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2.09661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2.06256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1.86602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1.81431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0.61850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1.36781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2.25484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2.72823</a:t>
                      </a:r>
                      <a:endParaRPr sz="12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5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Decision Tree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DecisionTree_model =DecisionTreeRegressor(random_state = 66)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0.67986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0.74145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0.67835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0.74332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2.60967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2.87890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2.34078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2.58702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0.88036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1.36698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2.00336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2.96019</a:t>
                      </a:r>
                      <a:endParaRPr sz="12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99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Random Forest 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RF_model_Capacity =RandomForestRegressor(n_estimators=666,min_samples_split=5, max_depth=7,min_samples_leaf=1,random_state = 66)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0.57817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0.59187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1.75041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1.34072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2.21882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2.30451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1.98312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2.00897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0.64437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1.36248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1.75041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2.40429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Support Vector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svm_model_optimal =SVR(kernel ='rbf',gamma=0.03393221771895328,C=387)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0.49200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0.58212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0.49135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0.58391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1.85625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2.00114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1.67725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1.80330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1.34071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0.4726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1.56434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2.63053</a:t>
                      </a:r>
                      <a:endParaRPr sz="12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18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Gaussian Process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kernel = </a:t>
                      </a:r>
                      <a:r>
                        <a:rPr lang="en-US" sz="1200" dirty="0" err="1"/>
                        <a:t>DotProduct</a:t>
                      </a:r>
                      <a:r>
                        <a:rPr lang="en-US" sz="1200" dirty="0"/>
                        <a:t>() + </a:t>
                      </a:r>
                      <a:r>
                        <a:rPr lang="en-US" sz="1200" dirty="0" err="1"/>
                        <a:t>WhiteKernel</a:t>
                      </a:r>
                      <a:r>
                        <a:rPr lang="en-US" sz="1200" dirty="0"/>
                        <a:t>()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gpr</a:t>
                      </a:r>
                      <a:r>
                        <a:rPr lang="en-US" sz="1200" dirty="0"/>
                        <a:t> = </a:t>
                      </a:r>
                      <a:r>
                        <a:rPr lang="en-US" sz="1200" dirty="0" err="1"/>
                        <a:t>GaussianProcessRegressor</a:t>
                      </a:r>
                      <a:r>
                        <a:rPr lang="en-US" sz="1200" dirty="0"/>
                        <a:t>(kernel=kernel, </a:t>
                      </a:r>
                      <a:r>
                        <a:rPr lang="en-US" sz="1200" dirty="0" err="1"/>
                        <a:t>random_state</a:t>
                      </a:r>
                      <a:r>
                        <a:rPr lang="en-US" sz="1200" dirty="0"/>
                        <a:t>=66)</a:t>
                      </a:r>
                      <a:endParaRPr sz="12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0.57402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0.58312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0.57266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0.58302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2.22092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2.31055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1.91589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1.91545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0.56007</a:t>
                      </a:r>
                      <a:endParaRPr sz="1200" dirty="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1.33870</a:t>
                      </a:r>
                      <a:endParaRPr sz="12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3.39670</a:t>
                      </a:r>
                      <a:endParaRPr sz="1200" dirty="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3.96112</a:t>
                      </a:r>
                      <a:endParaRPr sz="1200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1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Gradient Boosting</a:t>
                      </a:r>
                      <a:endParaRPr sz="12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max_depth</a:t>
                      </a:r>
                      <a:r>
                        <a:rPr lang="en-US" sz="1200" dirty="0"/>
                        <a:t>=3, </a:t>
                      </a:r>
                      <a:r>
                        <a:rPr lang="en-US" sz="1200" dirty="0" err="1"/>
                        <a:t>n_estimators</a:t>
                      </a:r>
                      <a:r>
                        <a:rPr lang="en-US" sz="1200" dirty="0"/>
                        <a:t>=4369,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min_samples_leaf</a:t>
                      </a:r>
                      <a:r>
                        <a:rPr lang="en-US" sz="1200" dirty="0"/>
                        <a:t>=1, </a:t>
                      </a:r>
                      <a:r>
                        <a:rPr lang="en-US" sz="1200" dirty="0" err="1"/>
                        <a:t>min_samples_split</a:t>
                      </a:r>
                      <a:r>
                        <a:rPr lang="en-US" sz="1200" dirty="0"/>
                        <a:t>=2,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max_features</a:t>
                      </a:r>
                      <a:r>
                        <a:rPr lang="en-US" sz="1200" dirty="0"/>
                        <a:t>=7, </a:t>
                      </a:r>
                      <a:r>
                        <a:rPr lang="en-US" sz="1200" dirty="0" err="1"/>
                        <a:t>learning_rate</a:t>
                      </a:r>
                      <a:r>
                        <a:rPr lang="en-US" sz="1200" dirty="0"/>
                        <a:t>=0.049,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random_state</a:t>
                      </a:r>
                      <a:r>
                        <a:rPr lang="en-US" sz="1200" dirty="0"/>
                        <a:t> = 66)</a:t>
                      </a:r>
                      <a:endParaRPr sz="12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0.78653    </a:t>
                      </a:r>
                      <a:r>
                        <a:rPr lang="en-US" sz="1200" dirty="0"/>
                        <a:t>  0.69459</a:t>
                      </a:r>
                      <a:endParaRPr sz="12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0.785340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0.691265</a:t>
                      </a:r>
                      <a:endParaRPr sz="12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3.02293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2.68408</a:t>
                      </a:r>
                      <a:endParaRPr sz="12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2.69563</a:t>
                      </a:r>
                      <a:r>
                        <a:rPr lang="en-US" sz="1200" dirty="0"/>
                        <a:t>          2.40398</a:t>
                      </a:r>
                      <a:endParaRPr sz="12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0.22130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1.37155</a:t>
                      </a:r>
                      <a:endParaRPr sz="12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1.55026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2.71899</a:t>
                      </a:r>
                      <a:endParaRPr sz="1200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80180881"/>
                  </a:ext>
                </a:extLst>
              </a:tr>
            </a:tbl>
          </a:graphicData>
        </a:graphic>
      </p:graphicFrame>
      <p:sp>
        <p:nvSpPr>
          <p:cNvPr id="84" name="Google Shape;84;g1191d9076fe_0_0"/>
          <p:cNvSpPr txBox="1"/>
          <p:nvPr/>
        </p:nvSpPr>
        <p:spPr>
          <a:xfrm>
            <a:off x="5958200" y="696450"/>
            <a:ext cx="638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>
                <a:solidFill>
                  <a:srgbClr val="FF0000"/>
                </a:solidFill>
              </a:rPr>
              <a:t>Red</a:t>
            </a:r>
            <a:r>
              <a:rPr lang="en-US" b="1"/>
              <a:t> number is the average MSE of y_training to y_validation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/>
              <a:t>Black number is MSE of y_predicted to y_test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7022c8735_0_0"/>
          <p:cNvSpPr txBox="1">
            <a:spLocks noGrp="1"/>
          </p:cNvSpPr>
          <p:nvPr>
            <p:ph type="title"/>
          </p:nvPr>
        </p:nvSpPr>
        <p:spPr>
          <a:xfrm>
            <a:off x="613833" y="492978"/>
            <a:ext cx="108963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Comparison </a:t>
            </a:r>
            <a:endParaRPr/>
          </a:p>
        </p:txBody>
      </p:sp>
      <p:pic>
        <p:nvPicPr>
          <p:cNvPr id="91" name="Google Shape;91;g117022c8735_0_0"/>
          <p:cNvPicPr preferRelativeResize="0"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642" y="1680580"/>
            <a:ext cx="4062591" cy="406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5EF80F-38A1-4045-A87F-D76975244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233" y="1680580"/>
            <a:ext cx="3957664" cy="406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82ADCA8-5AB7-40EE-97F7-026660B95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896" y="1680580"/>
            <a:ext cx="4062591" cy="407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a0670f12a_0_8"/>
          <p:cNvSpPr txBox="1">
            <a:spLocks noGrp="1"/>
          </p:cNvSpPr>
          <p:nvPr>
            <p:ph type="title"/>
          </p:nvPr>
        </p:nvSpPr>
        <p:spPr>
          <a:xfrm>
            <a:off x="613833" y="492978"/>
            <a:ext cx="108963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Comparison </a:t>
            </a: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BB255F-43B4-4422-A878-C23ADC1F3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738" y="1693156"/>
            <a:ext cx="4049681" cy="405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1DB0FC4-D10A-4884-B7FE-A3E26D495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924" y="1693156"/>
            <a:ext cx="3945433" cy="405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E40BEFA1-7D3F-493C-8D13-C3E5E6939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3" y="1680223"/>
            <a:ext cx="4062590" cy="407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613833" y="492978"/>
            <a:ext cx="10896280" cy="67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k - Nearest Neighbor</a:t>
            </a:r>
            <a:endParaRPr/>
          </a:p>
        </p:txBody>
      </p:sp>
      <p:graphicFrame>
        <p:nvGraphicFramePr>
          <p:cNvPr id="107" name="Google Shape;107;p4"/>
          <p:cNvGraphicFramePr/>
          <p:nvPr/>
        </p:nvGraphicFramePr>
        <p:xfrm>
          <a:off x="398288" y="3238675"/>
          <a:ext cx="11385500" cy="2513550"/>
        </p:xfrm>
        <a:graphic>
          <a:graphicData uri="http://schemas.openxmlformats.org/drawingml/2006/table">
            <a:tbl>
              <a:tblPr>
                <a:noFill/>
                <a:tableStyleId>{B8CACD08-E67D-4F7F-A22A-53FCBDF07801}</a:tableStyleId>
              </a:tblPr>
              <a:tblGrid>
                <a:gridCol w="152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7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8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k-NN Regression</a:t>
                      </a: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Charge Capacity (Ah)</a:t>
                      </a: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Discharge Capacity (Ah)</a:t>
                      </a: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Charge Energy (Wh)</a:t>
                      </a: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Discharge Energy (Wh)</a:t>
                      </a: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Coulombic Efficiency (%)</a:t>
                      </a: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Energy Efficiency (%)</a:t>
                      </a:r>
                      <a:endParaRPr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Hyper parameters</a:t>
                      </a: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algorithm: auto n_neighbors: 11 weights: uniform</a:t>
                      </a: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algorithm: auto n_neighbors: 11 weights: uniform</a:t>
                      </a: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algorithm: auto n_neighbors: 11 weights: uniform</a:t>
                      </a: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algorithm: auto n_neighbors: 12 weights: uniform</a:t>
                      </a: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algorithm: ball_tree n_neighbors: 46 weights: uniform</a:t>
                      </a: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algorithm: auto n_neighbors: 4 weights: uniform</a:t>
                      </a:r>
                      <a:endParaRPr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Validation RMSE</a:t>
                      </a: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0.54409</a:t>
                      </a: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0.54247</a:t>
                      </a: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2.09695</a:t>
                      </a: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1.85681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0.52016</a:t>
                      </a: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2.14238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 RMSE</a:t>
                      </a: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0.53789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chemeClr val="lt2"/>
                          </a:highlight>
                        </a:rPr>
                        <a:t>0.53901</a:t>
                      </a: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2.10426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1.85810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chemeClr val="lt2"/>
                          </a:highlight>
                        </a:rPr>
                        <a:t>1.37176</a:t>
                      </a: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chemeClr val="lt2"/>
                          </a:highlight>
                        </a:rPr>
                        <a:t>2.89146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8" name="Google Shape;108;p4"/>
          <p:cNvSpPr txBox="1"/>
          <p:nvPr/>
        </p:nvSpPr>
        <p:spPr>
          <a:xfrm>
            <a:off x="651275" y="1458775"/>
            <a:ext cx="109470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 dirty="0"/>
              <a:t>K-NN showed the best result for most performance metric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 dirty="0"/>
              <a:t>Most validation RMSE and test RMSE are similar, not overfitting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 dirty="0"/>
              <a:t>Result for coulombic efficiency have a higher loss value for test perhaps due to high variance 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 dirty="0"/>
              <a:t>Used </a:t>
            </a:r>
            <a:r>
              <a:rPr lang="en-US" sz="1700" dirty="0" err="1"/>
              <a:t>GridSearchCV</a:t>
            </a:r>
            <a:r>
              <a:rPr lang="en-US" sz="1700" dirty="0"/>
              <a:t> to find the best hyperparameters for each metric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 dirty="0"/>
              <a:t>Validation MSE and test MSE are similar, not overfitting</a:t>
            </a:r>
            <a:endParaRPr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Custom 2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659</Words>
  <Application>Microsoft Office PowerPoint</Application>
  <PresentationFormat>Widescreen</PresentationFormat>
  <Paragraphs>176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Encode Sans Black</vt:lpstr>
      <vt:lpstr>Open Sans Light</vt:lpstr>
      <vt:lpstr>Calibri</vt:lpstr>
      <vt:lpstr>Merriweather Sans</vt:lpstr>
      <vt:lpstr>Arial</vt:lpstr>
      <vt:lpstr>Open Sans</vt:lpstr>
      <vt:lpstr>1_Custom Design</vt:lpstr>
      <vt:lpstr>ML for Selecting Electrolytes  “SELEC” Machine Learning Models</vt:lpstr>
      <vt:lpstr>Project Motivation</vt:lpstr>
      <vt:lpstr>Why machine learning</vt:lpstr>
      <vt:lpstr>Machine Learning Regressors </vt:lpstr>
      <vt:lpstr>Comparison </vt:lpstr>
      <vt:lpstr>Comparison </vt:lpstr>
      <vt:lpstr>Comparison </vt:lpstr>
      <vt:lpstr>k - Nearest Neighbor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for Selecting Electrolytes  “SELEC” Machine Learning Models</dc:title>
  <dc:creator>roselee3</dc:creator>
  <cp:lastModifiedBy>Karen Li</cp:lastModifiedBy>
  <cp:revision>5</cp:revision>
  <dcterms:created xsi:type="dcterms:W3CDTF">2022-02-22T17:19:37Z</dcterms:created>
  <dcterms:modified xsi:type="dcterms:W3CDTF">2022-03-16T15:40:47Z</dcterms:modified>
</cp:coreProperties>
</file>