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Encode Sans Black"/>
      <p:bold r:id="rId14"/>
    </p:embeddedFont>
    <p:embeddedFont>
      <p:font typeface="Open Sans Light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aK2IZ5PD4pEu3FIw4Lm5qad0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570941-744B-4CD6-B8BE-3CB4B24EEBF7}">
  <a:tblStyle styleId="{6F570941-744B-4CD6-B8BE-3CB4B24EEB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regular.fntdata"/><Relationship Id="rId14" Type="http://schemas.openxmlformats.org/officeDocument/2006/relationships/font" Target="fonts/EncodeSansBlack-bold.fntdata"/><Relationship Id="rId17" Type="http://schemas.openxmlformats.org/officeDocument/2006/relationships/font" Target="fonts/OpenSansLight-italic.fntdata"/><Relationship Id="rId16" Type="http://schemas.openxmlformats.org/officeDocument/2006/relationships/font" Target="fonts/OpenSans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Open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names → UI → ML</a:t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20974b1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battery eli5 → program fn → audience is rnd </a:t>
            </a:r>
            <a:endParaRPr/>
          </a:p>
        </p:txBody>
      </p:sp>
      <p:sp>
        <p:nvSpPr>
          <p:cNvPr id="52" name="Google Shape;52;g11720974b1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20974b1b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audience is rnd → python scary uwu → ez interface</a:t>
            </a:r>
            <a:endParaRPr/>
          </a:p>
        </p:txBody>
      </p:sp>
      <p:sp>
        <p:nvSpPr>
          <p:cNvPr id="63" name="Google Shape;63;g11720974b1b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91d9076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191d9076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191d9076f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022c87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7022c87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17022c873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a0670f12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1a0670f12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1a0670f12a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9200" y="3900780"/>
            <a:ext cx="2133600" cy="186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12" name="Google Shape;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447" y="6234041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"/>
          <p:cNvSpPr txBox="1"/>
          <p:nvPr>
            <p:ph type="title"/>
          </p:nvPr>
        </p:nvSpPr>
        <p:spPr>
          <a:xfrm>
            <a:off x="446609" y="495260"/>
            <a:ext cx="11298782" cy="3234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Encode Sans Black"/>
              <a:buNone/>
              <a:defRPr b="1" i="0" sz="6667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33" y="1282464"/>
            <a:ext cx="1471708" cy="12848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"/>
          <p:cNvSpPr/>
          <p:nvPr>
            <p:ph idx="2" type="chart"/>
          </p:nvPr>
        </p:nvSpPr>
        <p:spPr>
          <a:xfrm>
            <a:off x="597231" y="1521434"/>
            <a:ext cx="10912883" cy="4726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654" y="6463789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441" y="4568599"/>
            <a:ext cx="2133600" cy="18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41" y="6132013"/>
            <a:ext cx="3233635" cy="284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23" name="Google Shape;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 txBox="1"/>
          <p:nvPr>
            <p:ph type="title"/>
          </p:nvPr>
        </p:nvSpPr>
        <p:spPr>
          <a:xfrm>
            <a:off x="613833" y="859991"/>
            <a:ext cx="9364720" cy="3522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Encode Sans Black"/>
              <a:buNone/>
              <a:defRPr b="1" i="0" sz="6667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509" y="1819205"/>
            <a:ext cx="1471708" cy="12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042" y="1818011"/>
            <a:ext cx="1471708" cy="12848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597231" y="3093653"/>
            <a:ext cx="10929485" cy="3002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Char char="&gt;"/>
              <a:defRPr b="1" i="0" sz="3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Char char="–"/>
              <a:defRPr b="1" i="0" sz="26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4045" lvl="3" marL="18288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2133"/>
              <a:buFont typeface="Arial"/>
              <a:buChar char="–"/>
              <a:defRPr b="1" i="0" sz="2133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867"/>
              <a:buFont typeface="Merriweather Sans"/>
              <a:buChar char="&gt;"/>
              <a:defRPr b="1" i="0" sz="18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613833" y="2307557"/>
            <a:ext cx="10912883" cy="548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E8D3A2"/>
              </a:buClr>
              <a:buSzPts val="3733"/>
              <a:buFont typeface="Arial"/>
              <a:buNone/>
              <a:defRPr b="0" i="0" sz="3733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8D3A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E8D3A2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E8D3A2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0" name="Google Shape;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0055" y="6234041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1"/>
          <p:cNvSpPr txBox="1"/>
          <p:nvPr>
            <p:ph type="title"/>
          </p:nvPr>
        </p:nvSpPr>
        <p:spPr>
          <a:xfrm>
            <a:off x="597230" y="492381"/>
            <a:ext cx="10929479" cy="1325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2042" y="1818011"/>
            <a:ext cx="1471708" cy="128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34" name="Google Shape;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597231" y="2307557"/>
            <a:ext cx="10929485" cy="315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Char char="&gt;"/>
              <a:defRPr b="1" i="0" sz="3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Char char="–"/>
              <a:defRPr b="1" i="0" sz="26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4045" lvl="3" marL="18288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2133"/>
              <a:buFont typeface="Arial"/>
              <a:buChar char="–"/>
              <a:defRPr b="1" i="0" sz="2133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867"/>
              <a:buFont typeface="Merriweather Sans"/>
              <a:buChar char="&gt;"/>
              <a:defRPr b="1" i="0" sz="18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type="title"/>
          </p:nvPr>
        </p:nvSpPr>
        <p:spPr>
          <a:xfrm>
            <a:off x="613833" y="494164"/>
            <a:ext cx="10912883" cy="1325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760287" y="495260"/>
            <a:ext cx="10985103" cy="3234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Encode Sans Black"/>
              <a:buNone/>
            </a:pPr>
            <a:r>
              <a:rPr lang="en-US" sz="5667"/>
              <a:t>ML for Selecting Electrolytes </a:t>
            </a:r>
            <a:endParaRPr sz="566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Encode Sans Black"/>
              <a:buNone/>
            </a:pPr>
            <a:r>
              <a:rPr lang="en-US" sz="5667"/>
              <a:t>“SELEC”</a:t>
            </a:r>
            <a:br>
              <a:rPr lang="en-US" sz="5667"/>
            </a:br>
            <a:r>
              <a:rPr lang="en-US" sz="5667"/>
              <a:t>Machine Learning Models</a:t>
            </a:r>
            <a:endParaRPr sz="5667"/>
          </a:p>
        </p:txBody>
      </p:sp>
      <p:sp>
        <p:nvSpPr>
          <p:cNvPr id="48" name="Google Shape;48;p1"/>
          <p:cNvSpPr txBox="1"/>
          <p:nvPr/>
        </p:nvSpPr>
        <p:spPr>
          <a:xfrm>
            <a:off x="4246652" y="419059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solidFill>
                  <a:schemeClr val="dk1"/>
                </a:solidFill>
              </a:rPr>
              <a:t>3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>
                <a:solidFill>
                  <a:schemeClr val="dk1"/>
                </a:solidFill>
              </a:rPr>
              <a:t>15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/2022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4246652" y="4272624"/>
            <a:ext cx="369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Shuyan Zhao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Bella Wu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Karen Li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Rose Lee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720974b1b_1_0"/>
          <p:cNvSpPr txBox="1"/>
          <p:nvPr>
            <p:ph type="title"/>
          </p:nvPr>
        </p:nvSpPr>
        <p:spPr>
          <a:xfrm>
            <a:off x="613827" y="492975"/>
            <a:ext cx="9515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Project Motivation</a:t>
            </a:r>
            <a:endParaRPr/>
          </a:p>
        </p:txBody>
      </p:sp>
      <p:sp>
        <p:nvSpPr>
          <p:cNvPr id="55" name="Google Shape;55;g11720974b1b_1_0"/>
          <p:cNvSpPr txBox="1"/>
          <p:nvPr/>
        </p:nvSpPr>
        <p:spPr>
          <a:xfrm>
            <a:off x="613825" y="1545475"/>
            <a:ext cx="101295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Electrolyte research is a hot topic</a:t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combination of 3 variables (cathode, anode, C-rate)</a:t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 predicts battery performance and selects best electrolyte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g11720974b1b_1_0"/>
          <p:cNvGrpSpPr/>
          <p:nvPr/>
        </p:nvGrpSpPr>
        <p:grpSpPr>
          <a:xfrm>
            <a:off x="3650355" y="3920733"/>
            <a:ext cx="4241887" cy="2272280"/>
            <a:chOff x="8402275" y="405625"/>
            <a:chExt cx="2144100" cy="1089300"/>
          </a:xfrm>
        </p:grpSpPr>
        <p:sp>
          <p:nvSpPr>
            <p:cNvPr id="57" name="Google Shape;57;g11720974b1b_1_0"/>
            <p:cNvSpPr/>
            <p:nvPr/>
          </p:nvSpPr>
          <p:spPr>
            <a:xfrm>
              <a:off x="8402275" y="405625"/>
              <a:ext cx="2144100" cy="1089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1720974b1b_1_0"/>
            <p:cNvSpPr/>
            <p:nvPr/>
          </p:nvSpPr>
          <p:spPr>
            <a:xfrm>
              <a:off x="8402275" y="777025"/>
              <a:ext cx="2144100" cy="346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Electrolyte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11720974b1b_1_0"/>
            <p:cNvSpPr txBox="1"/>
            <p:nvPr/>
          </p:nvSpPr>
          <p:spPr>
            <a:xfrm>
              <a:off x="8802175" y="461135"/>
              <a:ext cx="13443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Cathode</a:t>
              </a:r>
              <a:endPara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1720974b1b_1_0"/>
            <p:cNvSpPr txBox="1"/>
            <p:nvPr/>
          </p:nvSpPr>
          <p:spPr>
            <a:xfrm>
              <a:off x="8802175" y="1206611"/>
              <a:ext cx="13443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Anode</a:t>
              </a:r>
              <a:endPara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20974b1b_3_0"/>
          <p:cNvSpPr txBox="1"/>
          <p:nvPr>
            <p:ph type="title"/>
          </p:nvPr>
        </p:nvSpPr>
        <p:spPr>
          <a:xfrm>
            <a:off x="613819" y="492975"/>
            <a:ext cx="6571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Why machine learning</a:t>
            </a:r>
            <a:endParaRPr/>
          </a:p>
        </p:txBody>
      </p:sp>
      <p:sp>
        <p:nvSpPr>
          <p:cNvPr id="66" name="Google Shape;66;g11720974b1b_3_0"/>
          <p:cNvSpPr txBox="1"/>
          <p:nvPr/>
        </p:nvSpPr>
        <p:spPr>
          <a:xfrm>
            <a:off x="613825" y="1632563"/>
            <a:ext cx="1192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Machine Learning = Categorization +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11720974b1b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438" y="2430224"/>
            <a:ext cx="7065126" cy="38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Machine Learning Regressors 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559350" y="1678025"/>
            <a:ext cx="6128400" cy="49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K-nn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Easy to understand and </a:t>
            </a:r>
            <a:r>
              <a:rPr lang="en-US"/>
              <a:t>implement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Evolves with new training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Decision tree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No normalization of data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Sensitive &amp; No model-assumption needed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Gaussian Process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Non linear regression, Can return probability of fit (how well it thinks it predicted data) which would have been beneficial for predicting data in the design 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Random Forest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Implicitly perform feature selection and generate uncorrelated decision trees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Low outlier interference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292929"/>
                </a:solidFill>
                <a:highlight>
                  <a:srgbClr val="FFFFFF"/>
                </a:highlight>
              </a:rPr>
              <a:t>Support Vector</a:t>
            </a:r>
            <a:endParaRPr b="1" i="1" sz="17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Effective in multidimensional model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Able to give accurate margin when less overlapping data is given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000" y="1492863"/>
            <a:ext cx="3819700" cy="20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775" y="3897825"/>
            <a:ext cx="4914099" cy="18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1d9076fe_0_0"/>
          <p:cNvSpPr txBox="1"/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Comparison </a:t>
            </a:r>
            <a:endParaRPr/>
          </a:p>
        </p:txBody>
      </p:sp>
      <p:graphicFrame>
        <p:nvGraphicFramePr>
          <p:cNvPr id="83" name="Google Shape;83;g1191d9076fe_0_0"/>
          <p:cNvGraphicFramePr/>
          <p:nvPr/>
        </p:nvGraphicFramePr>
        <p:xfrm>
          <a:off x="395925" y="15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{6F570941-744B-4CD6-B8BE-3CB4B24EEBF7}</a:tableStyleId>
              </a:tblPr>
              <a:tblGrid>
                <a:gridCol w="1012650"/>
                <a:gridCol w="3532200"/>
                <a:gridCol w="1223925"/>
                <a:gridCol w="1174050"/>
                <a:gridCol w="1055875"/>
                <a:gridCol w="1085525"/>
                <a:gridCol w="1154550"/>
                <a:gridCol w="1213800"/>
              </a:tblGrid>
              <a:tr h="70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Regressor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Hyper parameters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Charge Capacity (ah)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Discharge Capacity (ah)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Charge Energy (Wh)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Discharge Energy (Wh)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Coulombic Efficiency (%)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Energy Efficiency (%)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57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k-NN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KNN_model_train =KNeighborsRegressor(n_neighbors=10)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</a:rPr>
                        <a:t>0.54450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0.52807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</a:rPr>
                        <a:t>0.54300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0.52947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</a:rPr>
                        <a:t>2.09661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2.06256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</a:rPr>
                        <a:t>1.86602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1.81431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0.61850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1.36781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2.25484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2.72823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6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Decision Tree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DecisionTree_model =DecisionTreeRegressor(random_state = 66)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0.67986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0.74145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0.67835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0.74332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2.60967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2.87890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2.34078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2.58702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0.88036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1.36698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2.00336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2.96019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59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Random Forest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RF_model_Capacity =RandomForestRegressor(n_estimators=666,min_samples_split=5, max_depth=7,min_samples_leaf=1,random_state = 66)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0.57817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0.59187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1.75041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1.34072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2.21882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2.30451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1.98312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2.00897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0.64437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1.36248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1.75041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2.40429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5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Support Vector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svm_model_optimal =SVR(kernel ='rbf',gamma=0.03393221771895328,C=387)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0.49200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0.58212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0.49135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0.58391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1.85625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2.00114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1.67725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1.80330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1.34071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0.4726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1.56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434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2.63</a:t>
                      </a: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053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60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Gaussian Process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kernel = DotProduct() + WhiteKernel()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gpr = GaussianProcessRegressor(kernel=kernel, random_state=66)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0.57402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0.583</a:t>
                      </a: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0.57266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0.58302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2.22092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2.31055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1.91589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1.91545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0.56007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1.33870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3.39670</a:t>
                      </a:r>
                      <a:endParaRPr sz="13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3.96112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84" name="Google Shape;84;g1191d9076fe_0_0"/>
          <p:cNvSpPr txBox="1"/>
          <p:nvPr/>
        </p:nvSpPr>
        <p:spPr>
          <a:xfrm>
            <a:off x="5958200" y="696450"/>
            <a:ext cx="63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rgbClr val="FF0000"/>
                </a:solidFill>
              </a:rPr>
              <a:t>Red</a:t>
            </a:r>
            <a:r>
              <a:rPr b="1" lang="en-US"/>
              <a:t> </a:t>
            </a:r>
            <a:r>
              <a:rPr b="1" lang="en-US"/>
              <a:t>number</a:t>
            </a:r>
            <a:r>
              <a:rPr b="1" lang="en-US"/>
              <a:t> is the average MSE of y_training to y_validation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Black number is MSE of y_predicted to y_test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022c8735_0_0"/>
          <p:cNvSpPr txBox="1"/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Comparison </a:t>
            </a:r>
            <a:endParaRPr/>
          </a:p>
        </p:txBody>
      </p:sp>
      <p:pic>
        <p:nvPicPr>
          <p:cNvPr id="91" name="Google Shape;91;g117022c873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0578"/>
            <a:ext cx="4286131" cy="44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17022c873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872" y="1430583"/>
            <a:ext cx="4286131" cy="44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17022c873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927" y="1430565"/>
            <a:ext cx="4286131" cy="440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a0670f12a_0_8"/>
          <p:cNvSpPr txBox="1"/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Comparison </a:t>
            </a:r>
            <a:endParaRPr/>
          </a:p>
        </p:txBody>
      </p:sp>
      <p:pic>
        <p:nvPicPr>
          <p:cNvPr id="100" name="Google Shape;100;g11a0670f12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972" y="1441322"/>
            <a:ext cx="4286131" cy="44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1a0670f12a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838" y="1441331"/>
            <a:ext cx="4286131" cy="440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k - Nearest Neighbor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2327813" y="462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{6F570941-744B-4CD6-B8BE-3CB4B24EEBF7}</a:tableStyleId>
              </a:tblPr>
              <a:tblGrid>
                <a:gridCol w="1076625"/>
                <a:gridCol w="1076625"/>
                <a:gridCol w="1076625"/>
                <a:gridCol w="1076625"/>
                <a:gridCol w="1076625"/>
                <a:gridCol w="1076625"/>
                <a:gridCol w="1076625"/>
              </a:tblGrid>
              <a:tr h="85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Optimized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Hyperpara Regressor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Charge Capacity (Ah)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Discharge Capacity (Ah)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Charge Energy(Wh)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Discharge Energy (Wh)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Coulombic Efficiency (%)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Energy Efficiency (%)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67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k-NN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0.54409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0.53789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0.54247</a:t>
                      </a:r>
                      <a:endParaRPr/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0.53901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2.09695</a:t>
                      </a:r>
                      <a:endParaRPr/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2.10426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1.85681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1.85810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0.52016</a:t>
                      </a:r>
                      <a:endParaRPr/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1.37176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2.14238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2.89146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08" name="Google Shape;1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725" y="626734"/>
            <a:ext cx="5715201" cy="369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651275" y="1458775"/>
            <a:ext cx="5062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K-NN showed the best result for most performance metric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Most validation MSE and test MSE are similar, not overfitting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Result for coulombic efficiency have a higher error for test perhaps due to high variance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Used GridSearchCV to find the best hyperparameters for each metric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Validation MSE and test MSE are similar, not overfitting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2022-02-22T17:19:37Z</dcterms:created>
  <dc:creator>roselee3</dc:creator>
</cp:coreProperties>
</file>