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4" r:id="rId3"/>
    <p:sldMasterId id="2147483689" r:id="rId4"/>
    <p:sldMasterId id="2147483694" r:id="rId5"/>
    <p:sldMasterId id="2147483700" r:id="rId6"/>
  </p:sldMasterIdLst>
  <p:sldIdLst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D27356-B558-249B-7465-34B869C51AFE}" name="roselee3" initials="r" userId="roselee3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1FF"/>
    <a:srgbClr val="FF5757"/>
    <a:srgbClr val="FFBD59"/>
    <a:srgbClr val="000000"/>
    <a:srgbClr val="545454"/>
    <a:srgbClr val="4B2E84"/>
    <a:srgbClr val="F0F2F6"/>
    <a:srgbClr val="FFFFFF"/>
    <a:srgbClr val="FFEAC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microsoft.com/office/2018/10/relationships/authors" Target="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65A28A-ACEF-4800-A31C-86A80A46684F}"/>
              </a:ext>
            </a:extLst>
          </p:cNvPr>
          <p:cNvSpPr/>
          <p:nvPr/>
        </p:nvSpPr>
        <p:spPr>
          <a:xfrm>
            <a:off x="8735208" y="6549930"/>
            <a:ext cx="408791" cy="2973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BBFD3CEE-67CE-4275-93BC-A24B895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B54CF-9888-485E-BEEB-5387625B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421" y="704168"/>
            <a:ext cx="7713336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7380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562272" y="1714106"/>
            <a:ext cx="8178484" cy="44549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2272" y="388550"/>
            <a:ext cx="817848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7668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Encode Sans Norm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Encode Sans Normal Black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2E8-B668-4F31-8C27-D58F2408A3E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E9164-0319-4D6A-980C-1814A3594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4" y="20179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6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6094700"/>
            <a:ext cx="877148" cy="5906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70" y="6418613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9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95816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9718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5567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1753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799984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44551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6195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608832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220737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395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733964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416165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784545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D6A4-988B-477A-AE39-C7978A40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7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3" name="Picture 2" descr="Wordmark_center_Purp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1" y="6487457"/>
            <a:ext cx="2425295" cy="163374"/>
          </a:xfrm>
          <a:prstGeom prst="rect">
            <a:avLst/>
          </a:prstGeom>
        </p:spPr>
      </p:pic>
      <p:pic>
        <p:nvPicPr>
          <p:cNvPr id="4" name="Picture 3" descr="Bar_RtAngle_HE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3947767"/>
            <a:ext cx="2451418" cy="12450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1757" y="939150"/>
            <a:ext cx="6972300" cy="2871103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7225650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8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REGULAR, 24 PT.)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8" y="365126"/>
            <a:ext cx="8184662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421392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076956" cy="4015497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11" name="Picture 10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7" y="6487457"/>
            <a:ext cx="2425295" cy="163374"/>
          </a:xfrm>
          <a:prstGeom prst="rect">
            <a:avLst/>
          </a:prstGeom>
        </p:spPr>
      </p:pic>
      <p:pic>
        <p:nvPicPr>
          <p:cNvPr id="12" name="Picture 11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126"/>
            <a:ext cx="8064505" cy="998383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116306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671758" y="1736725"/>
            <a:ext cx="8184662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4B2E83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W Logo_Purple_2685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10" name="Picture 9" descr="Bar_RtAngle_H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2" y="1402894"/>
            <a:ext cx="1371201" cy="696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0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06078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4634" y="1231554"/>
            <a:ext cx="8540884" cy="42856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2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634" y="291660"/>
            <a:ext cx="8540883" cy="590278"/>
          </a:xfrm>
          <a:prstGeom prst="rect">
            <a:avLst/>
          </a:prstGeom>
        </p:spPr>
        <p:txBody>
          <a:bodyPr anchor="b"/>
          <a:lstStyle>
            <a:lvl1pPr algn="ctr">
              <a:defRPr sz="4000" b="1" i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2EE24-9388-420D-B9A1-2D16BDAF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" y="6496635"/>
            <a:ext cx="2312743" cy="2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7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9834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DAF5-55DF-4039-B216-8AB1E20D2DB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1565-BB45-4E8A-9155-A986F93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4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032470" y="325892"/>
            <a:ext cx="6995870" cy="702627"/>
          </a:xfrm>
          <a:prstGeom prst="rect">
            <a:avLst/>
          </a:prstGeom>
        </p:spPr>
        <p:txBody>
          <a:bodyPr anchor="b"/>
          <a:lstStyle>
            <a:lvl1pPr algn="l">
              <a:defRPr sz="375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799989-720B-4846-8780-A00CCD136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0" y="119064"/>
            <a:ext cx="1680483" cy="8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58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796CF-4662-4FFF-979C-369CCDDB66AE}"/>
              </a:ext>
            </a:extLst>
          </p:cNvPr>
          <p:cNvSpPr/>
          <p:nvPr/>
        </p:nvSpPr>
        <p:spPr>
          <a:xfrm>
            <a:off x="8604447" y="6446236"/>
            <a:ext cx="323732" cy="32941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47" y="3808880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085849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ctr">
              <a:defRPr sz="37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  <p:pic>
        <p:nvPicPr>
          <p:cNvPr id="7" name="Picture 6" descr="W Logo_Purple_2685_HEX.png">
            <a:extLst>
              <a:ext uri="{FF2B5EF4-FFF2-40B4-BE49-F238E27FC236}">
                <a16:creationId xmlns:a16="http://schemas.microsoft.com/office/drawing/2014/main" id="{1D3072ED-9F3F-4615-9E7C-9E4EFB8F0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79" y="5801743"/>
            <a:ext cx="1371600" cy="92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7532" y="1862877"/>
            <a:ext cx="8053082" cy="4270993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7530" y="1263722"/>
            <a:ext cx="80530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18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2" y="1077491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7531" y="231469"/>
            <a:ext cx="8053082" cy="747717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728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45232" y="1227261"/>
            <a:ext cx="7965610" cy="4872525"/>
          </a:xfrm>
          <a:prstGeom prst="rect">
            <a:avLst/>
          </a:prstGeom>
        </p:spPr>
        <p:txBody>
          <a:bodyPr/>
          <a:lstStyle>
            <a:lvl1pPr marL="257175" indent="-257175">
              <a:buFont typeface="Lucida Grande"/>
              <a:buChar char="&gt;"/>
              <a:defRPr sz="15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135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857250" indent="-171450">
              <a:buSzPct val="100000"/>
              <a:buFont typeface="Lucida Grande"/>
              <a:buChar char="&gt;"/>
              <a:defRPr sz="12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05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1543050" indent="-171450">
              <a:buFont typeface="Lucida Grande"/>
              <a:buChar char="&gt;"/>
              <a:defRPr sz="9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7" name="Picture 6" descr="Bar_RtAngle_7502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7" y="91355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1966" y="303478"/>
            <a:ext cx="8018875" cy="590278"/>
          </a:xfrm>
          <a:prstGeom prst="rect">
            <a:avLst/>
          </a:prstGeom>
        </p:spPr>
        <p:txBody>
          <a:bodyPr anchor="b"/>
          <a:lstStyle>
            <a:lvl1pPr algn="l">
              <a:defRPr sz="225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</a:t>
            </a:r>
          </a:p>
        </p:txBody>
      </p:sp>
    </p:spTree>
    <p:extLst>
      <p:ext uri="{BB962C8B-B14F-4D97-AF65-F5344CB8AC3E}">
        <p14:creationId xmlns:p14="http://schemas.microsoft.com/office/powerpoint/2010/main" val="303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309B0D-D96E-4E35-B9C6-B39883A3F072}"/>
              </a:ext>
            </a:extLst>
          </p:cNvPr>
          <p:cNvSpPr/>
          <p:nvPr/>
        </p:nvSpPr>
        <p:spPr>
          <a:xfrm>
            <a:off x="0" y="6470802"/>
            <a:ext cx="9144000" cy="39594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66C496-C937-4BF0-B46E-D9EF6A1C2D4A}"/>
              </a:ext>
            </a:extLst>
          </p:cNvPr>
          <p:cNvSpPr/>
          <p:nvPr/>
        </p:nvSpPr>
        <p:spPr>
          <a:xfrm>
            <a:off x="0" y="0"/>
            <a:ext cx="9144000" cy="1111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W_W Logo_White.png">
            <a:extLst>
              <a:ext uri="{FF2B5EF4-FFF2-40B4-BE49-F238E27FC236}">
                <a16:creationId xmlns:a16="http://schemas.microsoft.com/office/drawing/2014/main" id="{A9460D17-BBCD-4472-B2E4-0273FA54CCA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0" y="214678"/>
            <a:ext cx="1013642" cy="682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37C32-97E1-4637-BB7D-841E0057DAD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499323"/>
            <a:ext cx="2742840" cy="287998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41A3FE9-F8FC-4A69-AFF7-031E05E64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20" y="37330"/>
            <a:ext cx="7713336" cy="7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0AE8E6-A3DD-4C2D-A16C-AF74D153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9547" y="704168"/>
            <a:ext cx="7665209" cy="39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88355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706" r:id="rId6"/>
  </p:sldLayoutIdLst>
  <p:txStyles>
    <p:titleStyle>
      <a:lvl1pPr algn="l" defTabSz="342900" rtl="0" eaLnBrk="1" latinLnBrk="0" hangingPunct="1">
        <a:spcBef>
          <a:spcPct val="0"/>
        </a:spcBef>
        <a:buNone/>
        <a:defRPr sz="3300" b="1" kern="1200">
          <a:solidFill>
            <a:schemeClr val="bg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C6080-045F-41C4-89D9-8E70B48BB72A}"/>
              </a:ext>
            </a:extLst>
          </p:cNvPr>
          <p:cNvSpPr txBox="1"/>
          <p:nvPr/>
        </p:nvSpPr>
        <p:spPr>
          <a:xfrm>
            <a:off x="8558384" y="6465083"/>
            <a:ext cx="6931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3FA78B7-8D21-48BE-89F6-243D1209CF34}" type="slidenum">
              <a:rPr lang="en-US" sz="150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Wordmark_center_Purple_HEX.png">
            <a:extLst>
              <a:ext uri="{FF2B5EF4-FFF2-40B4-BE49-F238E27FC236}">
                <a16:creationId xmlns:a16="http://schemas.microsoft.com/office/drawing/2014/main" id="{458A2D40-5D7E-4475-AA28-736AF5F25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4" y="6544979"/>
            <a:ext cx="2425295" cy="1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5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6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1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8D3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D87FA-5166-4AFB-BA66-219B218049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429000"/>
            <a:ext cx="9143999" cy="3429000"/>
          </a:xfrm>
          <a:prstGeom prst="rect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917BC-777A-4C29-8BD0-40C2AF35B1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6429" y="112170"/>
            <a:ext cx="8911140" cy="6633659"/>
          </a:xfrm>
          <a:prstGeom prst="rect">
            <a:avLst/>
          </a:prstGeom>
          <a:solidFill>
            <a:srgbClr val="F0F2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D1CB8D8-0351-4A8D-8892-895765B77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62" y="112170"/>
            <a:ext cx="1455084" cy="960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89990-D3B1-41AB-A7A4-DEF575FB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17" y="-51836"/>
            <a:ext cx="5534766" cy="786532"/>
          </a:xfrm>
        </p:spPr>
        <p:txBody>
          <a:bodyPr>
            <a:noAutofit/>
          </a:bodyPr>
          <a:lstStyle/>
          <a:p>
            <a:pPr algn="ctr"/>
            <a:r>
              <a:rPr lang="en-US" sz="170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SELEC: Selection of Battery Electrolytes Driven by Machine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F12C7D-3C12-485D-AD98-BE362BF0EE7A}"/>
              </a:ext>
            </a:extLst>
          </p:cNvPr>
          <p:cNvSpPr txBox="1">
            <a:spLocks/>
          </p:cNvSpPr>
          <p:nvPr/>
        </p:nvSpPr>
        <p:spPr>
          <a:xfrm>
            <a:off x="1508983" y="677964"/>
            <a:ext cx="6079589" cy="241494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 </a:t>
            </a:r>
            <a:r>
              <a:rPr lang="en-US" sz="100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Yesl</a:t>
            </a:r>
            <a:r>
              <a:rPr lang="en-US" sz="10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Lee, Karen Li, Bella Wu, Shuyan Zhao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DCEDA828-9310-49DC-A69A-7C72D4516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2" y="173503"/>
            <a:ext cx="1376778" cy="67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A75135-2DEA-48A4-A9FE-C7C33BD413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1196" y="926327"/>
            <a:ext cx="8564287" cy="87901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0259A-F38C-4F49-9FB1-5DF42EA22A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78552" y="1871986"/>
            <a:ext cx="2946765" cy="474750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503E1-689E-47C9-874A-9DF9AF8D10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1" y="3333133"/>
            <a:ext cx="2789479" cy="32863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8515D-0C34-4A37-A3E4-1179A2CE16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20" y="1871987"/>
            <a:ext cx="2839584" cy="22388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F367A-7016-4F9A-AAA2-36E2CCBBCB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4177492"/>
            <a:ext cx="2822458" cy="16350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3D77A-6D2E-4926-9BA9-1C1C96840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5822" y="1871986"/>
            <a:ext cx="2791694" cy="1402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3FB72-E4AA-4A2C-8021-42FF337DAF55}"/>
              </a:ext>
            </a:extLst>
          </p:cNvPr>
          <p:cNvSpPr/>
          <p:nvPr/>
        </p:nvSpPr>
        <p:spPr>
          <a:xfrm>
            <a:off x="342913" y="958491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3DA46-9C01-44AB-89AD-E97C58A10C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05719" y="5868742"/>
            <a:ext cx="2822457" cy="75791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BD076-85F6-4213-BB33-DBAB1B1D0DC2}"/>
              </a:ext>
            </a:extLst>
          </p:cNvPr>
          <p:cNvSpPr/>
          <p:nvPr/>
        </p:nvSpPr>
        <p:spPr>
          <a:xfrm>
            <a:off x="294004" y="3358340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Management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B6E771-EB47-4046-B62F-E226F9089F02}"/>
              </a:ext>
            </a:extLst>
          </p:cNvPr>
          <p:cNvSpPr/>
          <p:nvPr/>
        </p:nvSpPr>
        <p:spPr>
          <a:xfrm>
            <a:off x="3232222" y="1907564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Machine Learning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284748-1272-4FFC-AE79-0659F340435A}"/>
              </a:ext>
            </a:extLst>
          </p:cNvPr>
          <p:cNvSpPr/>
          <p:nvPr/>
        </p:nvSpPr>
        <p:spPr>
          <a:xfrm>
            <a:off x="6193006" y="4215938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Conclusion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D47C3-3706-4351-B785-9715940AF3EC}"/>
              </a:ext>
            </a:extLst>
          </p:cNvPr>
          <p:cNvSpPr/>
          <p:nvPr/>
        </p:nvSpPr>
        <p:spPr>
          <a:xfrm>
            <a:off x="6176087" y="5899757"/>
            <a:ext cx="2672476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Acknowledgements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3F1834-9AB2-4F69-AE25-0F13602618FE}"/>
              </a:ext>
            </a:extLst>
          </p:cNvPr>
          <p:cNvSpPr/>
          <p:nvPr/>
        </p:nvSpPr>
        <p:spPr>
          <a:xfrm>
            <a:off x="294005" y="1904613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Graphical User Interface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292B88-EF91-43CA-91EF-8682B6344DF9}"/>
              </a:ext>
            </a:extLst>
          </p:cNvPr>
          <p:cNvSpPr txBox="1">
            <a:spLocks/>
          </p:cNvSpPr>
          <p:nvPr/>
        </p:nvSpPr>
        <p:spPr>
          <a:xfrm>
            <a:off x="6105720" y="6090854"/>
            <a:ext cx="2732359" cy="548821"/>
          </a:xfrm>
          <a:prstGeom prst="rect">
            <a:avLst/>
          </a:prstGeom>
        </p:spPr>
        <p:txBody>
          <a:bodyPr anchor="b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 team graciously thanks the instructors,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Beck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Stephanie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Valleau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for their guidance. We also acknowledge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75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Nisarg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Joshi 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time and constant big brain advice.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3443B19-A2DB-496E-A579-1B531B13CAB3}"/>
              </a:ext>
            </a:extLst>
          </p:cNvPr>
          <p:cNvSpPr txBox="1">
            <a:spLocks/>
          </p:cNvSpPr>
          <p:nvPr/>
        </p:nvSpPr>
        <p:spPr>
          <a:xfrm>
            <a:off x="293709" y="1151621"/>
            <a:ext cx="2723762" cy="621655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past 25 years, the energy throughput of lithium-ion batteries have increased while the production costs have significantly decreased</a:t>
            </a:r>
            <a:r>
              <a:rPr lang="en-US" sz="70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leading to a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rising demand in better batteries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this expanding electric economy, battery scientists face several challenges when designing a higher energy battery.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3EBA1B2-F8F7-46CD-9B98-75404582554F}"/>
              </a:ext>
            </a:extLst>
          </p:cNvPr>
          <p:cNvSpPr txBox="1">
            <a:spLocks/>
          </p:cNvSpPr>
          <p:nvPr/>
        </p:nvSpPr>
        <p:spPr>
          <a:xfrm>
            <a:off x="139403" y="6590241"/>
            <a:ext cx="8739442" cy="22209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a-DK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J. Liu et al., </a:t>
            </a:r>
            <a:r>
              <a:rPr lang="da-DK" sz="600" b="0" i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Nat. Energy</a:t>
            </a:r>
            <a:r>
              <a:rPr lang="da-DK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4, 180–186 (2019).</a:t>
            </a:r>
            <a:r>
              <a:rPr lang="en-US" sz="6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[2] 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Yuliya </a:t>
            </a:r>
            <a:r>
              <a:rPr lang="en-US" sz="600" b="0" i="0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Preger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al 2020 </a:t>
            </a:r>
            <a:r>
              <a:rPr lang="en-US" sz="600" b="0" i="1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600" b="0" i="1" dirty="0" err="1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Electrochem</a:t>
            </a:r>
            <a:r>
              <a:rPr lang="en-US" sz="600" b="0" i="1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Soc</a:t>
            </a:r>
            <a:r>
              <a:rPr lang="en-US" sz="600" b="0" i="0" dirty="0">
                <a:solidFill>
                  <a:srgbClr val="54545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167 120532</a:t>
            </a:r>
            <a:endParaRPr lang="en-US" sz="6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45B46E93-BCDB-44E1-A9FE-3B37587A39B6}"/>
              </a:ext>
            </a:extLst>
          </p:cNvPr>
          <p:cNvSpPr txBox="1">
            <a:spLocks/>
          </p:cNvSpPr>
          <p:nvPr/>
        </p:nvSpPr>
        <p:spPr>
          <a:xfrm>
            <a:off x="227576" y="3571865"/>
            <a:ext cx="2739691" cy="568556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 battery cycling studies from Sandia National Labs</a:t>
            </a:r>
            <a:r>
              <a:rPr lang="en-US" sz="850" b="0" baseline="300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Battery Archive were processed in preparation of being used in computing.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34660D-BCAA-45DB-BE8A-E1A7962E9562}"/>
              </a:ext>
            </a:extLst>
          </p:cNvPr>
          <p:cNvGrpSpPr/>
          <p:nvPr/>
        </p:nvGrpSpPr>
        <p:grpSpPr>
          <a:xfrm>
            <a:off x="283660" y="4180593"/>
            <a:ext cx="1351479" cy="2292214"/>
            <a:chOff x="415389" y="2714210"/>
            <a:chExt cx="1351479" cy="22922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55983-9B26-4488-A1D7-B6C7D4F78F3F}"/>
                </a:ext>
              </a:extLst>
            </p:cNvPr>
            <p:cNvGrpSpPr/>
            <p:nvPr/>
          </p:nvGrpSpPr>
          <p:grpSpPr>
            <a:xfrm>
              <a:off x="420265" y="2714210"/>
              <a:ext cx="1346603" cy="457762"/>
              <a:chOff x="900692" y="2688347"/>
              <a:chExt cx="1441338" cy="45776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CAC5C36C-CCFA-41E0-ADB8-F8E2F8F3D02F}"/>
                  </a:ext>
                </a:extLst>
              </p:cNvPr>
              <p:cNvSpPr/>
              <p:nvPr/>
            </p:nvSpPr>
            <p:spPr>
              <a:xfrm>
                <a:off x="902389" y="2698175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itle 1">
                <a:extLst>
                  <a:ext uri="{FF2B5EF4-FFF2-40B4-BE49-F238E27FC236}">
                    <a16:creationId xmlns:a16="http://schemas.microsoft.com/office/drawing/2014/main" id="{6540675E-AC82-443F-96EE-AE7978EA3D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2" y="2688347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Metadata and cycle data: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Obtain and compile data into project database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2EED2A-6122-4BB6-91CE-EEAE3DE3EA36}"/>
                </a:ext>
              </a:extLst>
            </p:cNvPr>
            <p:cNvGrpSpPr/>
            <p:nvPr/>
          </p:nvGrpSpPr>
          <p:grpSpPr>
            <a:xfrm>
              <a:off x="416205" y="3320883"/>
              <a:ext cx="1345017" cy="447934"/>
              <a:chOff x="896533" y="3282320"/>
              <a:chExt cx="1439641" cy="447934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3034229-CF87-43B5-8DFA-2EFB10CC14BD}"/>
                  </a:ext>
                </a:extLst>
              </p:cNvPr>
              <p:cNvSpPr/>
              <p:nvPr/>
            </p:nvSpPr>
            <p:spPr>
              <a:xfrm>
                <a:off x="896533" y="3282320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itle 1">
                <a:extLst>
                  <a:ext uri="{FF2B5EF4-FFF2-40B4-BE49-F238E27FC236}">
                    <a16:creationId xmlns:a16="http://schemas.microsoft.com/office/drawing/2014/main" id="{114EF607-14D8-42EC-9807-18D3A2F29F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575" y="3349905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Split data</a:t>
                </a:r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into test, train, and validation sets</a:t>
                </a:r>
                <a:endParaRPr lang="en-US" sz="75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86784A-3D30-4B2A-B4E2-6DC4BEBB4104}"/>
                </a:ext>
              </a:extLst>
            </p:cNvPr>
            <p:cNvGrpSpPr/>
            <p:nvPr/>
          </p:nvGrpSpPr>
          <p:grpSpPr>
            <a:xfrm>
              <a:off x="415389" y="3923819"/>
              <a:ext cx="1345781" cy="447934"/>
              <a:chOff x="895717" y="3872556"/>
              <a:chExt cx="1440458" cy="44793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CFF9242-1059-4907-A78F-3322E163E2D8}"/>
                  </a:ext>
                </a:extLst>
              </p:cNvPr>
              <p:cNvSpPr/>
              <p:nvPr/>
            </p:nvSpPr>
            <p:spPr>
              <a:xfrm>
                <a:off x="896534" y="3872556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BD45776E-4931-45A1-9F84-9F1F4CF2D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5717" y="3875754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One hot encode: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Convert categorical data into numerical values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318856F-7534-442A-964A-941662D4A575}"/>
                </a:ext>
              </a:extLst>
            </p:cNvPr>
            <p:cNvGrpSpPr/>
            <p:nvPr/>
          </p:nvGrpSpPr>
          <p:grpSpPr>
            <a:xfrm>
              <a:off x="421609" y="4558490"/>
              <a:ext cx="1345016" cy="447934"/>
              <a:chOff x="902389" y="4507227"/>
              <a:chExt cx="1439641" cy="447934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46A5B2FE-5AB2-4D0B-A892-8D27C6BC05CD}"/>
                  </a:ext>
                </a:extLst>
              </p:cNvPr>
              <p:cNvSpPr/>
              <p:nvPr/>
            </p:nvSpPr>
            <p:spPr>
              <a:xfrm>
                <a:off x="902389" y="4507227"/>
                <a:ext cx="1439641" cy="447934"/>
              </a:xfrm>
              <a:prstGeom prst="roundRect">
                <a:avLst/>
              </a:prstGeom>
              <a:solidFill>
                <a:srgbClr val="5271FF">
                  <a:alpha val="40000"/>
                </a:srgbClr>
              </a:solidFill>
              <a:ln>
                <a:solidFill>
                  <a:schemeClr val="accent4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itle 1">
                <a:extLst>
                  <a:ext uri="{FF2B5EF4-FFF2-40B4-BE49-F238E27FC236}">
                    <a16:creationId xmlns:a16="http://schemas.microsoft.com/office/drawing/2014/main" id="{A2C3EA5A-0E2D-4041-BDCD-FCF68155CF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47" y="4552583"/>
                <a:ext cx="1430329" cy="365519"/>
              </a:xfrm>
              <a:prstGeom prst="rect">
                <a:avLst/>
              </a:prstGeom>
            </p:spPr>
            <p:txBody>
              <a:bodyPr anchor="t"/>
              <a:lstStyle>
                <a:lvl1pPr algn="l" defTabSz="342900" rtl="0" eaLnBrk="1" latinLnBrk="0" hangingPunct="1">
                  <a:spcBef>
                    <a:spcPct val="0"/>
                  </a:spcBef>
                  <a:buNone/>
                  <a:defRPr sz="3750" b="1" i="0" kern="1200">
                    <a:solidFill>
                      <a:schemeClr val="tx2"/>
                    </a:solidFill>
                    <a:latin typeface="Encode Sans Normal Black" charset="0"/>
                    <a:ea typeface="Encode Sans Normal Black" charset="0"/>
                    <a:cs typeface="Encode Sans Normal Black" charset="0"/>
                  </a:defRPr>
                </a:lvl1pPr>
              </a:lstStyle>
              <a:p>
                <a:pPr algn="ctr"/>
                <a:r>
                  <a:rPr lang="en-US" sz="75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Standardize:</a:t>
                </a:r>
              </a:p>
              <a:p>
                <a:pPr algn="ctr"/>
                <a:r>
                  <a:rPr lang="en-US" sz="750" b="0" dirty="0">
                    <a:solidFill>
                      <a:srgbClr val="54545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Scale numerical data</a:t>
                </a:r>
              </a:p>
            </p:txBody>
          </p:sp>
        </p:grpSp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BB6E8AD1-DA21-4642-8B9F-06213CC2BF68}"/>
                </a:ext>
              </a:extLst>
            </p:cNvPr>
            <p:cNvSpPr/>
            <p:nvPr/>
          </p:nvSpPr>
          <p:spPr>
            <a:xfrm>
              <a:off x="980293" y="314637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DC152DC4-274D-4819-B1AB-96BA336F2AAE}"/>
                </a:ext>
              </a:extLst>
            </p:cNvPr>
            <p:cNvSpPr/>
            <p:nvPr/>
          </p:nvSpPr>
          <p:spPr>
            <a:xfrm>
              <a:off x="974806" y="3688860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row: Down 67">
              <a:extLst>
                <a:ext uri="{FF2B5EF4-FFF2-40B4-BE49-F238E27FC236}">
                  <a16:creationId xmlns:a16="http://schemas.microsoft.com/office/drawing/2014/main" id="{4F662DB9-035C-42C6-94B4-CEE30C39F3C3}"/>
                </a:ext>
              </a:extLst>
            </p:cNvPr>
            <p:cNvSpPr/>
            <p:nvPr/>
          </p:nvSpPr>
          <p:spPr>
            <a:xfrm>
              <a:off x="974806" y="4336619"/>
              <a:ext cx="174211" cy="282365"/>
            </a:xfrm>
            <a:prstGeom prst="downArrow">
              <a:avLst/>
            </a:prstGeom>
            <a:solidFill>
              <a:srgbClr val="5454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986346BB-770F-4D06-AA1D-53D06A7A5B85}"/>
              </a:ext>
            </a:extLst>
          </p:cNvPr>
          <p:cNvSpPr txBox="1">
            <a:spLocks/>
          </p:cNvSpPr>
          <p:nvPr/>
        </p:nvSpPr>
        <p:spPr>
          <a:xfrm>
            <a:off x="3951068" y="1082021"/>
            <a:ext cx="2091643" cy="713792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performance is heavily affected by external operating conditions such as temperature, applied load (e.g. C-rate), and intrinsic and aging characteristics of the anode, cathode, and electrolyte material.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Electrolyte research is a hot topic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to safety concerns.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D3E39B5F-0506-4D0B-99FF-50094CBA340E}"/>
              </a:ext>
            </a:extLst>
          </p:cNvPr>
          <p:cNvSpPr txBox="1">
            <a:spLocks/>
          </p:cNvSpPr>
          <p:nvPr/>
        </p:nvSpPr>
        <p:spPr>
          <a:xfrm>
            <a:off x="6120449" y="1067783"/>
            <a:ext cx="2680639" cy="68129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 save us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time, money, and safety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battery scientist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user, who may be unfamiliar with programming languages, will specify a battery system and be able to see the performance of the battery prior to conducting an experiment. </a:t>
            </a:r>
          </a:p>
        </p:txBody>
      </p:sp>
      <p:pic>
        <p:nvPicPr>
          <p:cNvPr id="66" name="Picture 65" descr="Chart, line chart&#10;&#10;Description automatically generated">
            <a:extLst>
              <a:ext uri="{FF2B5EF4-FFF2-40B4-BE49-F238E27FC236}">
                <a16:creationId xmlns:a16="http://schemas.microsoft.com/office/drawing/2014/main" id="{18AB2F13-3606-4EDA-80EB-D45AFFE592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" r="17633" b="5762"/>
          <a:stretch/>
        </p:blipFill>
        <p:spPr>
          <a:xfrm>
            <a:off x="7232080" y="2922107"/>
            <a:ext cx="1707271" cy="118512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353634D-61B3-4DCB-B530-445F55E491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02"/>
          <a:stretch/>
        </p:blipFill>
        <p:spPr>
          <a:xfrm>
            <a:off x="6120449" y="2896530"/>
            <a:ext cx="1121228" cy="116980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114A1B7-FB28-4DEE-A23A-3F3F193D0DCD}"/>
              </a:ext>
            </a:extLst>
          </p:cNvPr>
          <p:cNvSpPr/>
          <p:nvPr/>
        </p:nvSpPr>
        <p:spPr>
          <a:xfrm>
            <a:off x="6193007" y="1909346"/>
            <a:ext cx="2633109" cy="201124"/>
          </a:xfrm>
          <a:prstGeom prst="rect">
            <a:avLst/>
          </a:prstGeom>
          <a:solidFill>
            <a:srgbClr val="FFBD59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545454"/>
                </a:solidFill>
              </a:rPr>
              <a:t>Data Visualization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25810320-70BF-4958-B5E9-54530C151D70}"/>
              </a:ext>
            </a:extLst>
          </p:cNvPr>
          <p:cNvSpPr txBox="1">
            <a:spLocks/>
          </p:cNvSpPr>
          <p:nvPr/>
        </p:nvSpPr>
        <p:spPr>
          <a:xfrm>
            <a:off x="227576" y="2099288"/>
            <a:ext cx="2764152" cy="337829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9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GUI was developed for SELEC using </a:t>
            </a:r>
            <a:r>
              <a:rPr lang="en-US" sz="90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9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D740837A-24B7-4923-9B7A-27FB66C6A7D6}"/>
              </a:ext>
            </a:extLst>
          </p:cNvPr>
          <p:cNvSpPr txBox="1">
            <a:spLocks/>
          </p:cNvSpPr>
          <p:nvPr/>
        </p:nvSpPr>
        <p:spPr>
          <a:xfrm>
            <a:off x="6113486" y="2134085"/>
            <a:ext cx="2745462" cy="80060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Comparisons of the available electrolytes is facilitated through data visualization, which was achieved using </a:t>
            </a:r>
            <a:r>
              <a:rPr lang="en-US" sz="750" b="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 interactive 3D visualization of the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charge and discharge energy and capacity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respect to cycle number, in addition to a 2D visualization of 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coulombic and energy efficiency</a:t>
            </a:r>
            <a:r>
              <a:rPr lang="en-US" sz="7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shown on the GUI. 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026CF976-B140-4D37-97C4-FEF92C17637E}"/>
              </a:ext>
            </a:extLst>
          </p:cNvPr>
          <p:cNvSpPr txBox="1">
            <a:spLocks/>
          </p:cNvSpPr>
          <p:nvPr/>
        </p:nvSpPr>
        <p:spPr>
          <a:xfrm>
            <a:off x="3143769" y="2235030"/>
            <a:ext cx="2781524" cy="40163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 different regression models were </a:t>
            </a:r>
            <a:r>
              <a:rPr lang="en-US" sz="700" b="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fitted and tested to a training and validation set prior to a train and testing set, with the loss function being root mean squared error (RMSE). 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F664C375-628B-466B-AD9A-6C27DD8EF476}"/>
              </a:ext>
            </a:extLst>
          </p:cNvPr>
          <p:cNvSpPr txBox="1">
            <a:spLocks/>
          </p:cNvSpPr>
          <p:nvPr/>
        </p:nvSpPr>
        <p:spPr>
          <a:xfrm>
            <a:off x="6145759" y="4384257"/>
            <a:ext cx="2713356" cy="82513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to compare battery electrolytes based on predicted battery performance gauged by capacity, energy, and efficiency was created. Open-source data was processed through one hot encoding, a k-NN model was developed and optimized, and results were presented on a GUI. The validation and test RMSE were similar for the k-NN model. Average predicted values are within one standard deviation from dataset values.</a:t>
            </a:r>
            <a:endParaRPr lang="en-US" sz="70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7A235-AFAD-4361-AF64-7ECA8C932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186" y="2314058"/>
            <a:ext cx="1213125" cy="944016"/>
          </a:xfrm>
          <a:prstGeom prst="rect">
            <a:avLst/>
          </a:prstGeom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3BB7BACE-D42E-4895-B01C-6369CE82C0E5}"/>
              </a:ext>
            </a:extLst>
          </p:cNvPr>
          <p:cNvSpPr txBox="1">
            <a:spLocks/>
          </p:cNvSpPr>
          <p:nvPr/>
        </p:nvSpPr>
        <p:spPr>
          <a:xfrm>
            <a:off x="229644" y="2245622"/>
            <a:ext cx="1445659" cy="263125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9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user chooses: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41724265-E32D-4540-9BAD-6709C75E116D}"/>
              </a:ext>
            </a:extLst>
          </p:cNvPr>
          <p:cNvSpPr txBox="1">
            <a:spLocks/>
          </p:cNvSpPr>
          <p:nvPr/>
        </p:nvSpPr>
        <p:spPr>
          <a:xfrm>
            <a:off x="3144492" y="2098528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AA574F7D-951D-48B1-97E7-A458CFD30E28}"/>
              </a:ext>
            </a:extLst>
          </p:cNvPr>
          <p:cNvSpPr txBox="1">
            <a:spLocks/>
          </p:cNvSpPr>
          <p:nvPr/>
        </p:nvSpPr>
        <p:spPr>
          <a:xfrm>
            <a:off x="3103197" y="4305504"/>
            <a:ext cx="2849640" cy="356572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700" dirty="0" err="1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showed consistent results while searching for the best hyperparameters for each metric.</a:t>
            </a:r>
            <a:endParaRPr lang="en-US" sz="700" b="0" dirty="0">
              <a:solidFill>
                <a:srgbClr val="545454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7C234C90-A7C1-4C23-8888-37BF1456A149}"/>
              </a:ext>
            </a:extLst>
          </p:cNvPr>
          <p:cNvSpPr txBox="1">
            <a:spLocks/>
          </p:cNvSpPr>
          <p:nvPr/>
        </p:nvSpPr>
        <p:spPr>
          <a:xfrm>
            <a:off x="3103197" y="4149478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 Regression Predictions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BE1F67A1-CB3A-4FCC-A098-A53ADBB2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37" y="3500937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20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7462060E-77CF-4475-B73D-BF5423119C7A}"/>
              </a:ext>
            </a:extLst>
          </p:cNvPr>
          <p:cNvSpPr txBox="1">
            <a:spLocks/>
          </p:cNvSpPr>
          <p:nvPr/>
        </p:nvSpPr>
        <p:spPr>
          <a:xfrm>
            <a:off x="6163562" y="5285378"/>
            <a:ext cx="2706286" cy="5657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cathode input with physically meaningful features (ex: tortuosity, porosity, conductivity)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battery mechanisms for different systems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uploads their own data 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649412D-75AB-4370-89ED-A8BACD95A6BC}"/>
              </a:ext>
            </a:extLst>
          </p:cNvPr>
          <p:cNvSpPr txBox="1">
            <a:spLocks/>
          </p:cNvSpPr>
          <p:nvPr/>
        </p:nvSpPr>
        <p:spPr>
          <a:xfrm>
            <a:off x="6145759" y="5144993"/>
            <a:ext cx="2670437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Implementations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D73012-2EAD-4E7E-895C-0B10D6B41C36}"/>
              </a:ext>
            </a:extLst>
          </p:cNvPr>
          <p:cNvGrpSpPr>
            <a:grpSpLocks/>
          </p:cNvGrpSpPr>
          <p:nvPr/>
        </p:nvGrpSpPr>
        <p:grpSpPr>
          <a:xfrm>
            <a:off x="3151320" y="1146154"/>
            <a:ext cx="825089" cy="619854"/>
            <a:chOff x="4061917" y="1220719"/>
            <a:chExt cx="835520" cy="52492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6017041-37EE-4823-9735-969654787E69}"/>
                </a:ext>
              </a:extLst>
            </p:cNvPr>
            <p:cNvSpPr/>
            <p:nvPr/>
          </p:nvSpPr>
          <p:spPr>
            <a:xfrm>
              <a:off x="4062360" y="1229753"/>
              <a:ext cx="834700" cy="515891"/>
            </a:xfrm>
            <a:prstGeom prst="rect">
              <a:avLst/>
            </a:prstGeom>
            <a:solidFill>
              <a:srgbClr val="FFBD59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F771B07-243E-4A86-8DF2-AC0C8C612D8F}"/>
                </a:ext>
              </a:extLst>
            </p:cNvPr>
            <p:cNvSpPr/>
            <p:nvPr/>
          </p:nvSpPr>
          <p:spPr>
            <a:xfrm>
              <a:off x="4065359" y="1566256"/>
              <a:ext cx="831635" cy="177340"/>
            </a:xfrm>
            <a:prstGeom prst="rect">
              <a:avLst/>
            </a:prstGeom>
            <a:solidFill>
              <a:srgbClr val="FF5757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5F0472-DE92-4078-9E7D-EDFE696C5E9F}"/>
                </a:ext>
              </a:extLst>
            </p:cNvPr>
            <p:cNvSpPr/>
            <p:nvPr/>
          </p:nvSpPr>
          <p:spPr>
            <a:xfrm>
              <a:off x="4062912" y="1234040"/>
              <a:ext cx="834525" cy="152985"/>
            </a:xfrm>
            <a:prstGeom prst="rect">
              <a:avLst/>
            </a:prstGeom>
            <a:solidFill>
              <a:srgbClr val="5271FF">
                <a:alpha val="76863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4ACAD246-8450-4AD8-A8CE-5DDAA6A78942}"/>
                </a:ext>
              </a:extLst>
            </p:cNvPr>
            <p:cNvSpPr txBox="1">
              <a:spLocks/>
            </p:cNvSpPr>
            <p:nvPr/>
          </p:nvSpPr>
          <p:spPr>
            <a:xfrm>
              <a:off x="4065355" y="1561253"/>
              <a:ext cx="828704" cy="177341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Cathode</a:t>
              </a:r>
            </a:p>
          </p:txBody>
        </p:sp>
        <p:sp>
          <p:nvSpPr>
            <p:cNvPr id="96" name="Title 1">
              <a:extLst>
                <a:ext uri="{FF2B5EF4-FFF2-40B4-BE49-F238E27FC236}">
                  <a16:creationId xmlns:a16="http://schemas.microsoft.com/office/drawing/2014/main" id="{8CD9CA39-B422-4CD8-B7AD-13CACCC959F9}"/>
                </a:ext>
              </a:extLst>
            </p:cNvPr>
            <p:cNvSpPr txBox="1">
              <a:spLocks/>
            </p:cNvSpPr>
            <p:nvPr/>
          </p:nvSpPr>
          <p:spPr>
            <a:xfrm>
              <a:off x="4068290" y="1220719"/>
              <a:ext cx="828704" cy="152985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chemeClr val="accent3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Anode</a:t>
              </a:r>
            </a:p>
          </p:txBody>
        </p:sp>
        <p:sp>
          <p:nvSpPr>
            <p:cNvPr id="97" name="Title 1">
              <a:extLst>
                <a:ext uri="{FF2B5EF4-FFF2-40B4-BE49-F238E27FC236}">
                  <a16:creationId xmlns:a16="http://schemas.microsoft.com/office/drawing/2014/main" id="{6956CC95-8062-409F-A2A2-2B3AB284807B}"/>
                </a:ext>
              </a:extLst>
            </p:cNvPr>
            <p:cNvSpPr txBox="1">
              <a:spLocks/>
            </p:cNvSpPr>
            <p:nvPr/>
          </p:nvSpPr>
          <p:spPr>
            <a:xfrm>
              <a:off x="4061917" y="1382167"/>
              <a:ext cx="828704" cy="177341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700" dirty="0">
                  <a:solidFill>
                    <a:srgbClr val="5454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Electrolyte</a:t>
              </a:r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F3D97CC5-7F81-41A0-8D41-5F936138F639}"/>
              </a:ext>
            </a:extLst>
          </p:cNvPr>
          <p:cNvSpPr txBox="1">
            <a:spLocks/>
          </p:cNvSpPr>
          <p:nvPr/>
        </p:nvSpPr>
        <p:spPr>
          <a:xfrm>
            <a:off x="6113778" y="931469"/>
            <a:ext cx="2680639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Motivating Use Case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34B32585-3E96-411E-BA77-FEB39D9EE047}"/>
              </a:ext>
            </a:extLst>
          </p:cNvPr>
          <p:cNvSpPr txBox="1">
            <a:spLocks/>
          </p:cNvSpPr>
          <p:nvPr/>
        </p:nvSpPr>
        <p:spPr>
          <a:xfrm>
            <a:off x="3086681" y="930056"/>
            <a:ext cx="2929138" cy="20112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r>
              <a:rPr lang="en-US" sz="850" dirty="0">
                <a:solidFill>
                  <a:srgbClr val="4B2E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Components and Performance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0236FB-0E69-4A1F-B9E7-AF8797746459}"/>
              </a:ext>
            </a:extLst>
          </p:cNvPr>
          <p:cNvGrpSpPr/>
          <p:nvPr/>
        </p:nvGrpSpPr>
        <p:grpSpPr>
          <a:xfrm>
            <a:off x="1774289" y="4385875"/>
            <a:ext cx="1066363" cy="598293"/>
            <a:chOff x="661141" y="5658241"/>
            <a:chExt cx="2012468" cy="84743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FB7DAC-2109-4E46-BA6C-BDEA7052E745}"/>
                </a:ext>
              </a:extLst>
            </p:cNvPr>
            <p:cNvSpPr/>
            <p:nvPr/>
          </p:nvSpPr>
          <p:spPr>
            <a:xfrm>
              <a:off x="661141" y="5658241"/>
              <a:ext cx="2012468" cy="847435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EB2B1E-0482-44B4-8849-E5E389425906}"/>
                </a:ext>
              </a:extLst>
            </p:cNvPr>
            <p:cNvSpPr/>
            <p:nvPr/>
          </p:nvSpPr>
          <p:spPr>
            <a:xfrm>
              <a:off x="661141" y="5659451"/>
              <a:ext cx="2012468" cy="371050"/>
            </a:xfrm>
            <a:prstGeom prst="rect">
              <a:avLst/>
            </a:prstGeom>
            <a:solidFill>
              <a:srgbClr val="5271FF">
                <a:alpha val="60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119318-BDDE-4A03-8640-F872C2A0F6DC}"/>
                </a:ext>
              </a:extLst>
            </p:cNvPr>
            <p:cNvSpPr/>
            <p:nvPr/>
          </p:nvSpPr>
          <p:spPr>
            <a:xfrm>
              <a:off x="1931194" y="5658241"/>
              <a:ext cx="742414" cy="371050"/>
            </a:xfrm>
            <a:prstGeom prst="rect">
              <a:avLst/>
            </a:prstGeom>
            <a:solidFill>
              <a:srgbClr val="FFBD59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6B4586-6B16-42EA-9CA8-01070E75345A}"/>
                </a:ext>
              </a:extLst>
            </p:cNvPr>
            <p:cNvSpPr/>
            <p:nvPr/>
          </p:nvSpPr>
          <p:spPr>
            <a:xfrm>
              <a:off x="2198818" y="5658246"/>
              <a:ext cx="474789" cy="372260"/>
            </a:xfrm>
            <a:prstGeom prst="rect">
              <a:avLst/>
            </a:prstGeom>
            <a:solidFill>
              <a:srgbClr val="FF5757"/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6CC551B0-E647-45C5-A4A5-AF669360F122}"/>
              </a:ext>
            </a:extLst>
          </p:cNvPr>
          <p:cNvSpPr txBox="1">
            <a:spLocks/>
          </p:cNvSpPr>
          <p:nvPr/>
        </p:nvSpPr>
        <p:spPr>
          <a:xfrm>
            <a:off x="1821753" y="4420191"/>
            <a:ext cx="551594" cy="27794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ABA66DF-5033-4D22-B225-303FF97E2367}"/>
              </a:ext>
            </a:extLst>
          </p:cNvPr>
          <p:cNvSpPr txBox="1">
            <a:spLocks/>
          </p:cNvSpPr>
          <p:nvPr/>
        </p:nvSpPr>
        <p:spPr>
          <a:xfrm>
            <a:off x="1774289" y="4724318"/>
            <a:ext cx="1066362" cy="27794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Space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BAEA9284-E9A7-4FFC-A471-68F7C64A45A0}"/>
              </a:ext>
            </a:extLst>
          </p:cNvPr>
          <p:cNvSpPr txBox="1">
            <a:spLocks/>
          </p:cNvSpPr>
          <p:nvPr/>
        </p:nvSpPr>
        <p:spPr>
          <a:xfrm>
            <a:off x="2512497" y="4420432"/>
            <a:ext cx="381195" cy="277947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D675CB5B-918E-475F-ACF1-FB0BFA8FC479}"/>
              </a:ext>
            </a:extLst>
          </p:cNvPr>
          <p:cNvSpPr txBox="1">
            <a:spLocks/>
          </p:cNvSpPr>
          <p:nvPr/>
        </p:nvSpPr>
        <p:spPr>
          <a:xfrm>
            <a:off x="2169243" y="4075800"/>
            <a:ext cx="751588" cy="16656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ctr"/>
            <a:r>
              <a:rPr lang="en-US" sz="8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graphicFrame>
        <p:nvGraphicFramePr>
          <p:cNvPr id="85" name="Table 6">
            <a:extLst>
              <a:ext uri="{FF2B5EF4-FFF2-40B4-BE49-F238E27FC236}">
                <a16:creationId xmlns:a16="http://schemas.microsoft.com/office/drawing/2014/main" id="{6CF56CDE-671A-4FB6-AA1A-7381F04EB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33873"/>
              </p:ext>
            </p:extLst>
          </p:nvPr>
        </p:nvGraphicFramePr>
        <p:xfrm>
          <a:off x="1724547" y="5162758"/>
          <a:ext cx="404531" cy="110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531">
                  <a:extLst>
                    <a:ext uri="{9D8B030D-6E8A-4147-A177-3AD203B41FA5}">
                      <a16:colId xmlns:a16="http://schemas.microsoft.com/office/drawing/2014/main" val="4016396407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Cathode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99753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592369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5598518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74146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D369C3E7-9474-4BAC-94EC-CDE1700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59358"/>
              </p:ext>
            </p:extLst>
          </p:nvPr>
        </p:nvGraphicFramePr>
        <p:xfrm>
          <a:off x="2286801" y="5162757"/>
          <a:ext cx="634030" cy="11065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87">
                  <a:extLst>
                    <a:ext uri="{9D8B030D-6E8A-4147-A177-3AD203B41FA5}">
                      <a16:colId xmlns:a16="http://schemas.microsoft.com/office/drawing/2014/main" val="4016396407"/>
                    </a:ext>
                  </a:extLst>
                </a:gridCol>
                <a:gridCol w="221942">
                  <a:extLst>
                    <a:ext uri="{9D8B030D-6E8A-4147-A177-3AD203B41FA5}">
                      <a16:colId xmlns:a16="http://schemas.microsoft.com/office/drawing/2014/main" val="100494556"/>
                    </a:ext>
                  </a:extLst>
                </a:gridCol>
                <a:gridCol w="210401">
                  <a:extLst>
                    <a:ext uri="{9D8B030D-6E8A-4147-A177-3AD203B41FA5}">
                      <a16:colId xmlns:a16="http://schemas.microsoft.com/office/drawing/2014/main" val="1157288542"/>
                    </a:ext>
                  </a:extLst>
                </a:gridCol>
              </a:tblGrid>
              <a:tr h="27095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99753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2592369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05598518"/>
                  </a:ext>
                </a:extLst>
              </a:tr>
              <a:tr h="27851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074146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8DE5CCC-AA83-47E8-9FBB-7AA99EA8F1B2}"/>
              </a:ext>
            </a:extLst>
          </p:cNvPr>
          <p:cNvCxnSpPr>
            <a:cxnSpLocks/>
          </p:cNvCxnSpPr>
          <p:nvPr/>
        </p:nvCxnSpPr>
        <p:spPr>
          <a:xfrm>
            <a:off x="2136548" y="5836549"/>
            <a:ext cx="106291" cy="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Table 63">
            <a:extLst>
              <a:ext uri="{FF2B5EF4-FFF2-40B4-BE49-F238E27FC236}">
                <a16:creationId xmlns:a16="http://schemas.microsoft.com/office/drawing/2014/main" id="{A0F71C26-1E41-4D4A-891D-230FCADC4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31042"/>
              </p:ext>
            </p:extLst>
          </p:nvPr>
        </p:nvGraphicFramePr>
        <p:xfrm>
          <a:off x="3146057" y="4619629"/>
          <a:ext cx="2842818" cy="142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5">
                  <a:extLst>
                    <a:ext uri="{9D8B030D-6E8A-4147-A177-3AD203B41FA5}">
                      <a16:colId xmlns:a16="http://schemas.microsoft.com/office/drawing/2014/main" val="450626200"/>
                    </a:ext>
                  </a:extLst>
                </a:gridCol>
                <a:gridCol w="382912">
                  <a:extLst>
                    <a:ext uri="{9D8B030D-6E8A-4147-A177-3AD203B41FA5}">
                      <a16:colId xmlns:a16="http://schemas.microsoft.com/office/drawing/2014/main" val="1639336887"/>
                    </a:ext>
                  </a:extLst>
                </a:gridCol>
                <a:gridCol w="411671">
                  <a:extLst>
                    <a:ext uri="{9D8B030D-6E8A-4147-A177-3AD203B41FA5}">
                      <a16:colId xmlns:a16="http://schemas.microsoft.com/office/drawing/2014/main" val="1218308308"/>
                    </a:ext>
                  </a:extLst>
                </a:gridCol>
                <a:gridCol w="362136">
                  <a:extLst>
                    <a:ext uri="{9D8B030D-6E8A-4147-A177-3AD203B41FA5}">
                      <a16:colId xmlns:a16="http://schemas.microsoft.com/office/drawing/2014/main" val="2282985911"/>
                    </a:ext>
                  </a:extLst>
                </a:gridCol>
                <a:gridCol w="405576">
                  <a:extLst>
                    <a:ext uri="{9D8B030D-6E8A-4147-A177-3AD203B41FA5}">
                      <a16:colId xmlns:a16="http://schemas.microsoft.com/office/drawing/2014/main" val="828192895"/>
                    </a:ext>
                  </a:extLst>
                </a:gridCol>
                <a:gridCol w="422799">
                  <a:extLst>
                    <a:ext uri="{9D8B030D-6E8A-4147-A177-3AD203B41FA5}">
                      <a16:colId xmlns:a16="http://schemas.microsoft.com/office/drawing/2014/main" val="2991921853"/>
                    </a:ext>
                  </a:extLst>
                </a:gridCol>
                <a:gridCol w="411429">
                  <a:extLst>
                    <a:ext uri="{9D8B030D-6E8A-4147-A177-3AD203B41FA5}">
                      <a16:colId xmlns:a16="http://schemas.microsoft.com/office/drawing/2014/main" val="2899607104"/>
                    </a:ext>
                  </a:extLst>
                </a:gridCol>
              </a:tblGrid>
              <a:tr h="1496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k-NN Regression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Capacity (Ah)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Capacity (Ah)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Charge Energy (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Discharge Energy (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Coulombic Efficiency (%)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Energy Efficiency (%)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0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 parameter Algorithm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 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ball tree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09488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n-neighbors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719422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RMSE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0.542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2.097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0.520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2.142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3071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RMSE</a:t>
                      </a:r>
                      <a:endParaRPr lang="en-US" sz="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0.539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2.105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1.372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269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set mean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1.479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1.479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5.513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4.826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100.060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90.044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270892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marL="0" marR="0" lvl="0" indent="0" algn="ctr" defTabSz="3429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set std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0.687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2.857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0.161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4.712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85242"/>
                  </a:ext>
                </a:extLst>
              </a:tr>
              <a:tr h="1496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space mean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1.626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1.627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6.153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5.324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100.044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89.406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02637"/>
                  </a:ext>
                </a:extLst>
              </a:tr>
              <a:tr h="12734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space std</a:t>
                      </a:r>
                      <a:endParaRPr lang="en-US" sz="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0.875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3.553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2.968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0.989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5.848</a:t>
                      </a:r>
                      <a:endParaRPr lang="en-US" sz="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945493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0C4CDFBF-353A-4778-A20F-A1687A028887}"/>
              </a:ext>
            </a:extLst>
          </p:cNvPr>
          <p:cNvSpPr txBox="1"/>
          <p:nvPr/>
        </p:nvSpPr>
        <p:spPr>
          <a:xfrm>
            <a:off x="3043353" y="6032331"/>
            <a:ext cx="29760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indent="-57150" algn="just">
              <a:buFont typeface="Arial" panose="020B0604020202020204" pitchFamily="34" charset="0"/>
              <a:buChar char="•"/>
            </a:pPr>
            <a:r>
              <a:rPr lang="en-US" sz="750" b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sz="750" b="1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 RMSE</a:t>
            </a: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energy and efficiency had higher RMSEs</a:t>
            </a:r>
          </a:p>
          <a:p>
            <a:pPr marL="57150" indent="-57150" algn="just">
              <a:buFont typeface="Arial" panose="020B0604020202020204" pitchFamily="34" charset="0"/>
              <a:buChar char="•"/>
            </a:pPr>
            <a:r>
              <a:rPr lang="en-US" sz="7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Predictor overestimates capacity and energy values and underestimates efficiency values</a:t>
            </a:r>
          </a:p>
        </p:txBody>
      </p:sp>
      <p:pic>
        <p:nvPicPr>
          <p:cNvPr id="101" name="Picture 100" descr="Chart, line chart&#10;&#10;Description automatically generated">
            <a:extLst>
              <a:ext uri="{FF2B5EF4-FFF2-40B4-BE49-F238E27FC236}">
                <a16:creationId xmlns:a16="http://schemas.microsoft.com/office/drawing/2014/main" id="{DA18317C-B616-4252-925A-995302DE5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8" t="23073" r="1121" b="60687"/>
          <a:stretch/>
        </p:blipFill>
        <p:spPr>
          <a:xfrm>
            <a:off x="8585479" y="3182139"/>
            <a:ext cx="280004" cy="18371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23DBF-A0DB-48E4-A151-F225EAB09D54}"/>
              </a:ext>
            </a:extLst>
          </p:cNvPr>
          <p:cNvGrpSpPr>
            <a:grpSpLocks noChangeAspect="1"/>
          </p:cNvGrpSpPr>
          <p:nvPr/>
        </p:nvGrpSpPr>
        <p:grpSpPr>
          <a:xfrm>
            <a:off x="3337585" y="2602996"/>
            <a:ext cx="2422381" cy="1188312"/>
            <a:chOff x="3306860" y="2609392"/>
            <a:chExt cx="2334821" cy="1145359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921A54C8-D91B-4870-91DE-78DDC9CAD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860" y="2609392"/>
              <a:ext cx="1138502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134001E-C44E-4D20-8110-612778FF8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178" y="2611751"/>
              <a:ext cx="1138503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Title 1">
            <a:extLst>
              <a:ext uri="{FF2B5EF4-FFF2-40B4-BE49-F238E27FC236}">
                <a16:creationId xmlns:a16="http://schemas.microsoft.com/office/drawing/2014/main" id="{106A7A7C-8601-4B5E-B7EE-931F6C9A1F68}"/>
              </a:ext>
            </a:extLst>
          </p:cNvPr>
          <p:cNvSpPr txBox="1">
            <a:spLocks/>
          </p:cNvSpPr>
          <p:nvPr/>
        </p:nvSpPr>
        <p:spPr>
          <a:xfrm>
            <a:off x="3103198" y="3651453"/>
            <a:ext cx="2822096" cy="535994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endParaRPr lang="en-US" sz="65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70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 model </a:t>
            </a:r>
            <a:r>
              <a:rPr lang="en-US" sz="7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 good results for most performance metrics and less computationally expensive. Most validation and test RMSE are similar, indicating the model is not overfitting</a:t>
            </a:r>
            <a:r>
              <a:rPr lang="en-US" sz="6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A55A8A-BB26-40CB-9D22-D70DF6BDD4E2}"/>
              </a:ext>
            </a:extLst>
          </p:cNvPr>
          <p:cNvGrpSpPr/>
          <p:nvPr/>
        </p:nvGrpSpPr>
        <p:grpSpPr>
          <a:xfrm>
            <a:off x="2629004" y="4305126"/>
            <a:ext cx="245768" cy="138413"/>
            <a:chOff x="2613180" y="4290678"/>
            <a:chExt cx="245768" cy="138413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0D3AC20-EF85-4211-A783-2B16DBE003B0}"/>
                </a:ext>
              </a:extLst>
            </p:cNvPr>
            <p:cNvCxnSpPr/>
            <p:nvPr/>
          </p:nvCxnSpPr>
          <p:spPr>
            <a:xfrm flipV="1">
              <a:off x="2616956" y="4290678"/>
              <a:ext cx="0" cy="138413"/>
            </a:xfrm>
            <a:prstGeom prst="line">
              <a:avLst/>
            </a:prstGeom>
            <a:ln>
              <a:solidFill>
                <a:srgbClr val="FF575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2D293CB-5F40-4233-93A8-C6C3D0AD9152}"/>
                </a:ext>
              </a:extLst>
            </p:cNvPr>
            <p:cNvCxnSpPr>
              <a:cxnSpLocks/>
            </p:cNvCxnSpPr>
            <p:nvPr/>
          </p:nvCxnSpPr>
          <p:spPr>
            <a:xfrm>
              <a:off x="2613180" y="4301873"/>
              <a:ext cx="241004" cy="0"/>
            </a:xfrm>
            <a:prstGeom prst="line">
              <a:avLst/>
            </a:prstGeom>
            <a:ln>
              <a:solidFill>
                <a:srgbClr val="FF575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4505AFB-3685-43FA-B676-ECB9CFE85667}"/>
                </a:ext>
              </a:extLst>
            </p:cNvPr>
            <p:cNvCxnSpPr/>
            <p:nvPr/>
          </p:nvCxnSpPr>
          <p:spPr>
            <a:xfrm flipV="1">
              <a:off x="2858948" y="4290678"/>
              <a:ext cx="0" cy="138413"/>
            </a:xfrm>
            <a:prstGeom prst="line">
              <a:avLst/>
            </a:prstGeom>
            <a:ln>
              <a:solidFill>
                <a:srgbClr val="FF575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3D769E3-CF14-490C-86D7-D75FDD4610D3}"/>
              </a:ext>
            </a:extLst>
          </p:cNvPr>
          <p:cNvGrpSpPr/>
          <p:nvPr/>
        </p:nvGrpSpPr>
        <p:grpSpPr>
          <a:xfrm>
            <a:off x="1701130" y="4137951"/>
            <a:ext cx="887941" cy="302213"/>
            <a:chOff x="1701130" y="4125388"/>
            <a:chExt cx="887941" cy="30221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28466B0-A0FE-4C58-81E3-D7FD94167243}"/>
                </a:ext>
              </a:extLst>
            </p:cNvPr>
            <p:cNvCxnSpPr/>
            <p:nvPr/>
          </p:nvCxnSpPr>
          <p:spPr>
            <a:xfrm flipV="1">
              <a:off x="1713828" y="4296335"/>
              <a:ext cx="0" cy="131266"/>
            </a:xfrm>
            <a:prstGeom prst="line">
              <a:avLst/>
            </a:prstGeom>
            <a:ln>
              <a:solidFill>
                <a:srgbClr val="5271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17866D7-2D7C-4AF6-A488-01C0487E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701130" y="4305472"/>
              <a:ext cx="887941" cy="0"/>
            </a:xfrm>
            <a:prstGeom prst="line">
              <a:avLst/>
            </a:prstGeom>
            <a:ln>
              <a:solidFill>
                <a:srgbClr val="5271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C3970B-1538-4EF3-A6CE-A13DE9D75312}"/>
                </a:ext>
              </a:extLst>
            </p:cNvPr>
            <p:cNvCxnSpPr/>
            <p:nvPr/>
          </p:nvCxnSpPr>
          <p:spPr>
            <a:xfrm flipV="1">
              <a:off x="2578913" y="4296335"/>
              <a:ext cx="0" cy="131266"/>
            </a:xfrm>
            <a:prstGeom prst="line">
              <a:avLst/>
            </a:prstGeom>
            <a:ln>
              <a:solidFill>
                <a:srgbClr val="5271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1E1EE781-82B5-4DA9-9021-0344C8ADC936}"/>
                </a:ext>
              </a:extLst>
            </p:cNvPr>
            <p:cNvSpPr txBox="1">
              <a:spLocks/>
            </p:cNvSpPr>
            <p:nvPr/>
          </p:nvSpPr>
          <p:spPr>
            <a:xfrm>
              <a:off x="1834979" y="4125388"/>
              <a:ext cx="551594" cy="277947"/>
            </a:xfrm>
            <a:prstGeom prst="rect">
              <a:avLst/>
            </a:prstGeom>
          </p:spPr>
          <p:txBody>
            <a:bodyPr anchor="t"/>
            <a:lstStyle>
              <a:lvl1pPr algn="l" defTabSz="342900" rtl="0" eaLnBrk="1" latinLnBrk="0" hangingPunct="1">
                <a:spcBef>
                  <a:spcPct val="0"/>
                </a:spcBef>
                <a:buNone/>
                <a:defRPr sz="3750" b="1" i="0" kern="1200">
                  <a:solidFill>
                    <a:schemeClr val="tx2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defRPr>
              </a:lvl1pPr>
            </a:lstStyle>
            <a:p>
              <a:pPr algn="ctr"/>
              <a:r>
                <a:rPr lang="en-US" sz="800" dirty="0">
                  <a:solidFill>
                    <a:srgbClr val="527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</p:grpSp>
      <p:sp>
        <p:nvSpPr>
          <p:cNvPr id="111" name="Title 1">
            <a:extLst>
              <a:ext uri="{FF2B5EF4-FFF2-40B4-BE49-F238E27FC236}">
                <a16:creationId xmlns:a16="http://schemas.microsoft.com/office/drawing/2014/main" id="{6B9F7AAE-4632-43C1-BDB1-A26F2736A4B9}"/>
              </a:ext>
            </a:extLst>
          </p:cNvPr>
          <p:cNvSpPr txBox="1">
            <a:spLocks/>
          </p:cNvSpPr>
          <p:nvPr/>
        </p:nvSpPr>
        <p:spPr>
          <a:xfrm>
            <a:off x="247568" y="2395027"/>
            <a:ext cx="1713938" cy="631968"/>
          </a:xfrm>
          <a:prstGeom prst="rect">
            <a:avLst/>
          </a:prstGeom>
        </p:spPr>
        <p:txBody>
          <a:bodyPr numCol="2"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Anode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Cathode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endParaRPr lang="en-US" sz="80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C-rate</a:t>
            </a: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number 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4BC00BC5-B6A9-43B0-A0FE-BA4C6C6C2F24}"/>
              </a:ext>
            </a:extLst>
          </p:cNvPr>
          <p:cNvSpPr txBox="1">
            <a:spLocks/>
          </p:cNvSpPr>
          <p:nvPr/>
        </p:nvSpPr>
        <p:spPr>
          <a:xfrm>
            <a:off x="240549" y="2778544"/>
            <a:ext cx="1445657" cy="482741"/>
          </a:xfrm>
          <a:prstGeom prst="rect">
            <a:avLst/>
          </a:prstGeom>
        </p:spPr>
        <p:txBody>
          <a:bodyPr anchor="t"/>
          <a:lstStyle>
            <a:lvl1pPr algn="l" defTabSz="342900" rtl="0" eaLnBrk="1" latinLnBrk="0" hangingPunct="1">
              <a:spcBef>
                <a:spcPct val="0"/>
              </a:spcBef>
              <a:buNone/>
              <a:defRPr sz="3750" b="1" i="0" kern="120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algn="just"/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</a:t>
            </a:r>
            <a:r>
              <a:rPr lang="en-US" sz="85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 menu</a:t>
            </a:r>
            <a:r>
              <a:rPr lang="en-US" sz="850" b="0" dirty="0">
                <a:solidFill>
                  <a:srgbClr val="545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feeds into the data preparation algorithm.</a:t>
            </a:r>
          </a:p>
          <a:p>
            <a:pPr algn="just"/>
            <a:endParaRPr lang="en-US" sz="850" b="0" dirty="0">
              <a:solidFill>
                <a:srgbClr val="545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A89703-C9A7-49CA-A681-7ECF84DAE451}"/>
              </a:ext>
            </a:extLst>
          </p:cNvPr>
          <p:cNvSpPr/>
          <p:nvPr/>
        </p:nvSpPr>
        <p:spPr>
          <a:xfrm>
            <a:off x="5189573" y="5746122"/>
            <a:ext cx="753073" cy="134377"/>
          </a:xfrm>
          <a:prstGeom prst="roundRect">
            <a:avLst/>
          </a:prstGeom>
          <a:solidFill>
            <a:srgbClr val="5271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6981C8B-3BED-46D5-B114-087B1A674DA8}"/>
              </a:ext>
            </a:extLst>
          </p:cNvPr>
          <p:cNvSpPr/>
          <p:nvPr/>
        </p:nvSpPr>
        <p:spPr>
          <a:xfrm>
            <a:off x="3611625" y="5743402"/>
            <a:ext cx="1502897" cy="137695"/>
          </a:xfrm>
          <a:prstGeom prst="roundRect">
            <a:avLst/>
          </a:prstGeom>
          <a:solidFill>
            <a:srgbClr val="FF5757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2442BBC-1692-4A4C-B8FA-11ED1CB98EDF}"/>
              </a:ext>
            </a:extLst>
          </p:cNvPr>
          <p:cNvSpPr/>
          <p:nvPr/>
        </p:nvSpPr>
        <p:spPr>
          <a:xfrm>
            <a:off x="3165989" y="6429478"/>
            <a:ext cx="682797" cy="107887"/>
          </a:xfrm>
          <a:prstGeom prst="roundRect">
            <a:avLst/>
          </a:prstGeom>
          <a:solidFill>
            <a:srgbClr val="5271F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858EE59-EDB4-42F9-BAA8-E1628A5BCE64}"/>
              </a:ext>
            </a:extLst>
          </p:cNvPr>
          <p:cNvSpPr/>
          <p:nvPr/>
        </p:nvSpPr>
        <p:spPr>
          <a:xfrm>
            <a:off x="3630018" y="6310894"/>
            <a:ext cx="642100" cy="97537"/>
          </a:xfrm>
          <a:prstGeom prst="roundRect">
            <a:avLst/>
          </a:prstGeom>
          <a:solidFill>
            <a:srgbClr val="FF5757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083C35-50E2-465A-BC40-C1F7ADCBD3D6}"/>
              </a:ext>
            </a:extLst>
          </p:cNvPr>
          <p:cNvCxnSpPr>
            <a:cxnSpLocks/>
          </p:cNvCxnSpPr>
          <p:nvPr/>
        </p:nvCxnSpPr>
        <p:spPr>
          <a:xfrm>
            <a:off x="2515791" y="4250178"/>
            <a:ext cx="4892" cy="27694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24425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W Presentation Template Standard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 Standard" id="{A70B307B-DFFD-4A31-BA80-4529A5AE8D1F}" vid="{C7C80F0D-400B-4467-A8B0-F6501C08F873}"/>
    </a:ext>
  </a:extLst>
</a:theme>
</file>

<file path=ppt/theme/theme3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W Presentation Templat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W Presentation Template" id="{AD7D99AE-66F2-4FFC-9C17-26C75443927D}" vid="{CAE4EA4C-F83D-464D-A5F3-AF612A9EE93D}"/>
    </a:ext>
  </a:extLst>
</a:theme>
</file>

<file path=ppt/theme/theme6.xml><?xml version="1.0" encoding="utf-8"?>
<a:theme xmlns:a="http://schemas.openxmlformats.org/drawingml/2006/main" name="1_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RLee_CHEME565_Final_Presentation</Template>
  <TotalTime>802</TotalTime>
  <Words>727</Words>
  <Application>Microsoft Office PowerPoint</Application>
  <PresentationFormat>On-screen Show (4:3)</PresentationFormat>
  <Paragraphs>136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2_Custom Design</vt:lpstr>
      <vt:lpstr>UW Presentation Template Standard</vt:lpstr>
      <vt:lpstr>Custom Design</vt:lpstr>
      <vt:lpstr>Office Theme</vt:lpstr>
      <vt:lpstr>UW Presentation Template</vt:lpstr>
      <vt:lpstr>1_Office Theme</vt:lpstr>
      <vt:lpstr>SELEC: Selection of Battery Electrolytes Driven by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SELEC: Machine Learning-Driven Selection of Battery Electrolytes </dc:title>
  <dc:creator>roselee3</dc:creator>
  <cp:lastModifiedBy>Karen Li</cp:lastModifiedBy>
  <cp:revision>61</cp:revision>
  <dcterms:created xsi:type="dcterms:W3CDTF">2022-03-11T23:19:03Z</dcterms:created>
  <dcterms:modified xsi:type="dcterms:W3CDTF">2022-03-16T15:05:33Z</dcterms:modified>
</cp:coreProperties>
</file>