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comments/modernComment_104_F5B474A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  <p:sldMasterId id="2147483684" r:id="rId3"/>
    <p:sldMasterId id="2147483689" r:id="rId4"/>
    <p:sldMasterId id="2147483694" r:id="rId5"/>
    <p:sldMasterId id="2147483700" r:id="rId6"/>
  </p:sldMasterIdLst>
  <p:sldIdLst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D27356-B558-249B-7465-34B869C51AFE}" name="roselee3" initials="r" userId="roselee3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5757"/>
    <a:srgbClr val="FFBD59"/>
    <a:srgbClr val="D9CEEE"/>
    <a:srgbClr val="545454"/>
    <a:srgbClr val="5271FF"/>
    <a:srgbClr val="4B2E84"/>
    <a:srgbClr val="F0F2F6"/>
    <a:srgbClr val="FFFFFF"/>
    <a:srgbClr val="FFE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>
        <p:scale>
          <a:sx n="130" d="100"/>
          <a:sy n="130" d="100"/>
        </p:scale>
        <p:origin x="1122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microsoft.com/office/2018/10/relationships/authors" Target="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comments/modernComment_104_F5B474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3C5A41-A44D-40F7-962E-77AFAA65785E}" authorId="{4BD27356-B558-249B-7465-34B869C51AFE}" created="2022-03-15T17:13:23.4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22244256" sldId="260"/>
      <ac:graphicFrameMk id="63" creationId="{CF40F623-E67F-4E1A-8DE4-4363173B72A8}"/>
    </ac:deMkLst>
    <p188:txBody>
      <a:bodyPr/>
      <a:lstStyle/>
      <a:p>
        <a:r>
          <a:rPr lang="en-US"/>
          <a:t>i hate this table visually lol, its a pain to format. can we swap this info in some way ?</a:t>
        </a:r>
      </a:p>
    </p188:txBody>
  </p188:cm>
  <p188:cm id="{C68C710D-8BF8-4D1F-80C5-CD911AEE66BA}" authorId="{4BD27356-B558-249B-7465-34B869C51AFE}" created="2022-03-15T17:17:59.7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22244256" sldId="260"/>
      <ac:picMk id="66" creationId="{18AB2F13-3606-4EDA-80EB-D45AFFE59283}"/>
    </ac:deMkLst>
    <p188:txBody>
      <a:bodyPr/>
      <a:lstStyle/>
      <a:p>
        <a:r>
          <a:rPr lang="en-US"/>
          <a:t>plot is small. eh, we'll deal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65A28A-ACEF-4800-A31C-86A80A46684F}"/>
              </a:ext>
            </a:extLst>
          </p:cNvPr>
          <p:cNvSpPr/>
          <p:nvPr/>
        </p:nvSpPr>
        <p:spPr>
          <a:xfrm>
            <a:off x="8735208" y="6549930"/>
            <a:ext cx="408791" cy="2973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BBFD3CEE-67CE-4275-93BC-A24B895F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B54CF-9888-485E-BEEB-5387625B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421" y="704168"/>
            <a:ext cx="7713336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3738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562272" y="1714106"/>
            <a:ext cx="8178484" cy="44549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2272" y="388550"/>
            <a:ext cx="817848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668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Encode Sans Normal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Encode Sans Normal Black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2E8-B668-4F31-8C27-D58F2408A3E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E9164-0319-4D6A-980C-1814A3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4" y="20179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5" y="6094700"/>
            <a:ext cx="877148" cy="590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70" y="6418613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5816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971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556723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1753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1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50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799984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126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044551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6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6195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608832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8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220737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" y="11906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9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33964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416165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784545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D6A4-988B-477A-AE39-C7978A40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7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1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50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722565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126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42139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6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116306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8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06078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634" y="1231554"/>
            <a:ext cx="8540884" cy="4285625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2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634" y="291660"/>
            <a:ext cx="8540883" cy="590278"/>
          </a:xfrm>
          <a:prstGeom prst="rect">
            <a:avLst/>
          </a:prstGeom>
        </p:spPr>
        <p:txBody>
          <a:bodyPr anchor="b"/>
          <a:lstStyle>
            <a:lvl1pPr algn="ctr">
              <a:defRPr sz="4000" b="1" i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2EE24-9388-420D-B9A1-2D16BDAF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" y="6496635"/>
            <a:ext cx="2312743" cy="2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7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9834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F5-55DF-4039-B216-8AB1E20D2DB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565-BB45-4E8A-9155-A986F934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" y="11906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458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796CF-4662-4FFF-979C-369CCDDB66AE}"/>
              </a:ext>
            </a:extLst>
          </p:cNvPr>
          <p:cNvSpPr/>
          <p:nvPr/>
        </p:nvSpPr>
        <p:spPr>
          <a:xfrm>
            <a:off x="8604447" y="6446236"/>
            <a:ext cx="323732" cy="3294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847" y="3808880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085849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ctr">
              <a:defRPr sz="37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7" name="Picture 6" descr="W Logo_Purple_2685_HEX.png">
            <a:extLst>
              <a:ext uri="{FF2B5EF4-FFF2-40B4-BE49-F238E27FC236}">
                <a16:creationId xmlns:a16="http://schemas.microsoft.com/office/drawing/2014/main" id="{1D3072ED-9F3F-4615-9E7C-9E4EFB8F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79" y="5801743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7532" y="1862877"/>
            <a:ext cx="8053082" cy="4270993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7530" y="1263722"/>
            <a:ext cx="80530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2" y="1077491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7531" y="231469"/>
            <a:ext cx="8053082" cy="747717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728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5232" y="1227261"/>
            <a:ext cx="7965610" cy="4872525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9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7" name="Picture 6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7" y="91355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1966" y="303478"/>
            <a:ext cx="8018875" cy="59027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303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09B0D-D96E-4E35-B9C6-B39883A3F072}"/>
              </a:ext>
            </a:extLst>
          </p:cNvPr>
          <p:cNvSpPr/>
          <p:nvPr/>
        </p:nvSpPr>
        <p:spPr>
          <a:xfrm>
            <a:off x="0" y="6470802"/>
            <a:ext cx="9144000" cy="3959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66C496-C937-4BF0-B46E-D9EF6A1C2D4A}"/>
              </a:ext>
            </a:extLst>
          </p:cNvPr>
          <p:cNvSpPr/>
          <p:nvPr/>
        </p:nvSpPr>
        <p:spPr>
          <a:xfrm>
            <a:off x="0" y="0"/>
            <a:ext cx="9144000" cy="1111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W_W Logo_White.png">
            <a:extLst>
              <a:ext uri="{FF2B5EF4-FFF2-40B4-BE49-F238E27FC236}">
                <a16:creationId xmlns:a16="http://schemas.microsoft.com/office/drawing/2014/main" id="{A9460D17-BBCD-4472-B2E4-0273FA54CCA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0" y="214678"/>
            <a:ext cx="1013642" cy="682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37C32-97E1-4637-BB7D-841E0057DAD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99323"/>
            <a:ext cx="2742840" cy="287998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41A3FE9-F8FC-4A69-AFF7-031E05E6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0AE8E6-A3DD-4C2D-A16C-AF74D153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9547" y="704168"/>
            <a:ext cx="7665209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88355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706" r:id="rId6"/>
  </p:sldLayoutIdLst>
  <p:txStyles>
    <p:titleStyle>
      <a:lvl1pPr algn="l" defTabSz="342900" rtl="0" eaLnBrk="1" latinLnBrk="0" hangingPunct="1">
        <a:spcBef>
          <a:spcPct val="0"/>
        </a:spcBef>
        <a:buNone/>
        <a:defRPr sz="3300" b="1" kern="1200">
          <a:solidFill>
            <a:schemeClr val="bg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C6080-045F-41C4-89D9-8E70B48BB72A}"/>
              </a:ext>
            </a:extLst>
          </p:cNvPr>
          <p:cNvSpPr txBox="1"/>
          <p:nvPr/>
        </p:nvSpPr>
        <p:spPr>
          <a:xfrm>
            <a:off x="8558384" y="6465083"/>
            <a:ext cx="693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3FA78B7-8D21-48BE-89F6-243D1209CF34}" type="slidenum">
              <a:rPr lang="en-US" sz="15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Wordmark_center_Purple_HEX.png">
            <a:extLst>
              <a:ext uri="{FF2B5EF4-FFF2-40B4-BE49-F238E27FC236}">
                <a16:creationId xmlns:a16="http://schemas.microsoft.com/office/drawing/2014/main" id="{458A2D40-5D7E-4475-AA28-736AF5F25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4" y="6544979"/>
            <a:ext cx="2425295" cy="1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705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61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15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03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microsoft.com/office/2018/10/relationships/comments" Target="../comments/modernComment_104_F5B474A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D87FA-5166-4AFB-BA66-219B218049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429000"/>
            <a:ext cx="9143999" cy="3429000"/>
          </a:xfrm>
          <a:prstGeom prst="rect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917BC-777A-4C29-8BD0-40C2AF35B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429" y="112170"/>
            <a:ext cx="8911140" cy="6633659"/>
          </a:xfrm>
          <a:prstGeom prst="rect">
            <a:avLst/>
          </a:prstGeom>
          <a:solidFill>
            <a:srgbClr val="F0F2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D1CB8D8-0351-4A8D-8892-895765B7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62" y="112170"/>
            <a:ext cx="1455084" cy="960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89990-D3B1-41AB-A7A4-DEF575FB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617" y="-51836"/>
            <a:ext cx="5534766" cy="786532"/>
          </a:xfrm>
        </p:spPr>
        <p:txBody>
          <a:bodyPr>
            <a:noAutofit/>
          </a:bodyPr>
          <a:lstStyle/>
          <a:p>
            <a:pPr algn="ctr"/>
            <a:r>
              <a:rPr lang="en-US" sz="170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SELEC: Selection of Battery Electrolytes Driven by Machine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12C7D-3C12-485D-AD98-BE362BF0EE7A}"/>
              </a:ext>
            </a:extLst>
          </p:cNvPr>
          <p:cNvSpPr txBox="1">
            <a:spLocks/>
          </p:cNvSpPr>
          <p:nvPr/>
        </p:nvSpPr>
        <p:spPr>
          <a:xfrm>
            <a:off x="1508983" y="677964"/>
            <a:ext cx="6079589" cy="241494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10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Lee, Karen Li, Bella Wu, Shuyan Zhao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CEDA828-9310-49DC-A69A-7C72D4516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73503"/>
            <a:ext cx="1376778" cy="67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A75135-2DEA-48A4-A9FE-C7C33BD41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1196" y="926327"/>
            <a:ext cx="8564287" cy="8790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0259A-F38C-4F49-9FB1-5DF42EA22A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78552" y="1871986"/>
            <a:ext cx="2946765" cy="474750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503E1-689E-47C9-874A-9DF9AF8D10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5821" y="3333133"/>
            <a:ext cx="2789479" cy="333885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8515D-0C34-4A37-A3E4-1179A2CE16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20" y="1871987"/>
            <a:ext cx="2839584" cy="22388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F367A-7016-4F9A-AAA2-36E2CCBBCB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19" y="4177492"/>
            <a:ext cx="2822458" cy="16350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3D77A-6D2E-4926-9BA9-1C1C96840B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5822" y="1871986"/>
            <a:ext cx="2791694" cy="1402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3FB72-E4AA-4A2C-8021-42FF337DAF55}"/>
              </a:ext>
            </a:extLst>
          </p:cNvPr>
          <p:cNvSpPr/>
          <p:nvPr/>
        </p:nvSpPr>
        <p:spPr>
          <a:xfrm>
            <a:off x="342913" y="958491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3DA46-9C01-44AB-89AD-E97C58A10C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19" y="5868742"/>
            <a:ext cx="2822457" cy="7579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2BD076-85F6-4213-BB33-DBAB1B1D0DC2}"/>
              </a:ext>
            </a:extLst>
          </p:cNvPr>
          <p:cNvSpPr/>
          <p:nvPr/>
        </p:nvSpPr>
        <p:spPr>
          <a:xfrm>
            <a:off x="294004" y="3358340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Data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B6E771-EB47-4046-B62F-E226F9089F02}"/>
              </a:ext>
            </a:extLst>
          </p:cNvPr>
          <p:cNvSpPr/>
          <p:nvPr/>
        </p:nvSpPr>
        <p:spPr>
          <a:xfrm>
            <a:off x="3232222" y="1907984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Machine Learning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284748-1272-4FFC-AE79-0659F340435A}"/>
              </a:ext>
            </a:extLst>
          </p:cNvPr>
          <p:cNvSpPr/>
          <p:nvPr/>
        </p:nvSpPr>
        <p:spPr>
          <a:xfrm>
            <a:off x="6193006" y="4215938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Conclusion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8D47C3-3706-4351-B785-9715940AF3EC}"/>
              </a:ext>
            </a:extLst>
          </p:cNvPr>
          <p:cNvSpPr/>
          <p:nvPr/>
        </p:nvSpPr>
        <p:spPr>
          <a:xfrm>
            <a:off x="6176087" y="5899757"/>
            <a:ext cx="2672476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Acknowledgements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3F1834-9AB2-4F69-AE25-0F13602618FE}"/>
              </a:ext>
            </a:extLst>
          </p:cNvPr>
          <p:cNvSpPr/>
          <p:nvPr/>
        </p:nvSpPr>
        <p:spPr>
          <a:xfrm>
            <a:off x="294005" y="1904613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Graphical User Interface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292B88-EF91-43CA-91EF-8682B6344DF9}"/>
              </a:ext>
            </a:extLst>
          </p:cNvPr>
          <p:cNvSpPr txBox="1">
            <a:spLocks/>
          </p:cNvSpPr>
          <p:nvPr/>
        </p:nvSpPr>
        <p:spPr>
          <a:xfrm>
            <a:off x="6105720" y="6090854"/>
            <a:ext cx="2732359" cy="548821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 team graciously thanks the instructors,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Dave Beck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Stephanie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Valleau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 their guidance. We also acknowledge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Evan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Nisarg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Joshi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their time and constant big brain advice.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3443B19-A2DB-496E-A579-1B531B13CAB3}"/>
              </a:ext>
            </a:extLst>
          </p:cNvPr>
          <p:cNvSpPr txBox="1">
            <a:spLocks/>
          </p:cNvSpPr>
          <p:nvPr/>
        </p:nvSpPr>
        <p:spPr>
          <a:xfrm>
            <a:off x="309793" y="1166452"/>
            <a:ext cx="2723762" cy="562431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(will have generic “batteries are important” info)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3EBA1B2-F8F7-46CD-9B98-75404582554F}"/>
              </a:ext>
            </a:extLst>
          </p:cNvPr>
          <p:cNvSpPr txBox="1">
            <a:spLocks/>
          </p:cNvSpPr>
          <p:nvPr/>
        </p:nvSpPr>
        <p:spPr>
          <a:xfrm>
            <a:off x="396989" y="6506054"/>
            <a:ext cx="2334124" cy="22209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6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Yuliya </a:t>
            </a:r>
            <a:r>
              <a:rPr lang="en-US" sz="600" b="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Preger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 2020 J. </a:t>
            </a:r>
            <a:r>
              <a:rPr lang="en-US" sz="600" b="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Electrochem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Soc. 167 120532</a:t>
            </a:r>
            <a:endParaRPr lang="en-US" sz="60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5B46E93-BCDB-44E1-A9FE-3B37587A39B6}"/>
              </a:ext>
            </a:extLst>
          </p:cNvPr>
          <p:cNvSpPr txBox="1">
            <a:spLocks/>
          </p:cNvSpPr>
          <p:nvPr/>
        </p:nvSpPr>
        <p:spPr>
          <a:xfrm>
            <a:off x="227576" y="3571865"/>
            <a:ext cx="2739691" cy="56855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battery cycling studies from Sandia National Labs</a:t>
            </a:r>
            <a:r>
              <a:rPr lang="en-US" sz="850" b="0" baseline="300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Battery Archive were processed in preparation of being used in computing.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63A396-800E-4E12-B014-4511D2488C81}"/>
              </a:ext>
            </a:extLst>
          </p:cNvPr>
          <p:cNvGrpSpPr/>
          <p:nvPr/>
        </p:nvGrpSpPr>
        <p:grpSpPr>
          <a:xfrm>
            <a:off x="1751734" y="4094516"/>
            <a:ext cx="1271333" cy="1074151"/>
            <a:chOff x="1796166" y="5553924"/>
            <a:chExt cx="1139427" cy="8867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E2E39A-C5D9-4C78-837B-32B89089EA2E}"/>
                </a:ext>
              </a:extLst>
            </p:cNvPr>
            <p:cNvGrpSpPr/>
            <p:nvPr/>
          </p:nvGrpSpPr>
          <p:grpSpPr>
            <a:xfrm>
              <a:off x="1796166" y="5767739"/>
              <a:ext cx="1139427" cy="672929"/>
              <a:chOff x="1687363" y="5728001"/>
              <a:chExt cx="1365892" cy="71078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90236FB-0E69-4A1F-B9E7-AF8797746459}"/>
                  </a:ext>
                </a:extLst>
              </p:cNvPr>
              <p:cNvGrpSpPr/>
              <p:nvPr/>
            </p:nvGrpSpPr>
            <p:grpSpPr>
              <a:xfrm>
                <a:off x="1687363" y="5728001"/>
                <a:ext cx="1305341" cy="689776"/>
                <a:chOff x="661141" y="5658241"/>
                <a:chExt cx="2012468" cy="847435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BFB7DAC-2109-4E46-BA6C-BDEA7052E745}"/>
                    </a:ext>
                  </a:extLst>
                </p:cNvPr>
                <p:cNvSpPr/>
                <p:nvPr/>
              </p:nvSpPr>
              <p:spPr>
                <a:xfrm>
                  <a:off x="661141" y="5658241"/>
                  <a:ext cx="2012468" cy="847435"/>
                </a:xfrm>
                <a:prstGeom prst="rect">
                  <a:avLst/>
                </a:prstGeom>
                <a:solidFill>
                  <a:schemeClr val="tx2">
                    <a:lumMod val="8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EEB2B1E-0482-44B4-8849-E5E389425906}"/>
                    </a:ext>
                  </a:extLst>
                </p:cNvPr>
                <p:cNvSpPr/>
                <p:nvPr/>
              </p:nvSpPr>
              <p:spPr>
                <a:xfrm>
                  <a:off x="661141" y="5659451"/>
                  <a:ext cx="2012468" cy="371050"/>
                </a:xfrm>
                <a:prstGeom prst="rect">
                  <a:avLst/>
                </a:prstGeom>
                <a:solidFill>
                  <a:srgbClr val="5271FF">
                    <a:alpha val="60000"/>
                  </a:srgb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0119318-BDDE-4A03-8640-F872C2A0F6DC}"/>
                    </a:ext>
                  </a:extLst>
                </p:cNvPr>
                <p:cNvSpPr/>
                <p:nvPr/>
              </p:nvSpPr>
              <p:spPr>
                <a:xfrm>
                  <a:off x="1931194" y="5658241"/>
                  <a:ext cx="742414" cy="371050"/>
                </a:xfrm>
                <a:prstGeom prst="rect">
                  <a:avLst/>
                </a:prstGeom>
                <a:solidFill>
                  <a:srgbClr val="FFBD59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46B4586-6B16-42EA-9CA8-01070E75345A}"/>
                    </a:ext>
                  </a:extLst>
                </p:cNvPr>
                <p:cNvSpPr/>
                <p:nvPr/>
              </p:nvSpPr>
              <p:spPr>
                <a:xfrm>
                  <a:off x="2198818" y="5658246"/>
                  <a:ext cx="474789" cy="372260"/>
                </a:xfrm>
                <a:prstGeom prst="rect">
                  <a:avLst/>
                </a:prstGeom>
                <a:solidFill>
                  <a:srgbClr val="FF5757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itle 1">
                <a:extLst>
                  <a:ext uri="{FF2B5EF4-FFF2-40B4-BE49-F238E27FC236}">
                    <a16:creationId xmlns:a16="http://schemas.microsoft.com/office/drawing/2014/main" id="{6CC551B0-E647-45C5-A4A5-AF669360F1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7914" y="5777575"/>
                <a:ext cx="675210" cy="320447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0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</a:p>
            </p:txBody>
          </p:sp>
          <p:sp>
            <p:nvSpPr>
              <p:cNvPr id="46" name="Title 1">
                <a:extLst>
                  <a:ext uri="{FF2B5EF4-FFF2-40B4-BE49-F238E27FC236}">
                    <a16:creationId xmlns:a16="http://schemas.microsoft.com/office/drawing/2014/main" id="{0ABA66DF-5033-4D22-B225-303FF97E23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7363" y="6118336"/>
                <a:ext cx="1305340" cy="320447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0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 Space</a:t>
                </a:r>
              </a:p>
            </p:txBody>
          </p:sp>
          <p:sp>
            <p:nvSpPr>
              <p:cNvPr id="47" name="Title 1">
                <a:extLst>
                  <a:ext uri="{FF2B5EF4-FFF2-40B4-BE49-F238E27FC236}">
                    <a16:creationId xmlns:a16="http://schemas.microsoft.com/office/drawing/2014/main" id="{BAEA9284-E9A7-4FFC-A471-68F7C64A4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6632" y="5785736"/>
                <a:ext cx="466623" cy="320447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0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</a:p>
            </p:txBody>
          </p:sp>
        </p:grp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D675CB5B-918E-475F-ACF1-FB0BFA8FC479}"/>
                </a:ext>
              </a:extLst>
            </p:cNvPr>
            <p:cNvSpPr txBox="1">
              <a:spLocks/>
            </p:cNvSpPr>
            <p:nvPr/>
          </p:nvSpPr>
          <p:spPr>
            <a:xfrm>
              <a:off x="2249581" y="5553924"/>
              <a:ext cx="622571" cy="193928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FFBD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Validation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34660D-BCAA-45DB-BE8A-E1A7962E9562}"/>
              </a:ext>
            </a:extLst>
          </p:cNvPr>
          <p:cNvGrpSpPr/>
          <p:nvPr/>
        </p:nvGrpSpPr>
        <p:grpSpPr>
          <a:xfrm>
            <a:off x="294004" y="4101022"/>
            <a:ext cx="1351479" cy="2292214"/>
            <a:chOff x="415389" y="2714210"/>
            <a:chExt cx="1351479" cy="22922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55983-9B26-4488-A1D7-B6C7D4F78F3F}"/>
                </a:ext>
              </a:extLst>
            </p:cNvPr>
            <p:cNvGrpSpPr/>
            <p:nvPr/>
          </p:nvGrpSpPr>
          <p:grpSpPr>
            <a:xfrm>
              <a:off x="420265" y="2714210"/>
              <a:ext cx="1346603" cy="457762"/>
              <a:chOff x="900692" y="2688347"/>
              <a:chExt cx="1441338" cy="45776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AC5C36C-CCFA-41E0-ADB8-F8E2F8F3D02F}"/>
                  </a:ext>
                </a:extLst>
              </p:cNvPr>
              <p:cNvSpPr/>
              <p:nvPr/>
            </p:nvSpPr>
            <p:spPr>
              <a:xfrm>
                <a:off x="902389" y="2698175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itle 1">
                <a:extLst>
                  <a:ext uri="{FF2B5EF4-FFF2-40B4-BE49-F238E27FC236}">
                    <a16:creationId xmlns:a16="http://schemas.microsoft.com/office/drawing/2014/main" id="{6540675E-AC82-443F-96EE-AE7978EA3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2" y="2688347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Metadata and cycle data: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Obtain and compile data into project database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2EED2A-6122-4BB6-91CE-EEAE3DE3EA36}"/>
                </a:ext>
              </a:extLst>
            </p:cNvPr>
            <p:cNvGrpSpPr/>
            <p:nvPr/>
          </p:nvGrpSpPr>
          <p:grpSpPr>
            <a:xfrm>
              <a:off x="416205" y="3320883"/>
              <a:ext cx="1345017" cy="447934"/>
              <a:chOff x="896533" y="3282320"/>
              <a:chExt cx="1439641" cy="44793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13034229-CF87-43B5-8DFA-2EFB10CC14BD}"/>
                  </a:ext>
                </a:extLst>
              </p:cNvPr>
              <p:cNvSpPr/>
              <p:nvPr/>
            </p:nvSpPr>
            <p:spPr>
              <a:xfrm>
                <a:off x="896533" y="3282320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114EF607-14D8-42EC-9807-18D3A2F29F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575" y="3349905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data</a:t>
                </a:r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test, train, and validation sets</a:t>
                </a:r>
                <a:endParaRPr lang="en-US" sz="75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986784A-3D30-4B2A-B4E2-6DC4BEBB4104}"/>
                </a:ext>
              </a:extLst>
            </p:cNvPr>
            <p:cNvGrpSpPr/>
            <p:nvPr/>
          </p:nvGrpSpPr>
          <p:grpSpPr>
            <a:xfrm>
              <a:off x="415389" y="3923819"/>
              <a:ext cx="1345781" cy="447934"/>
              <a:chOff x="895717" y="3872556"/>
              <a:chExt cx="1440458" cy="447934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CFF9242-1059-4907-A78F-3322E163E2D8}"/>
                  </a:ext>
                </a:extLst>
              </p:cNvPr>
              <p:cNvSpPr/>
              <p:nvPr/>
            </p:nvSpPr>
            <p:spPr>
              <a:xfrm>
                <a:off x="896534" y="3872556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itle 1">
                <a:extLst>
                  <a:ext uri="{FF2B5EF4-FFF2-40B4-BE49-F238E27FC236}">
                    <a16:creationId xmlns:a16="http://schemas.microsoft.com/office/drawing/2014/main" id="{BD45776E-4931-45A1-9F84-9F1F4CF2D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5717" y="3875754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One hot encode: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 categorical data into numerical values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318856F-7534-442A-964A-941662D4A575}"/>
                </a:ext>
              </a:extLst>
            </p:cNvPr>
            <p:cNvGrpSpPr/>
            <p:nvPr/>
          </p:nvGrpSpPr>
          <p:grpSpPr>
            <a:xfrm>
              <a:off x="421609" y="4558490"/>
              <a:ext cx="1345016" cy="447934"/>
              <a:chOff x="902389" y="4507227"/>
              <a:chExt cx="1439641" cy="447934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46A5B2FE-5AB2-4D0B-A892-8D27C6BC05CD}"/>
                  </a:ext>
                </a:extLst>
              </p:cNvPr>
              <p:cNvSpPr/>
              <p:nvPr/>
            </p:nvSpPr>
            <p:spPr>
              <a:xfrm>
                <a:off x="902389" y="4507227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itle 1">
                <a:extLst>
                  <a:ext uri="{FF2B5EF4-FFF2-40B4-BE49-F238E27FC236}">
                    <a16:creationId xmlns:a16="http://schemas.microsoft.com/office/drawing/2014/main" id="{A2C3EA5A-0E2D-4041-BDCD-FCF68155CF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47" y="4567721"/>
                <a:ext cx="1430329" cy="38743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Standardize:</a:t>
                </a:r>
              </a:p>
              <a:p>
                <a:pPr algn="ctr"/>
                <a:r>
                  <a:rPr lang="en-US" sz="750" b="0" dirty="0">
                    <a:solidFill>
                      <a:srgbClr val="FF57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Scale numerical data </a:t>
                </a:r>
              </a:p>
            </p:txBody>
          </p:sp>
        </p:grp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BB6E8AD1-DA21-4642-8B9F-06213CC2BF68}"/>
                </a:ext>
              </a:extLst>
            </p:cNvPr>
            <p:cNvSpPr/>
            <p:nvPr/>
          </p:nvSpPr>
          <p:spPr>
            <a:xfrm>
              <a:off x="980293" y="3146370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DC152DC4-274D-4819-B1AB-96BA336F2AAE}"/>
                </a:ext>
              </a:extLst>
            </p:cNvPr>
            <p:cNvSpPr/>
            <p:nvPr/>
          </p:nvSpPr>
          <p:spPr>
            <a:xfrm>
              <a:off x="974806" y="3688860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4F662DB9-035C-42C6-94B4-CEE30C39F3C3}"/>
                </a:ext>
              </a:extLst>
            </p:cNvPr>
            <p:cNvSpPr/>
            <p:nvPr/>
          </p:nvSpPr>
          <p:spPr>
            <a:xfrm>
              <a:off x="974806" y="4336619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986346BB-770F-4D06-AA1D-53D06A7A5B85}"/>
              </a:ext>
            </a:extLst>
          </p:cNvPr>
          <p:cNvSpPr txBox="1">
            <a:spLocks/>
          </p:cNvSpPr>
          <p:nvPr/>
        </p:nvSpPr>
        <p:spPr>
          <a:xfrm>
            <a:off x="3176796" y="1185580"/>
            <a:ext cx="2723762" cy="562431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(will have battery diagram here, will explain why researching various parts of batteries is OP)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D3E39B5F-0506-4D0B-99FF-50094CBA340E}"/>
              </a:ext>
            </a:extLst>
          </p:cNvPr>
          <p:cNvSpPr txBox="1">
            <a:spLocks/>
          </p:cNvSpPr>
          <p:nvPr/>
        </p:nvSpPr>
        <p:spPr>
          <a:xfrm>
            <a:off x="6163562" y="1072526"/>
            <a:ext cx="2670645" cy="59357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Goals:</a:t>
            </a:r>
          </a:p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Take input </a:t>
            </a:r>
          </a:p>
        </p:txBody>
      </p:sp>
      <p:pic>
        <p:nvPicPr>
          <p:cNvPr id="66" name="Picture 65" descr="Chart, line chart&#10;&#10;Description automatically generated">
            <a:extLst>
              <a:ext uri="{FF2B5EF4-FFF2-40B4-BE49-F238E27FC236}">
                <a16:creationId xmlns:a16="http://schemas.microsoft.com/office/drawing/2014/main" id="{18AB2F13-3606-4EDA-80EB-D45AFFE592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 r="1121" b="5762"/>
          <a:stretch/>
        </p:blipFill>
        <p:spPr>
          <a:xfrm>
            <a:off x="7265568" y="2933890"/>
            <a:ext cx="1687502" cy="97578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353634D-61B3-4DCB-B530-445F55E491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302"/>
          <a:stretch/>
        </p:blipFill>
        <p:spPr>
          <a:xfrm>
            <a:off x="6156492" y="2894244"/>
            <a:ext cx="1121228" cy="116980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114A1B7-FB28-4DEE-A23A-3F3F193D0DCD}"/>
              </a:ext>
            </a:extLst>
          </p:cNvPr>
          <p:cNvSpPr/>
          <p:nvPr/>
        </p:nvSpPr>
        <p:spPr>
          <a:xfrm>
            <a:off x="6193007" y="1909346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Data Visualization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25810320-70BF-4958-B5E9-54530C151D70}"/>
              </a:ext>
            </a:extLst>
          </p:cNvPr>
          <p:cNvSpPr txBox="1">
            <a:spLocks/>
          </p:cNvSpPr>
          <p:nvPr/>
        </p:nvSpPr>
        <p:spPr>
          <a:xfrm>
            <a:off x="227576" y="2098528"/>
            <a:ext cx="2699538" cy="337829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facilitate the user experience, a GUI was developed for SELEC using </a:t>
            </a:r>
            <a:r>
              <a:rPr lang="en-US" sz="75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D740837A-24B7-4923-9B7A-27FB66C6A7D6}"/>
              </a:ext>
            </a:extLst>
          </p:cNvPr>
          <p:cNvSpPr txBox="1">
            <a:spLocks/>
          </p:cNvSpPr>
          <p:nvPr/>
        </p:nvSpPr>
        <p:spPr>
          <a:xfrm>
            <a:off x="6113486" y="2134085"/>
            <a:ext cx="2745462" cy="80060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Comparisons of the available electrolytes is facilitated through data visualization, which was achieved using </a:t>
            </a:r>
            <a:r>
              <a:rPr lang="en-US" sz="75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 interactive 3D visualization of the predicted charge and discharge capacity with respect to cycle number, in addition to a 2D visualization of coulombic and energy efficiency is shown on the GUI. 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026CF976-B140-4D37-97C4-FEF92C17637E}"/>
              </a:ext>
            </a:extLst>
          </p:cNvPr>
          <p:cNvSpPr txBox="1">
            <a:spLocks/>
          </p:cNvSpPr>
          <p:nvPr/>
        </p:nvSpPr>
        <p:spPr>
          <a:xfrm>
            <a:off x="3149834" y="2240522"/>
            <a:ext cx="2781524" cy="584801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different regression models </a:t>
            </a:r>
            <a:r>
              <a:rPr lang="en-US" sz="750" b="0" dirty="0">
                <a:solidFill>
                  <a:srgbClr val="FF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fitted and tested to a training and validation set prior to a train and testing set, with the loss function being root mean squared error (RMSE). </a:t>
            </a:r>
          </a:p>
          <a:p>
            <a:pPr algn="just"/>
            <a:endParaRPr lang="en-US" sz="75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F664C375-628B-466B-AD9A-6C27DD8EF476}"/>
              </a:ext>
            </a:extLst>
          </p:cNvPr>
          <p:cNvSpPr txBox="1">
            <a:spLocks/>
          </p:cNvSpPr>
          <p:nvPr/>
        </p:nvSpPr>
        <p:spPr>
          <a:xfrm>
            <a:off x="6145759" y="4443791"/>
            <a:ext cx="2713356" cy="830858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 to compare battery electrolytes based on predicted battery performance gauged by capacity</a:t>
            </a:r>
            <a:r>
              <a:rPr lang="en-US" sz="7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energy,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efficiency was created. Open-source data was processed for a optimized k-NN regression model, and results were presented on a GUI. </a:t>
            </a:r>
            <a:r>
              <a:rPr lang="en-US" sz="700" b="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Most of the validation RMSE and test RMSE are similar for the  k-NN model. Predictor seems to overestimate charge and energy values and underestimates efficiency values.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E7A235-AFAD-4361-AF64-7ECA8C932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187" y="2314058"/>
            <a:ext cx="1173278" cy="913008"/>
          </a:xfrm>
          <a:prstGeom prst="rect">
            <a:avLst/>
          </a:prstGeom>
        </p:spPr>
      </p:pic>
      <p:sp>
        <p:nvSpPr>
          <p:cNvPr id="69" name="Title 1">
            <a:extLst>
              <a:ext uri="{FF2B5EF4-FFF2-40B4-BE49-F238E27FC236}">
                <a16:creationId xmlns:a16="http://schemas.microsoft.com/office/drawing/2014/main" id="{3BB7BACE-D42E-4895-B01C-6369CE82C0E5}"/>
              </a:ext>
            </a:extLst>
          </p:cNvPr>
          <p:cNvSpPr txBox="1">
            <a:spLocks/>
          </p:cNvSpPr>
          <p:nvPr/>
        </p:nvSpPr>
        <p:spPr>
          <a:xfrm>
            <a:off x="227576" y="2379014"/>
            <a:ext cx="1314635" cy="827308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chooses the desired anode, cathode, temperature, C-rate, and cycle number from a dropdown menu, which feeds into the data preparation algorithm.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0AE280-A689-4CA6-8DE8-C67DD042BB04}"/>
              </a:ext>
            </a:extLst>
          </p:cNvPr>
          <p:cNvGrpSpPr>
            <a:grpSpLocks noChangeAspect="1"/>
          </p:cNvGrpSpPr>
          <p:nvPr/>
        </p:nvGrpSpPr>
        <p:grpSpPr>
          <a:xfrm>
            <a:off x="3178496" y="2660284"/>
            <a:ext cx="1795694" cy="888728"/>
            <a:chOff x="3186331" y="2796680"/>
            <a:chExt cx="2715058" cy="1343741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F1EAE26-78CF-4969-8299-9D0E890FF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331" y="2796681"/>
              <a:ext cx="1341252" cy="13437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D4E1754-68FF-4784-95E9-9B6329873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136" y="2796680"/>
              <a:ext cx="1341253" cy="1343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41724265-E32D-4540-9BAD-6709C75E116D}"/>
              </a:ext>
            </a:extLst>
          </p:cNvPr>
          <p:cNvSpPr txBox="1">
            <a:spLocks/>
          </p:cNvSpPr>
          <p:nvPr/>
        </p:nvSpPr>
        <p:spPr>
          <a:xfrm>
            <a:off x="3144492" y="2098528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7C234C90-A7C1-4C23-8888-37BF1456A149}"/>
              </a:ext>
            </a:extLst>
          </p:cNvPr>
          <p:cNvSpPr txBox="1">
            <a:spLocks/>
          </p:cNvSpPr>
          <p:nvPr/>
        </p:nvSpPr>
        <p:spPr>
          <a:xfrm>
            <a:off x="3145794" y="4403994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K-NN Regression Predictions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BE1F67A1-CB3A-4FCC-A098-A53ADBB2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37" y="3500937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200"/>
          </a:p>
        </p:txBody>
      </p: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CF40F623-E67F-4E1A-8DE4-4363173B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7912"/>
              </p:ext>
            </p:extLst>
          </p:nvPr>
        </p:nvGraphicFramePr>
        <p:xfrm>
          <a:off x="3096680" y="4806399"/>
          <a:ext cx="2914311" cy="55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">
                  <a:extLst>
                    <a:ext uri="{9D8B030D-6E8A-4147-A177-3AD203B41FA5}">
                      <a16:colId xmlns:a16="http://schemas.microsoft.com/office/drawing/2014/main" val="450626200"/>
                    </a:ext>
                  </a:extLst>
                </a:gridCol>
                <a:gridCol w="392542">
                  <a:extLst>
                    <a:ext uri="{9D8B030D-6E8A-4147-A177-3AD203B41FA5}">
                      <a16:colId xmlns:a16="http://schemas.microsoft.com/office/drawing/2014/main" val="1639336887"/>
                    </a:ext>
                  </a:extLst>
                </a:gridCol>
                <a:gridCol w="422024">
                  <a:extLst>
                    <a:ext uri="{9D8B030D-6E8A-4147-A177-3AD203B41FA5}">
                      <a16:colId xmlns:a16="http://schemas.microsoft.com/office/drawing/2014/main" val="1218308308"/>
                    </a:ext>
                  </a:extLst>
                </a:gridCol>
                <a:gridCol w="371243">
                  <a:extLst>
                    <a:ext uri="{9D8B030D-6E8A-4147-A177-3AD203B41FA5}">
                      <a16:colId xmlns:a16="http://schemas.microsoft.com/office/drawing/2014/main" val="2282985911"/>
                    </a:ext>
                  </a:extLst>
                </a:gridCol>
                <a:gridCol w="415775">
                  <a:extLst>
                    <a:ext uri="{9D8B030D-6E8A-4147-A177-3AD203B41FA5}">
                      <a16:colId xmlns:a16="http://schemas.microsoft.com/office/drawing/2014/main" val="828192895"/>
                    </a:ext>
                  </a:extLst>
                </a:gridCol>
                <a:gridCol w="433431">
                  <a:extLst>
                    <a:ext uri="{9D8B030D-6E8A-4147-A177-3AD203B41FA5}">
                      <a16:colId xmlns:a16="http://schemas.microsoft.com/office/drawing/2014/main" val="2991921853"/>
                    </a:ext>
                  </a:extLst>
                </a:gridCol>
                <a:gridCol w="421777">
                  <a:extLst>
                    <a:ext uri="{9D8B030D-6E8A-4147-A177-3AD203B41FA5}">
                      <a16:colId xmlns:a16="http://schemas.microsoft.com/office/drawing/2014/main" val="2899607104"/>
                    </a:ext>
                  </a:extLst>
                </a:gridCol>
              </a:tblGrid>
              <a:tr h="12004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k-NN Regression</a:t>
                      </a:r>
                      <a:endParaRPr lang="en-US" sz="4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Capacity (Ah)</a:t>
                      </a:r>
                      <a:endParaRPr lang="en-US" sz="4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Discharge Capacity (Ah)</a:t>
                      </a:r>
                      <a:endParaRPr lang="en-US" sz="4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Energy (</a:t>
                      </a:r>
                      <a:r>
                        <a:rPr 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</a:t>
                      </a: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4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Discharge Energy (</a:t>
                      </a:r>
                      <a:r>
                        <a:rPr 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</a:t>
                      </a: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4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Coulombic Efficiency (%)</a:t>
                      </a:r>
                      <a:endParaRPr lang="en-US" sz="4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Energy Efficiency (%)</a:t>
                      </a:r>
                      <a:endParaRPr lang="en-US" sz="4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05661"/>
                  </a:ext>
                </a:extLst>
              </a:tr>
              <a:tr h="1202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 parameter Algorithm</a:t>
                      </a:r>
                      <a:endParaRPr lang="en-US" sz="4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 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ball tree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94887"/>
                  </a:ext>
                </a:extLst>
              </a:tr>
              <a:tr h="103762"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n-neighbors</a:t>
                      </a:r>
                      <a:endParaRPr lang="en-US" sz="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19422"/>
                  </a:ext>
                </a:extLst>
              </a:tr>
              <a:tr h="1037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RMSE</a:t>
                      </a:r>
                      <a:endParaRPr lang="en-US" sz="4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0.544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0.542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2.097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1.857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0.520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2.142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30717"/>
                  </a:ext>
                </a:extLst>
              </a:tr>
              <a:tr h="1037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RMSE</a:t>
                      </a:r>
                      <a:endParaRPr lang="en-US" sz="4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0.538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0.539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2.105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1.858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1.372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2.891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2697"/>
                  </a:ext>
                </a:extLst>
              </a:tr>
            </a:tbl>
          </a:graphicData>
        </a:graphic>
      </p:graphicFrame>
      <p:sp>
        <p:nvSpPr>
          <p:cNvPr id="89" name="Title 1">
            <a:extLst>
              <a:ext uri="{FF2B5EF4-FFF2-40B4-BE49-F238E27FC236}">
                <a16:creationId xmlns:a16="http://schemas.microsoft.com/office/drawing/2014/main" id="{7462060E-77CF-4475-B73D-BF5423119C7A}"/>
              </a:ext>
            </a:extLst>
          </p:cNvPr>
          <p:cNvSpPr txBox="1">
            <a:spLocks/>
          </p:cNvSpPr>
          <p:nvPr/>
        </p:nvSpPr>
        <p:spPr>
          <a:xfrm>
            <a:off x="6163562" y="5341290"/>
            <a:ext cx="2706286" cy="507993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cathode input with physically meaningful features (ex: tortuosity, porosity, conductivity)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battery mechanisms for different systems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uploads their own data 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649412D-75AB-4370-89ED-A8BACD95A6BC}"/>
              </a:ext>
            </a:extLst>
          </p:cNvPr>
          <p:cNvSpPr txBox="1">
            <a:spLocks/>
          </p:cNvSpPr>
          <p:nvPr/>
        </p:nvSpPr>
        <p:spPr>
          <a:xfrm>
            <a:off x="6142360" y="5209521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Implementations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21049A26-37F9-4A21-8C5E-54F7E963DD0C}"/>
              </a:ext>
            </a:extLst>
          </p:cNvPr>
          <p:cNvSpPr txBox="1">
            <a:spLocks/>
          </p:cNvSpPr>
          <p:nvPr/>
        </p:nvSpPr>
        <p:spPr>
          <a:xfrm>
            <a:off x="3143090" y="4532606"/>
            <a:ext cx="2757468" cy="41716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75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showed consistent results while searching for the best hyperparameters for each metric.</a:t>
            </a:r>
            <a:endParaRPr lang="en-US" sz="750" b="0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9" name="Table 6">
            <a:extLst>
              <a:ext uri="{FF2B5EF4-FFF2-40B4-BE49-F238E27FC236}">
                <a16:creationId xmlns:a16="http://schemas.microsoft.com/office/drawing/2014/main" id="{E7FBBCB7-2A7D-454B-B868-3EA86351D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98367"/>
              </p:ext>
            </p:extLst>
          </p:nvPr>
        </p:nvGraphicFramePr>
        <p:xfrm>
          <a:off x="1757317" y="5293702"/>
          <a:ext cx="404531" cy="1106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531">
                  <a:extLst>
                    <a:ext uri="{9D8B030D-6E8A-4147-A177-3AD203B41FA5}">
                      <a16:colId xmlns:a16="http://schemas.microsoft.com/office/drawing/2014/main" val="4016396407"/>
                    </a:ext>
                  </a:extLst>
                </a:gridCol>
              </a:tblGrid>
              <a:tr h="2709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Cathode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99753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2592369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5598518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074146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31638AC8-104C-4886-8410-D17969F18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84379"/>
              </p:ext>
            </p:extLst>
          </p:nvPr>
        </p:nvGraphicFramePr>
        <p:xfrm>
          <a:off x="2319571" y="5293701"/>
          <a:ext cx="634030" cy="1106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87">
                  <a:extLst>
                    <a:ext uri="{9D8B030D-6E8A-4147-A177-3AD203B41FA5}">
                      <a16:colId xmlns:a16="http://schemas.microsoft.com/office/drawing/2014/main" val="4016396407"/>
                    </a:ext>
                  </a:extLst>
                </a:gridCol>
                <a:gridCol w="221942">
                  <a:extLst>
                    <a:ext uri="{9D8B030D-6E8A-4147-A177-3AD203B41FA5}">
                      <a16:colId xmlns:a16="http://schemas.microsoft.com/office/drawing/2014/main" val="100494556"/>
                    </a:ext>
                  </a:extLst>
                </a:gridCol>
                <a:gridCol w="210401">
                  <a:extLst>
                    <a:ext uri="{9D8B030D-6E8A-4147-A177-3AD203B41FA5}">
                      <a16:colId xmlns:a16="http://schemas.microsoft.com/office/drawing/2014/main" val="1157288542"/>
                    </a:ext>
                  </a:extLst>
                </a:gridCol>
              </a:tblGrid>
              <a:tr h="2709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99753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2592369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5598518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07414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0ADB1FB-613F-465A-8EF8-6B60954CFFC1}"/>
              </a:ext>
            </a:extLst>
          </p:cNvPr>
          <p:cNvSpPr/>
          <p:nvPr/>
        </p:nvSpPr>
        <p:spPr>
          <a:xfrm>
            <a:off x="1754925" y="4355336"/>
            <a:ext cx="925139" cy="346364"/>
          </a:xfrm>
          <a:prstGeom prst="rect">
            <a:avLst/>
          </a:prstGeom>
          <a:noFill/>
          <a:ln w="19050">
            <a:solidFill>
              <a:srgbClr val="D9CE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8C28D7-5E91-4919-B518-DD0A2BA0C5E1}"/>
              </a:ext>
            </a:extLst>
          </p:cNvPr>
          <p:cNvCxnSpPr>
            <a:cxnSpLocks/>
          </p:cNvCxnSpPr>
          <p:nvPr/>
        </p:nvCxnSpPr>
        <p:spPr>
          <a:xfrm>
            <a:off x="2604960" y="4247913"/>
            <a:ext cx="0" cy="22860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5FD28B2-58C7-4A1E-AD58-5C9BB7334FDC}"/>
              </a:ext>
            </a:extLst>
          </p:cNvPr>
          <p:cNvCxnSpPr>
            <a:cxnSpLocks/>
          </p:cNvCxnSpPr>
          <p:nvPr/>
        </p:nvCxnSpPr>
        <p:spPr>
          <a:xfrm>
            <a:off x="2106150" y="4211972"/>
            <a:ext cx="0" cy="148064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itle 1">
            <a:extLst>
              <a:ext uri="{FF2B5EF4-FFF2-40B4-BE49-F238E27FC236}">
                <a16:creationId xmlns:a16="http://schemas.microsoft.com/office/drawing/2014/main" id="{B00CF1B1-DD8A-4091-B777-51B9D1E314F3}"/>
              </a:ext>
            </a:extLst>
          </p:cNvPr>
          <p:cNvSpPr txBox="1">
            <a:spLocks/>
          </p:cNvSpPr>
          <p:nvPr/>
        </p:nvSpPr>
        <p:spPr>
          <a:xfrm>
            <a:off x="1757860" y="4051526"/>
            <a:ext cx="694643" cy="234913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700" dirty="0">
                <a:solidFill>
                  <a:schemeClr val="bg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0185A5-5FA0-4430-80CF-5E922CA15547}"/>
              </a:ext>
            </a:extLst>
          </p:cNvPr>
          <p:cNvCxnSpPr>
            <a:cxnSpLocks/>
          </p:cNvCxnSpPr>
          <p:nvPr/>
        </p:nvCxnSpPr>
        <p:spPr>
          <a:xfrm>
            <a:off x="2169318" y="5967493"/>
            <a:ext cx="141585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itle 1">
            <a:extLst>
              <a:ext uri="{FF2B5EF4-FFF2-40B4-BE49-F238E27FC236}">
                <a16:creationId xmlns:a16="http://schemas.microsoft.com/office/drawing/2014/main" id="{68E3B4B6-936C-412A-903E-36F6D7FEBCA2}"/>
              </a:ext>
            </a:extLst>
          </p:cNvPr>
          <p:cNvSpPr txBox="1">
            <a:spLocks/>
          </p:cNvSpPr>
          <p:nvPr/>
        </p:nvSpPr>
        <p:spPr>
          <a:xfrm>
            <a:off x="4184802" y="3810136"/>
            <a:ext cx="1187251" cy="241390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other  plots</a:t>
            </a:r>
            <a:endParaRPr lang="en-US" sz="700" b="0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EB35B68A-72EF-42F2-9899-4D4080D13389}"/>
              </a:ext>
            </a:extLst>
          </p:cNvPr>
          <p:cNvSpPr txBox="1">
            <a:spLocks/>
          </p:cNvSpPr>
          <p:nvPr/>
        </p:nvSpPr>
        <p:spPr>
          <a:xfrm>
            <a:off x="5101536" y="2824975"/>
            <a:ext cx="663268" cy="241390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other  plots</a:t>
            </a:r>
            <a:endParaRPr lang="en-US" sz="700" b="0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996BDFB5-A27E-404E-815D-F80A17205209}"/>
              </a:ext>
            </a:extLst>
          </p:cNvPr>
          <p:cNvSpPr txBox="1">
            <a:spLocks/>
          </p:cNvSpPr>
          <p:nvPr/>
        </p:nvSpPr>
        <p:spPr>
          <a:xfrm>
            <a:off x="3155355" y="5372309"/>
            <a:ext cx="2757468" cy="189070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for battery performance metric predictions</a:t>
            </a:r>
            <a:endParaRPr lang="en-US" sz="750" b="0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4" name="Table 63">
            <a:extLst>
              <a:ext uri="{FF2B5EF4-FFF2-40B4-BE49-F238E27FC236}">
                <a16:creationId xmlns:a16="http://schemas.microsoft.com/office/drawing/2014/main" id="{2B5CE76C-CD6D-42FF-874E-56F41D4A0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15064"/>
              </p:ext>
            </p:extLst>
          </p:nvPr>
        </p:nvGraphicFramePr>
        <p:xfrm>
          <a:off x="3094755" y="5538243"/>
          <a:ext cx="2914311" cy="57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">
                  <a:extLst>
                    <a:ext uri="{9D8B030D-6E8A-4147-A177-3AD203B41FA5}">
                      <a16:colId xmlns:a16="http://schemas.microsoft.com/office/drawing/2014/main" val="450626200"/>
                    </a:ext>
                  </a:extLst>
                </a:gridCol>
                <a:gridCol w="392542">
                  <a:extLst>
                    <a:ext uri="{9D8B030D-6E8A-4147-A177-3AD203B41FA5}">
                      <a16:colId xmlns:a16="http://schemas.microsoft.com/office/drawing/2014/main" val="1639336887"/>
                    </a:ext>
                  </a:extLst>
                </a:gridCol>
                <a:gridCol w="422024">
                  <a:extLst>
                    <a:ext uri="{9D8B030D-6E8A-4147-A177-3AD203B41FA5}">
                      <a16:colId xmlns:a16="http://schemas.microsoft.com/office/drawing/2014/main" val="1218308308"/>
                    </a:ext>
                  </a:extLst>
                </a:gridCol>
                <a:gridCol w="371243">
                  <a:extLst>
                    <a:ext uri="{9D8B030D-6E8A-4147-A177-3AD203B41FA5}">
                      <a16:colId xmlns:a16="http://schemas.microsoft.com/office/drawing/2014/main" val="2282985911"/>
                    </a:ext>
                  </a:extLst>
                </a:gridCol>
                <a:gridCol w="415775">
                  <a:extLst>
                    <a:ext uri="{9D8B030D-6E8A-4147-A177-3AD203B41FA5}">
                      <a16:colId xmlns:a16="http://schemas.microsoft.com/office/drawing/2014/main" val="828192895"/>
                    </a:ext>
                  </a:extLst>
                </a:gridCol>
                <a:gridCol w="433431">
                  <a:extLst>
                    <a:ext uri="{9D8B030D-6E8A-4147-A177-3AD203B41FA5}">
                      <a16:colId xmlns:a16="http://schemas.microsoft.com/office/drawing/2014/main" val="2991921853"/>
                    </a:ext>
                  </a:extLst>
                </a:gridCol>
                <a:gridCol w="421777">
                  <a:extLst>
                    <a:ext uri="{9D8B030D-6E8A-4147-A177-3AD203B41FA5}">
                      <a16:colId xmlns:a16="http://schemas.microsoft.com/office/drawing/2014/main" val="2899607104"/>
                    </a:ext>
                  </a:extLst>
                </a:gridCol>
              </a:tblGrid>
              <a:tr h="12004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k-NN Regression</a:t>
                      </a:r>
                      <a:endParaRPr lang="en-US" sz="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Charge Capacity (Ah)</a:t>
                      </a:r>
                      <a:endParaRPr lang="en-US" sz="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Discharge Capacity (Ah)</a:t>
                      </a:r>
                      <a:endParaRPr lang="en-US" sz="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Charge Energy (</a:t>
                      </a:r>
                      <a:r>
                        <a:rPr lang="en-US" sz="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Wh</a:t>
                      </a: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Discharge Energy (</a:t>
                      </a:r>
                      <a:r>
                        <a:rPr lang="en-US" sz="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Wh</a:t>
                      </a: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Coulombic Efficiency (%)</a:t>
                      </a:r>
                      <a:endParaRPr lang="en-US" sz="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Energy Efficiency (%)</a:t>
                      </a:r>
                      <a:endParaRPr lang="en-US" sz="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05661"/>
                  </a:ext>
                </a:extLst>
              </a:tr>
              <a:tr h="1202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Data set mean</a:t>
                      </a:r>
                      <a:endParaRPr lang="en-US" sz="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1.479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1.479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5.513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4.826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100.060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90.044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94887"/>
                  </a:ext>
                </a:extLst>
              </a:tr>
              <a:tr h="103762"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 std</a:t>
                      </a:r>
                      <a:endParaRPr lang="en-US" sz="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0.688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0.687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2.857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2.375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0.161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4.712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19422"/>
                  </a:ext>
                </a:extLst>
              </a:tr>
              <a:tr h="1037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Design space mean</a:t>
                      </a:r>
                      <a:endParaRPr lang="en-US" sz="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1.626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1.627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6.153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5.324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100.044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89.406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30717"/>
                  </a:ext>
                </a:extLst>
              </a:tr>
              <a:tr h="1037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Design space std</a:t>
                      </a:r>
                      <a:endParaRPr lang="en-US" sz="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0.875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0.875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3.553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2.968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0.989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5.848</a:t>
                      </a:r>
                      <a:endParaRPr lang="en-US" sz="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2697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910F9F81-2A50-4A31-B9FA-62C139822207}"/>
              </a:ext>
            </a:extLst>
          </p:cNvPr>
          <p:cNvSpPr txBox="1"/>
          <p:nvPr/>
        </p:nvSpPr>
        <p:spPr>
          <a:xfrm>
            <a:off x="3005300" y="6095099"/>
            <a:ext cx="302001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rgbClr val="FF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 has lowest RMSE, energy and efficiency had higher RMSEs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rgbClr val="FF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Coulombic efficiency had greatest difference between validation and test RMSE possible due to very similar values in the data set and possible high variance </a:t>
            </a:r>
          </a:p>
          <a:p>
            <a:pPr marL="57150" indent="-571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rgbClr val="FF5757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[result on battery performance]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C3B31FE3-CEBD-4A12-9A68-FD01150F57E1}"/>
              </a:ext>
            </a:extLst>
          </p:cNvPr>
          <p:cNvSpPr txBox="1">
            <a:spLocks/>
          </p:cNvSpPr>
          <p:nvPr/>
        </p:nvSpPr>
        <p:spPr>
          <a:xfrm>
            <a:off x="4838066" y="6580164"/>
            <a:ext cx="1187251" cy="241390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White space here doesn’t match </a:t>
            </a:r>
            <a:endParaRPr lang="en-US" sz="700" b="0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442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2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W Presentation Template Standard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 Presentation Template Standard" id="{A70B307B-DFFD-4A31-BA80-4529A5AE8D1F}" vid="{C7C80F0D-400B-4467-A8B0-F6501C08F873}"/>
    </a:ext>
  </a:extLst>
</a:theme>
</file>

<file path=ppt/theme/theme3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W Presentation Templat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 Presentation Template" id="{AD7D99AE-66F2-4FFC-9C17-26C75443927D}" vid="{CAE4EA4C-F83D-464D-A5F3-AF612A9EE93D}"/>
    </a:ext>
  </a:extLst>
</a:theme>
</file>

<file path=ppt/theme/theme6.xml><?xml version="1.0" encoding="utf-8"?>
<a:theme xmlns:a="http://schemas.openxmlformats.org/drawingml/2006/main" name="1_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RLee_CHEME565_Final_Presentation</Template>
  <TotalTime>653</TotalTime>
  <Words>631</Words>
  <Application>Microsoft Office PowerPoint</Application>
  <PresentationFormat>On-screen Show (4:3)</PresentationFormat>
  <Paragraphs>133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2_Custom Design</vt:lpstr>
      <vt:lpstr>UW Presentation Template Standard</vt:lpstr>
      <vt:lpstr>Custom Design</vt:lpstr>
      <vt:lpstr>Office Theme</vt:lpstr>
      <vt:lpstr>UW Presentation Template</vt:lpstr>
      <vt:lpstr>1_Office Theme</vt:lpstr>
      <vt:lpstr>SELEC: Selection of Battery Electrolytes Driven by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SELEC: Machine Learning-Driven Selection of Battery Electrolytes </dc:title>
  <dc:creator>roselee3</dc:creator>
  <cp:lastModifiedBy>Karen Li</cp:lastModifiedBy>
  <cp:revision>40</cp:revision>
  <dcterms:created xsi:type="dcterms:W3CDTF">2022-03-11T23:19:03Z</dcterms:created>
  <dcterms:modified xsi:type="dcterms:W3CDTF">2022-03-15T21:42:43Z</dcterms:modified>
</cp:coreProperties>
</file>