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comments/modernComment_102_78200534.xml" ContentType="application/vnd.ms-powerpoint.comments+xml"/>
  <Override PartName="/ppt/comments/modernComment_104_F5B474A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4" r:id="rId3"/>
    <p:sldMasterId id="2147483689" r:id="rId4"/>
    <p:sldMasterId id="2147483694" r:id="rId5"/>
    <p:sldMasterId id="2147483700" r:id="rId6"/>
  </p:sldMasterIdLst>
  <p:sldIdLst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D27356-B558-249B-7465-34B869C51AFE}" name="roselee3" initials="r" userId="roselee3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  <a:srgbClr val="FFFFFF"/>
    <a:srgbClr val="545454"/>
    <a:srgbClr val="5271FF"/>
    <a:srgbClr val="FF5757"/>
    <a:srgbClr val="FFBD59"/>
    <a:srgbClr val="FFEACA"/>
    <a:srgbClr val="4B2E84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>
        <p:scale>
          <a:sx n="150" d="100"/>
          <a:sy n="150" d="100"/>
        </p:scale>
        <p:origin x="7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8/10/relationships/authors" Target="author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omments/modernComment_102_782005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FCBA25-51D1-43BA-A93C-6D71991C52C6}" authorId="{4BD27356-B558-249B-7465-34B869C51AFE}" created="2022-03-11T23:48:18.4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15364404" sldId="258"/>
      <ac:picMk id="4" creationId="{3D1CB8D8-0351-4A8D-8892-895765B77071}"/>
    </ac:deMkLst>
    <p188:txBody>
      <a:bodyPr/>
      <a:lstStyle/>
      <a:p>
        <a:r>
          <a:rPr lang="en-US"/>
          <a:t>the transparent edit is not that high quality</a:t>
        </a:r>
      </a:p>
    </p188:txBody>
  </p188:cm>
</p188:cmLst>
</file>

<file path=ppt/comments/modernComment_104_F5B474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5C91EB-75B5-45DA-A656-FCFA84E99257}" authorId="{4BD27356-B558-249B-7465-34B869C51AFE}" created="2022-03-15T08:59:35.5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2244256" sldId="260"/>
      <ac:picMk id="66" creationId="{18AB2F13-3606-4EDA-80EB-D45AFFE59283}"/>
    </ac:deMkLst>
    <p188:txBody>
      <a:bodyPr/>
      <a:lstStyle/>
      <a:p>
        <a:r>
          <a:rPr lang="en-US"/>
          <a:t>plot is too tiny but ill fix later, im tire lol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3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62272" y="1714106"/>
            <a:ext cx="8178484" cy="4454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2272" y="388550"/>
            <a:ext cx="81784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668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Encode Sans Norm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Encode Sans Normal Black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2E8-B668-4F31-8C27-D58F2408A3E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9164-0319-4D6A-980C-1814A3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" y="20179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76023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6094700"/>
            <a:ext cx="877148" cy="59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70" y="6418613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5816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971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5567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1753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79998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445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08832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61955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20737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9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33964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1616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784545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D6A4-988B-477A-AE39-C7978A40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722565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42139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1163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634" y="1231554"/>
            <a:ext cx="8540884" cy="42856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2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634" y="291660"/>
            <a:ext cx="8540883" cy="590278"/>
          </a:xfrm>
          <a:prstGeom prst="rect">
            <a:avLst/>
          </a:prstGeom>
        </p:spPr>
        <p:txBody>
          <a:bodyPr anchor="b"/>
          <a:lstStyle>
            <a:lvl1pPr algn="ctr">
              <a:defRPr sz="4000" b="1" i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2EE24-9388-420D-B9A1-2D16BDA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" y="6496635"/>
            <a:ext cx="2312743" cy="2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607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7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983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F5-55DF-4039-B216-8AB1E20D2DB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565-BB45-4E8A-9155-A986F93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5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796CF-4662-4FFF-979C-369CCDDB66AE}"/>
              </a:ext>
            </a:extLst>
          </p:cNvPr>
          <p:cNvSpPr/>
          <p:nvPr/>
        </p:nvSpPr>
        <p:spPr>
          <a:xfrm>
            <a:off x="8604447" y="6446236"/>
            <a:ext cx="323732" cy="3294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47" y="3808880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085849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ctr">
              <a:defRPr sz="37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 descr="W Logo_Purple_2685_HEX.png">
            <a:extLst>
              <a:ext uri="{FF2B5EF4-FFF2-40B4-BE49-F238E27FC236}">
                <a16:creationId xmlns:a16="http://schemas.microsoft.com/office/drawing/2014/main" id="{1D3072ED-9F3F-4615-9E7C-9E4EFB8F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79" y="5801743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32" y="1862877"/>
            <a:ext cx="8053082" cy="4270993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7530" y="1263722"/>
            <a:ext cx="80530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2" y="1077491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531" y="231469"/>
            <a:ext cx="8053082" cy="747717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728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5232" y="1227261"/>
            <a:ext cx="7965610" cy="48725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9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7" y="91355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966" y="303478"/>
            <a:ext cx="8018875" cy="59027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03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09B0D-D96E-4E35-B9C6-B39883A3F072}"/>
              </a:ext>
            </a:extLst>
          </p:cNvPr>
          <p:cNvSpPr/>
          <p:nvPr/>
        </p:nvSpPr>
        <p:spPr>
          <a:xfrm>
            <a:off x="0" y="6470802"/>
            <a:ext cx="9144000" cy="3959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6C496-C937-4BF0-B46E-D9EF6A1C2D4A}"/>
              </a:ext>
            </a:extLst>
          </p:cNvPr>
          <p:cNvSpPr/>
          <p:nvPr/>
        </p:nvSpPr>
        <p:spPr>
          <a:xfrm>
            <a:off x="0" y="0"/>
            <a:ext cx="9144000" cy="1111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W_W Logo_White.png">
            <a:extLst>
              <a:ext uri="{FF2B5EF4-FFF2-40B4-BE49-F238E27FC236}">
                <a16:creationId xmlns:a16="http://schemas.microsoft.com/office/drawing/2014/main" id="{A9460D17-BBCD-4472-B2E4-0273FA54CCA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0" y="214678"/>
            <a:ext cx="1013642" cy="682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7C32-97E1-4637-BB7D-841E0057DAD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99323"/>
            <a:ext cx="2742840" cy="287998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41A3FE9-F8FC-4A69-AFF7-031E05E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0AE8E6-A3DD-4C2D-A16C-AF74D153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547" y="704168"/>
            <a:ext cx="7665209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8835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706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C6080-045F-41C4-89D9-8E70B48BB72A}"/>
              </a:ext>
            </a:extLst>
          </p:cNvPr>
          <p:cNvSpPr txBox="1"/>
          <p:nvPr/>
        </p:nvSpPr>
        <p:spPr>
          <a:xfrm>
            <a:off x="8558384" y="6465083"/>
            <a:ext cx="693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3FA78B7-8D21-48BE-89F6-243D1209CF34}" type="slidenum">
              <a:rPr lang="en-US" sz="1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Wordmark_center_Purple_HEX.png">
            <a:extLst>
              <a:ext uri="{FF2B5EF4-FFF2-40B4-BE49-F238E27FC236}">
                <a16:creationId xmlns:a16="http://schemas.microsoft.com/office/drawing/2014/main" id="{458A2D40-5D7E-4475-AA28-736AF5F258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" y="6544979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5" r:id="rId6"/>
    <p:sldLayoutId id="2147483707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6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2_7820053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microsoft.com/office/2018/10/relationships/comments" Target="../comments/modernComment_104_F5B474A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7B69-B10D-4CCD-A9B4-58793120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189730"/>
            <a:ext cx="7761514" cy="72409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SELEC: Machine Learning-Driven Selection of Battery Electrolytes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4EF6C-3B13-4CC4-A2AE-62C8E1012CFC}"/>
              </a:ext>
            </a:extLst>
          </p:cNvPr>
          <p:cNvSpPr txBox="1"/>
          <p:nvPr/>
        </p:nvSpPr>
        <p:spPr>
          <a:xfrm>
            <a:off x="3526971" y="6550223"/>
            <a:ext cx="680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</p:spTree>
    <p:extLst>
      <p:ext uri="{BB962C8B-B14F-4D97-AF65-F5344CB8AC3E}">
        <p14:creationId xmlns:p14="http://schemas.microsoft.com/office/powerpoint/2010/main" val="33728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84" y="172424"/>
            <a:ext cx="6079589" cy="65926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952428" y="735196"/>
            <a:ext cx="6079589" cy="336199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1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/>
          <p:nvPr/>
        </p:nvSpPr>
        <p:spPr>
          <a:xfrm>
            <a:off x="283969" y="1312843"/>
            <a:ext cx="2612571" cy="266732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/>
          <p:nvPr/>
        </p:nvSpPr>
        <p:spPr>
          <a:xfrm>
            <a:off x="3116621" y="1312843"/>
            <a:ext cx="2789582" cy="52766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31369-87D0-46D2-92ED-DAC361982E09}"/>
              </a:ext>
            </a:extLst>
          </p:cNvPr>
          <p:cNvSpPr/>
          <p:nvPr/>
        </p:nvSpPr>
        <p:spPr>
          <a:xfrm>
            <a:off x="6126284" y="1312843"/>
            <a:ext cx="2789582" cy="32535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56AB0-5621-4A63-97CA-BCEDEBA14711}"/>
              </a:ext>
            </a:extLst>
          </p:cNvPr>
          <p:cNvSpPr/>
          <p:nvPr/>
        </p:nvSpPr>
        <p:spPr>
          <a:xfrm>
            <a:off x="283969" y="4163076"/>
            <a:ext cx="2612571" cy="24263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C10B3-99BA-4AA0-9D3E-361CEA5EFDEB}"/>
              </a:ext>
            </a:extLst>
          </p:cNvPr>
          <p:cNvSpPr/>
          <p:nvPr/>
        </p:nvSpPr>
        <p:spPr>
          <a:xfrm>
            <a:off x="6126284" y="4760652"/>
            <a:ext cx="2789582" cy="18287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" y="1727276"/>
            <a:ext cx="1616322" cy="10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644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84" y="172424"/>
            <a:ext cx="6079589" cy="65926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BD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952428" y="735196"/>
            <a:ext cx="6079589" cy="336199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1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/>
          <p:nvPr/>
        </p:nvSpPr>
        <p:spPr>
          <a:xfrm>
            <a:off x="283968" y="1312843"/>
            <a:ext cx="2612571" cy="266732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/>
          <p:nvPr/>
        </p:nvSpPr>
        <p:spPr>
          <a:xfrm>
            <a:off x="3116621" y="1312843"/>
            <a:ext cx="2789582" cy="52766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31369-87D0-46D2-92ED-DAC361982E09}"/>
              </a:ext>
            </a:extLst>
          </p:cNvPr>
          <p:cNvSpPr/>
          <p:nvPr/>
        </p:nvSpPr>
        <p:spPr>
          <a:xfrm>
            <a:off x="6126284" y="1312843"/>
            <a:ext cx="2789582" cy="32535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56AB0-5621-4A63-97CA-BCEDEBA14711}"/>
              </a:ext>
            </a:extLst>
          </p:cNvPr>
          <p:cNvSpPr/>
          <p:nvPr/>
        </p:nvSpPr>
        <p:spPr>
          <a:xfrm>
            <a:off x="283969" y="4163076"/>
            <a:ext cx="2612571" cy="24263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C10B3-99BA-4AA0-9D3E-361CEA5EFDEB}"/>
              </a:ext>
            </a:extLst>
          </p:cNvPr>
          <p:cNvSpPr/>
          <p:nvPr/>
        </p:nvSpPr>
        <p:spPr>
          <a:xfrm>
            <a:off x="6126284" y="4760652"/>
            <a:ext cx="2789582" cy="18287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8" y="1394463"/>
            <a:ext cx="1799888" cy="11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6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429000"/>
            <a:ext cx="9143999" cy="3429000"/>
          </a:xfrm>
          <a:prstGeom prst="rect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429" y="112170"/>
            <a:ext cx="8911140" cy="6633659"/>
          </a:xfrm>
          <a:prstGeom prst="rect">
            <a:avLst/>
          </a:prstGeom>
          <a:solidFill>
            <a:srgbClr val="F0F2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62" y="112170"/>
            <a:ext cx="1455084" cy="96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7" y="-51836"/>
            <a:ext cx="5534766" cy="786532"/>
          </a:xfrm>
        </p:spPr>
        <p:txBody>
          <a:bodyPr>
            <a:noAutofit/>
          </a:bodyPr>
          <a:lstStyle/>
          <a:p>
            <a:pPr algn="ctr"/>
            <a:r>
              <a:rPr lang="en-US" sz="170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508983" y="677964"/>
            <a:ext cx="6079589" cy="241494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CEDA828-9310-49DC-A69A-7C72D451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73503"/>
            <a:ext cx="1376778" cy="6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A75135-2DEA-48A4-A9FE-C7C33BD41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6" y="926327"/>
            <a:ext cx="8564287" cy="879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0259A-F38C-4F49-9FB1-5DF42EA22A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4174" y="1896954"/>
            <a:ext cx="2827380" cy="472253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503E1-689E-47C9-874A-9DF9AF8D10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8" y="1889745"/>
            <a:ext cx="2732358" cy="33388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8515D-0C34-4A37-A3E4-1179A2CE16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20" y="1901212"/>
            <a:ext cx="2765190" cy="26632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F367A-7016-4F9A-AAA2-36E2CCBBCB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4620578"/>
            <a:ext cx="2759764" cy="11920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3D77A-6D2E-4926-9BA9-1C1C96840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8" y="5286033"/>
            <a:ext cx="2732358" cy="13424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3FB72-E4AA-4A2C-8021-42FF337DAF55}"/>
              </a:ext>
            </a:extLst>
          </p:cNvPr>
          <p:cNvSpPr/>
          <p:nvPr/>
        </p:nvSpPr>
        <p:spPr>
          <a:xfrm>
            <a:off x="347331" y="970713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3DA46-9C01-44AB-89AD-E97C58A10C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20" y="5868742"/>
            <a:ext cx="2759764" cy="7579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BD076-85F6-4213-BB33-DBAB1B1D0DC2}"/>
              </a:ext>
            </a:extLst>
          </p:cNvPr>
          <p:cNvSpPr/>
          <p:nvPr/>
        </p:nvSpPr>
        <p:spPr>
          <a:xfrm>
            <a:off x="350822" y="1932318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B6E771-EB47-4046-B62F-E226F9089F02}"/>
              </a:ext>
            </a:extLst>
          </p:cNvPr>
          <p:cNvSpPr/>
          <p:nvPr/>
        </p:nvSpPr>
        <p:spPr>
          <a:xfrm>
            <a:off x="3255444" y="1930956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84748-1272-4FFC-AE79-0659F340435A}"/>
              </a:ext>
            </a:extLst>
          </p:cNvPr>
          <p:cNvSpPr/>
          <p:nvPr/>
        </p:nvSpPr>
        <p:spPr>
          <a:xfrm>
            <a:off x="6155342" y="4624458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Conclusion and Future Outlook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D47C3-3706-4351-B785-9715940AF3EC}"/>
              </a:ext>
            </a:extLst>
          </p:cNvPr>
          <p:cNvSpPr/>
          <p:nvPr/>
        </p:nvSpPr>
        <p:spPr>
          <a:xfrm>
            <a:off x="6169047" y="5896856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Acknowledgements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3F1834-9AB2-4F69-AE25-0F13602618FE}"/>
              </a:ext>
            </a:extLst>
          </p:cNvPr>
          <p:cNvSpPr/>
          <p:nvPr/>
        </p:nvSpPr>
        <p:spPr>
          <a:xfrm>
            <a:off x="350822" y="5340364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Design Space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292B88-EF91-43CA-91EF-8682B6344DF9}"/>
              </a:ext>
            </a:extLst>
          </p:cNvPr>
          <p:cNvSpPr txBox="1">
            <a:spLocks/>
          </p:cNvSpPr>
          <p:nvPr/>
        </p:nvSpPr>
        <p:spPr>
          <a:xfrm>
            <a:off x="6105720" y="6090854"/>
            <a:ext cx="2732359" cy="548821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 team graciously thanks the instructors,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Beck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Valleau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their guidance. We also acknowledge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Nisarg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Joshi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time and constant big brain advice.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3443B19-A2DB-496E-A579-1B531B13CAB3}"/>
              </a:ext>
            </a:extLst>
          </p:cNvPr>
          <p:cNvSpPr txBox="1">
            <a:spLocks/>
          </p:cNvSpPr>
          <p:nvPr/>
        </p:nvSpPr>
        <p:spPr>
          <a:xfrm>
            <a:off x="309793" y="1166452"/>
            <a:ext cx="2723762" cy="56243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(will have generic “batteries are important” info)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3EBA1B2-F8F7-46CD-9B98-75404582554F}"/>
              </a:ext>
            </a:extLst>
          </p:cNvPr>
          <p:cNvSpPr txBox="1">
            <a:spLocks/>
          </p:cNvSpPr>
          <p:nvPr/>
        </p:nvSpPr>
        <p:spPr>
          <a:xfrm>
            <a:off x="462954" y="5036627"/>
            <a:ext cx="2334124" cy="22209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Yuliya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Preger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 2020 J.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Electrochem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Soc. 167 120532</a:t>
            </a:r>
            <a:endParaRPr lang="en-US" sz="6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1EAE26-78CF-4969-8299-9D0E890F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12" y="4649580"/>
            <a:ext cx="1797215" cy="18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45B46E93-BCDB-44E1-A9FE-3B37587A39B6}"/>
              </a:ext>
            </a:extLst>
          </p:cNvPr>
          <p:cNvSpPr txBox="1">
            <a:spLocks/>
          </p:cNvSpPr>
          <p:nvPr/>
        </p:nvSpPr>
        <p:spPr>
          <a:xfrm>
            <a:off x="301196" y="2172473"/>
            <a:ext cx="2732359" cy="56855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battery cycling studies from Sandia National Labs</a:t>
            </a:r>
            <a:r>
              <a:rPr lang="en-US" sz="85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Battery Archive were processed in preparation of being used in computing.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696677-2E30-43E2-8EC8-225142464013}"/>
              </a:ext>
            </a:extLst>
          </p:cNvPr>
          <p:cNvGrpSpPr/>
          <p:nvPr/>
        </p:nvGrpSpPr>
        <p:grpSpPr>
          <a:xfrm>
            <a:off x="376232" y="5834870"/>
            <a:ext cx="1339240" cy="710780"/>
            <a:chOff x="681273" y="5616373"/>
            <a:chExt cx="1746063" cy="8073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0236FB-0E69-4A1F-B9E7-AF8797746459}"/>
                </a:ext>
              </a:extLst>
            </p:cNvPr>
            <p:cNvGrpSpPr/>
            <p:nvPr/>
          </p:nvGrpSpPr>
          <p:grpSpPr>
            <a:xfrm>
              <a:off x="681273" y="5616373"/>
              <a:ext cx="1701866" cy="783510"/>
              <a:chOff x="661141" y="5658237"/>
              <a:chExt cx="2012468" cy="8474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BFB7DAC-2109-4E46-BA6C-BDEA7052E745}"/>
                  </a:ext>
                </a:extLst>
              </p:cNvPr>
              <p:cNvSpPr/>
              <p:nvPr/>
            </p:nvSpPr>
            <p:spPr>
              <a:xfrm>
                <a:off x="661141" y="5658241"/>
                <a:ext cx="2012468" cy="847435"/>
              </a:xfrm>
              <a:prstGeom prst="rect">
                <a:avLst/>
              </a:prstGeom>
              <a:solidFill>
                <a:schemeClr val="tx2">
                  <a:lumMod val="8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EEB2B1E-0482-44B4-8849-E5E389425906}"/>
                  </a:ext>
                </a:extLst>
              </p:cNvPr>
              <p:cNvSpPr/>
              <p:nvPr/>
            </p:nvSpPr>
            <p:spPr>
              <a:xfrm>
                <a:off x="661141" y="5659451"/>
                <a:ext cx="2012468" cy="371050"/>
              </a:xfrm>
              <a:prstGeom prst="rect">
                <a:avLst/>
              </a:prstGeom>
              <a:solidFill>
                <a:srgbClr val="5271FF"/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0119318-BDDE-4A03-8640-F872C2A0F6DC}"/>
                  </a:ext>
                </a:extLst>
              </p:cNvPr>
              <p:cNvSpPr/>
              <p:nvPr/>
            </p:nvSpPr>
            <p:spPr>
              <a:xfrm>
                <a:off x="1931194" y="5658241"/>
                <a:ext cx="742414" cy="371050"/>
              </a:xfrm>
              <a:prstGeom prst="rect">
                <a:avLst/>
              </a:prstGeom>
              <a:solidFill>
                <a:srgbClr val="FFBD59"/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B4586-6B16-42EA-9CA8-01070E75345A}"/>
                  </a:ext>
                </a:extLst>
              </p:cNvPr>
              <p:cNvSpPr/>
              <p:nvPr/>
            </p:nvSpPr>
            <p:spPr>
              <a:xfrm>
                <a:off x="2198818" y="5658237"/>
                <a:ext cx="474790" cy="372260"/>
              </a:xfrm>
              <a:prstGeom prst="rect">
                <a:avLst/>
              </a:prstGeom>
              <a:solidFill>
                <a:srgbClr val="FF5757"/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6CC551B0-E647-45C5-A4A5-AF669360F122}"/>
                </a:ext>
              </a:extLst>
            </p:cNvPr>
            <p:cNvSpPr txBox="1">
              <a:spLocks/>
            </p:cNvSpPr>
            <p:nvPr/>
          </p:nvSpPr>
          <p:spPr>
            <a:xfrm>
              <a:off x="760218" y="5672681"/>
              <a:ext cx="880319" cy="363990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chemeClr val="accent3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0ABA66DF-5033-4D22-B225-303FF97E2367}"/>
                </a:ext>
              </a:extLst>
            </p:cNvPr>
            <p:cNvSpPr txBox="1">
              <a:spLocks/>
            </p:cNvSpPr>
            <p:nvPr/>
          </p:nvSpPr>
          <p:spPr>
            <a:xfrm>
              <a:off x="681273" y="6059746"/>
              <a:ext cx="1701865" cy="363990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 Space</a:t>
              </a:r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BAEA9284-E9A7-4FFC-A471-68F7C64A45A0}"/>
                </a:ext>
              </a:extLst>
            </p:cNvPr>
            <p:cNvSpPr txBox="1">
              <a:spLocks/>
            </p:cNvSpPr>
            <p:nvPr/>
          </p:nvSpPr>
          <p:spPr>
            <a:xfrm>
              <a:off x="1928429" y="5669099"/>
              <a:ext cx="498907" cy="363990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D675CB5B-918E-475F-ACF1-FB0BFA8FC479}"/>
              </a:ext>
            </a:extLst>
          </p:cNvPr>
          <p:cNvSpPr txBox="1">
            <a:spLocks/>
          </p:cNvSpPr>
          <p:nvPr/>
        </p:nvSpPr>
        <p:spPr>
          <a:xfrm>
            <a:off x="971073" y="5625916"/>
            <a:ext cx="622571" cy="193928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083C35-50E2-465A-BC40-C1F7ADCBD3D6}"/>
              </a:ext>
            </a:extLst>
          </p:cNvPr>
          <p:cNvCxnSpPr>
            <a:cxnSpLocks/>
          </p:cNvCxnSpPr>
          <p:nvPr/>
        </p:nvCxnSpPr>
        <p:spPr>
          <a:xfrm>
            <a:off x="1281538" y="5784634"/>
            <a:ext cx="3513" cy="18020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34660D-BCAA-45DB-BE8A-E1A7962E9562}"/>
              </a:ext>
            </a:extLst>
          </p:cNvPr>
          <p:cNvGrpSpPr/>
          <p:nvPr/>
        </p:nvGrpSpPr>
        <p:grpSpPr>
          <a:xfrm>
            <a:off x="369771" y="2688690"/>
            <a:ext cx="1351479" cy="2292214"/>
            <a:chOff x="415389" y="2714210"/>
            <a:chExt cx="1351479" cy="22922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55983-9B26-4488-A1D7-B6C7D4F78F3F}"/>
                </a:ext>
              </a:extLst>
            </p:cNvPr>
            <p:cNvGrpSpPr/>
            <p:nvPr/>
          </p:nvGrpSpPr>
          <p:grpSpPr>
            <a:xfrm>
              <a:off x="420265" y="2714210"/>
              <a:ext cx="1346603" cy="457762"/>
              <a:chOff x="900692" y="2688347"/>
              <a:chExt cx="1441338" cy="45776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AC5C36C-CCFA-41E0-ADB8-F8E2F8F3D02F}"/>
                  </a:ext>
                </a:extLst>
              </p:cNvPr>
              <p:cNvSpPr/>
              <p:nvPr/>
            </p:nvSpPr>
            <p:spPr>
              <a:xfrm>
                <a:off x="902389" y="2698175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itle 1">
                <a:extLst>
                  <a:ext uri="{FF2B5EF4-FFF2-40B4-BE49-F238E27FC236}">
                    <a16:creationId xmlns:a16="http://schemas.microsoft.com/office/drawing/2014/main" id="{6540675E-AC82-443F-96EE-AE7978EA3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2" y="2688347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Metadata and cycle data: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and compile data into project database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2EED2A-6122-4BB6-91CE-EEAE3DE3EA36}"/>
                </a:ext>
              </a:extLst>
            </p:cNvPr>
            <p:cNvGrpSpPr/>
            <p:nvPr/>
          </p:nvGrpSpPr>
          <p:grpSpPr>
            <a:xfrm>
              <a:off x="416205" y="3320883"/>
              <a:ext cx="1345017" cy="447934"/>
              <a:chOff x="896533" y="3282320"/>
              <a:chExt cx="1439641" cy="44793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3034229-CF87-43B5-8DFA-2EFB10CC14BD}"/>
                  </a:ext>
                </a:extLst>
              </p:cNvPr>
              <p:cNvSpPr/>
              <p:nvPr/>
            </p:nvSpPr>
            <p:spPr>
              <a:xfrm>
                <a:off x="896533" y="3282320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114EF607-14D8-42EC-9807-18D3A2F29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575" y="334990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data</a:t>
                </a:r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test, train, and validation sets</a:t>
                </a:r>
                <a:endParaRPr lang="en-US" sz="75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86784A-3D30-4B2A-B4E2-6DC4BEBB4104}"/>
                </a:ext>
              </a:extLst>
            </p:cNvPr>
            <p:cNvGrpSpPr/>
            <p:nvPr/>
          </p:nvGrpSpPr>
          <p:grpSpPr>
            <a:xfrm>
              <a:off x="415389" y="3923819"/>
              <a:ext cx="1345781" cy="447934"/>
              <a:chOff x="895717" y="3872556"/>
              <a:chExt cx="1440458" cy="44793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CFF9242-1059-4907-A78F-3322E163E2D8}"/>
                  </a:ext>
                </a:extLst>
              </p:cNvPr>
              <p:cNvSpPr/>
              <p:nvPr/>
            </p:nvSpPr>
            <p:spPr>
              <a:xfrm>
                <a:off x="896534" y="3872556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BD45776E-4931-45A1-9F84-9F1F4CF2D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717" y="3875754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hot encode: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18856F-7534-442A-964A-941662D4A575}"/>
                </a:ext>
              </a:extLst>
            </p:cNvPr>
            <p:cNvGrpSpPr/>
            <p:nvPr/>
          </p:nvGrpSpPr>
          <p:grpSpPr>
            <a:xfrm>
              <a:off x="421609" y="4558490"/>
              <a:ext cx="1345016" cy="447934"/>
              <a:chOff x="902389" y="4507227"/>
              <a:chExt cx="1439641" cy="447934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6A5B2FE-5AB2-4D0B-A892-8D27C6BC05CD}"/>
                  </a:ext>
                </a:extLst>
              </p:cNvPr>
              <p:cNvSpPr/>
              <p:nvPr/>
            </p:nvSpPr>
            <p:spPr>
              <a:xfrm>
                <a:off x="902389" y="4507227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A2C3EA5A-0E2D-4041-BDCD-FCF68155C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47" y="452193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Standardize: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B6E8AD1-DA21-4642-8B9F-06213CC2BF68}"/>
                </a:ext>
              </a:extLst>
            </p:cNvPr>
            <p:cNvSpPr/>
            <p:nvPr/>
          </p:nvSpPr>
          <p:spPr>
            <a:xfrm>
              <a:off x="980293" y="314637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DC152DC4-274D-4819-B1AB-96BA336F2AAE}"/>
                </a:ext>
              </a:extLst>
            </p:cNvPr>
            <p:cNvSpPr/>
            <p:nvPr/>
          </p:nvSpPr>
          <p:spPr>
            <a:xfrm>
              <a:off x="974806" y="368886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4F662DB9-035C-42C6-94B4-CEE30C39F3C3}"/>
                </a:ext>
              </a:extLst>
            </p:cNvPr>
            <p:cNvSpPr/>
            <p:nvPr/>
          </p:nvSpPr>
          <p:spPr>
            <a:xfrm>
              <a:off x="974806" y="4336619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986346BB-770F-4D06-AA1D-53D06A7A5B85}"/>
              </a:ext>
            </a:extLst>
          </p:cNvPr>
          <p:cNvSpPr txBox="1">
            <a:spLocks/>
          </p:cNvSpPr>
          <p:nvPr/>
        </p:nvSpPr>
        <p:spPr>
          <a:xfrm>
            <a:off x="3176796" y="1185580"/>
            <a:ext cx="2723762" cy="56243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(will have battery diagram here, will explain why researching various parts of batteries is OP)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D3E39B5F-0506-4D0B-99FF-50094CBA340E}"/>
              </a:ext>
            </a:extLst>
          </p:cNvPr>
          <p:cNvSpPr txBox="1">
            <a:spLocks/>
          </p:cNvSpPr>
          <p:nvPr/>
        </p:nvSpPr>
        <p:spPr>
          <a:xfrm>
            <a:off x="6163562" y="1072526"/>
            <a:ext cx="2670645" cy="59357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Goals:</a:t>
            </a:r>
          </a:p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input </a:t>
            </a:r>
          </a:p>
        </p:txBody>
      </p:sp>
      <p:pic>
        <p:nvPicPr>
          <p:cNvPr id="66" name="Picture 65" descr="Chart, line chart&#10;&#10;Description automatically generated">
            <a:extLst>
              <a:ext uri="{FF2B5EF4-FFF2-40B4-BE49-F238E27FC236}">
                <a16:creationId xmlns:a16="http://schemas.microsoft.com/office/drawing/2014/main" id="{18AB2F13-3606-4EDA-80EB-D45AFF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r="1121" b="5762"/>
          <a:stretch/>
        </p:blipFill>
        <p:spPr>
          <a:xfrm>
            <a:off x="7293139" y="2793234"/>
            <a:ext cx="1559419" cy="90172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353634D-61B3-4DCB-B530-445F55E491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302"/>
          <a:stretch/>
        </p:blipFill>
        <p:spPr>
          <a:xfrm>
            <a:off x="6206623" y="2676667"/>
            <a:ext cx="1068164" cy="11144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14A1B7-FB28-4DEE-A23A-3F3F193D0DCD}"/>
              </a:ext>
            </a:extLst>
          </p:cNvPr>
          <p:cNvSpPr/>
          <p:nvPr/>
        </p:nvSpPr>
        <p:spPr>
          <a:xfrm>
            <a:off x="6155343" y="1937422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Visualization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25810320-70BF-4958-B5E9-54530C151D70}"/>
              </a:ext>
            </a:extLst>
          </p:cNvPr>
          <p:cNvSpPr txBox="1">
            <a:spLocks/>
          </p:cNvSpPr>
          <p:nvPr/>
        </p:nvSpPr>
        <p:spPr>
          <a:xfrm>
            <a:off x="6163561" y="2163939"/>
            <a:ext cx="2624889" cy="53224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broaden the audience, a GUI was developed for SELEC using </a:t>
            </a:r>
            <a:r>
              <a:rPr lang="en-US" sz="80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user chooses desired parameters(will list) from a dropdown menu.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D740837A-24B7-4923-9B7A-27FB66C6A7D6}"/>
              </a:ext>
            </a:extLst>
          </p:cNvPr>
          <p:cNvSpPr txBox="1">
            <a:spLocks/>
          </p:cNvSpPr>
          <p:nvPr/>
        </p:nvSpPr>
        <p:spPr>
          <a:xfrm>
            <a:off x="6159451" y="3847266"/>
            <a:ext cx="2624889" cy="695768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are visualized using </a:t>
            </a:r>
            <a:r>
              <a:rPr lang="en-US" sz="80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3D visualization of the predicted charge and discharge capacity with respect to cycle number, in addition to a 2D visualization of  coulombic/energy efficiency is shown on the GUI.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B488649-F58F-4C21-BAD8-4C955EA4E779}"/>
              </a:ext>
            </a:extLst>
          </p:cNvPr>
          <p:cNvSpPr txBox="1">
            <a:spLocks/>
          </p:cNvSpPr>
          <p:nvPr/>
        </p:nvSpPr>
        <p:spPr>
          <a:xfrm>
            <a:off x="1671674" y="5782938"/>
            <a:ext cx="1284374" cy="75382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 we have a quick </a:t>
            </a:r>
            <a:r>
              <a:rPr lang="en-US" sz="850" b="0" dirty="0" err="1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schpeal</a:t>
            </a:r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about design space here?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14F5C84B-E901-4137-B75C-8E20D578800D}"/>
              </a:ext>
            </a:extLst>
          </p:cNvPr>
          <p:cNvSpPr txBox="1">
            <a:spLocks/>
          </p:cNvSpPr>
          <p:nvPr/>
        </p:nvSpPr>
        <p:spPr>
          <a:xfrm>
            <a:off x="1790586" y="2688690"/>
            <a:ext cx="1117194" cy="223576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Placeholder for example of encoder (or even text! Any content will really do! If no content, I’ll center the flow chart 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026CF976-B140-4D37-97C4-FEF92C17637E}"/>
              </a:ext>
            </a:extLst>
          </p:cNvPr>
          <p:cNvSpPr txBox="1">
            <a:spLocks/>
          </p:cNvSpPr>
          <p:nvPr/>
        </p:nvSpPr>
        <p:spPr>
          <a:xfrm>
            <a:off x="3211452" y="2205544"/>
            <a:ext cx="2633108" cy="223576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 err="1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Machiiiineeee</a:t>
            </a:r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50" b="0" dirty="0" err="1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learningggggggg</a:t>
            </a:r>
            <a:endParaRPr lang="en-US" sz="85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85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85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850" b="0" dirty="0" err="1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Alll</a:t>
            </a:r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machine learning!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F664C375-628B-466B-AD9A-6C27DD8EF476}"/>
              </a:ext>
            </a:extLst>
          </p:cNvPr>
          <p:cNvSpPr txBox="1">
            <a:spLocks/>
          </p:cNvSpPr>
          <p:nvPr/>
        </p:nvSpPr>
        <p:spPr>
          <a:xfrm>
            <a:off x="6119418" y="4837407"/>
            <a:ext cx="2561627" cy="91859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achieved this, and we want to do that.</a:t>
            </a:r>
          </a:p>
        </p:txBody>
      </p:sp>
    </p:spTree>
    <p:extLst>
      <p:ext uri="{BB962C8B-B14F-4D97-AF65-F5344CB8AC3E}">
        <p14:creationId xmlns:p14="http://schemas.microsoft.com/office/powerpoint/2010/main" val="4122244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2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W Presentation Template Standard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 Standard" id="{A70B307B-DFFD-4A31-BA80-4529A5AE8D1F}" vid="{C7C80F0D-400B-4467-A8B0-F6501C08F873}"/>
    </a:ext>
  </a:extLst>
</a:theme>
</file>

<file path=ppt/theme/theme3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W Presentation Templat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" id="{AD7D99AE-66F2-4FFC-9C17-26C75443927D}" vid="{CAE4EA4C-F83D-464D-A5F3-AF612A9EE93D}"/>
    </a:ext>
  </a:extLst>
</a:theme>
</file>

<file path=ppt/theme/theme6.xml><?xml version="1.0" encoding="utf-8"?>
<a:theme xmlns:a="http://schemas.openxmlformats.org/drawingml/2006/main" name="1_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RLee_CHEME565_Final_Presentation</Template>
  <TotalTime>356</TotalTime>
  <Words>368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Encode Sans Normal Black</vt:lpstr>
      <vt:lpstr>Lucida Grande</vt:lpstr>
      <vt:lpstr>Uni Sans Regular</vt:lpstr>
      <vt:lpstr>Arial</vt:lpstr>
      <vt:lpstr>Calibri</vt:lpstr>
      <vt:lpstr>Open Sans</vt:lpstr>
      <vt:lpstr>Open Sans Light</vt:lpstr>
      <vt:lpstr>2_Custom Design</vt:lpstr>
      <vt:lpstr>UW Presentation Template Standard</vt:lpstr>
      <vt:lpstr>Custom Design</vt:lpstr>
      <vt:lpstr>Office Theme</vt:lpstr>
      <vt:lpstr>UW Presentation Template</vt:lpstr>
      <vt:lpstr>1_Office Theme</vt:lpstr>
      <vt:lpstr>SELEC: Machine Learning-Driven Selection of Battery Electrolytes </vt:lpstr>
      <vt:lpstr>SELEC: Selection of Battery Electrolytes Driven by Machine Learning</vt:lpstr>
      <vt:lpstr>SELEC: Selection of Battery Electrolytes Driven by Machine Learning</vt:lpstr>
      <vt:lpstr>SELEC: Selection of Battery Electrolytes Driven by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SELEC: Machine Learning-Driven Selection of Battery Electrolytes </dc:title>
  <dc:creator>roselee3</dc:creator>
  <cp:lastModifiedBy>roselee3</cp:lastModifiedBy>
  <cp:revision>21</cp:revision>
  <dcterms:created xsi:type="dcterms:W3CDTF">2022-03-11T23:19:03Z</dcterms:created>
  <dcterms:modified xsi:type="dcterms:W3CDTF">2022-03-15T09:00:02Z</dcterms:modified>
</cp:coreProperties>
</file>