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0" r:id="rId7"/>
    <p:sldId id="274" r:id="rId8"/>
    <p:sldId id="265" r:id="rId9"/>
    <p:sldId id="272" r:id="rId10"/>
    <p:sldId id="273" r:id="rId11"/>
    <p:sldId id="262" r:id="rId12"/>
    <p:sldId id="270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DM Sans" pitchFamily="2" charset="0"/>
      <p:regular r:id="rId19"/>
    </p:embeddedFont>
    <p:embeddedFont>
      <p:font typeface="DM Sans Bold" pitchFamily="2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abó Bence" initials="SB" lastIdx="1" clrIdx="0">
    <p:extLst>
      <p:ext uri="{19B8F6BF-5375-455C-9EA6-DF929625EA0E}">
        <p15:presenceInfo xmlns:p15="http://schemas.microsoft.com/office/powerpoint/2012/main" userId="S::bszabo1652@edu.bme.hu::53941d7e-8405-4aee-ad5c-b2c7345966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F3579-0B51-4F41-A6B9-6E27F5FFF97B}" v="2" dt="2020-12-12T19:12:51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2" autoAdjust="0"/>
    <p:restoredTop sz="71692" autoAdjust="0"/>
  </p:normalViewPr>
  <p:slideViewPr>
    <p:cSldViewPr>
      <p:cViewPr varScale="1">
        <p:scale>
          <a:sx n="52" d="100"/>
          <a:sy n="52" d="100"/>
        </p:scale>
        <p:origin x="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ngvárszky Balázs Zsolt" userId="S::balazszsolt.ungvarszky@edu.bme.hu::0056bb85-88c4-41b9-b035-b0a0cb7772f5" providerId="AD" clId="Web-{22AF3579-0B51-4F41-A6B9-6E27F5FFF97B}"/>
    <pc:docChg chg="addSld delSld">
      <pc:chgData name="Ungvárszky Balázs Zsolt" userId="S::balazszsolt.ungvarszky@edu.bme.hu::0056bb85-88c4-41b9-b035-b0a0cb7772f5" providerId="AD" clId="Web-{22AF3579-0B51-4F41-A6B9-6E27F5FFF97B}" dt="2020-12-12T19:12:51.253" v="1"/>
      <pc:docMkLst>
        <pc:docMk/>
      </pc:docMkLst>
      <pc:sldChg chg="add del">
        <pc:chgData name="Ungvárszky Balázs Zsolt" userId="S::balazszsolt.ungvarszky@edu.bme.hu::0056bb85-88c4-41b9-b035-b0a0cb7772f5" providerId="AD" clId="Web-{22AF3579-0B51-4F41-A6B9-6E27F5FFF97B}" dt="2020-12-12T19:12:51.253" v="1"/>
        <pc:sldMkLst>
          <pc:docMk/>
          <pc:sldMk cId="0" sldId="260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5T11:24:16.06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3C9E-19ED-9744-9BB5-F2BE59E78FF9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9D72F-CDC5-EB4D-B5DB-52BD298149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472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9D72F-CDC5-EB4D-B5DB-52BD298149E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8569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9D72F-CDC5-EB4D-B5DB-52BD298149E4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439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9D72F-CDC5-EB4D-B5DB-52BD298149E4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7384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9D72F-CDC5-EB4D-B5DB-52BD298149E4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762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9D72F-CDC5-EB4D-B5DB-52BD298149E4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5450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9D72F-CDC5-EB4D-B5DB-52BD298149E4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444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9D72F-CDC5-EB4D-B5DB-52BD298149E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19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9D72F-CDC5-EB4D-B5DB-52BD298149E4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4342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9D72F-CDC5-EB4D-B5DB-52BD298149E4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2916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9D72F-CDC5-EB4D-B5DB-52BD298149E4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0970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9D72F-CDC5-EB4D-B5DB-52BD298149E4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1488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9D72F-CDC5-EB4D-B5DB-52BD298149E4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223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4000" y="4129484"/>
            <a:ext cx="8458200" cy="2822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440"/>
              </a:lnSpc>
            </a:pPr>
            <a:r>
              <a:rPr lang="en-US" sz="7200" spc="-103" dirty="0">
                <a:solidFill>
                  <a:srgbClr val="000000"/>
                </a:solidFill>
                <a:latin typeface="DM Sans Bold"/>
              </a:rPr>
              <a:t>Reinforcement Learning project in: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326257" y="981075"/>
            <a:ext cx="3933043" cy="414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December 15, </a:t>
            </a:r>
            <a:r>
              <a:rPr lang="en-US" sz="2400" u="none" dirty="0">
                <a:solidFill>
                  <a:srgbClr val="000000"/>
                </a:solidFill>
                <a:latin typeface="DM Sans"/>
              </a:rPr>
              <a:t>2020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21337" y="3397478"/>
            <a:ext cx="6341107" cy="3053962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243405" y="4614406"/>
            <a:ext cx="6696969" cy="620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8000" b="1" spc="-24" dirty="0">
                <a:solidFill>
                  <a:srgbClr val="FFFFFF"/>
                </a:solidFill>
                <a:latin typeface="DM Sans"/>
              </a:rPr>
              <a:t>Duckietown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C8B92A6C-955D-BF46-9D61-E9F10341DC85}"/>
              </a:ext>
            </a:extLst>
          </p:cNvPr>
          <p:cNvSpPr txBox="1"/>
          <p:nvPr/>
        </p:nvSpPr>
        <p:spPr>
          <a:xfrm>
            <a:off x="1524000" y="8299994"/>
            <a:ext cx="6600001" cy="1722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Created by team AICU:</a:t>
            </a:r>
          </a:p>
          <a:p>
            <a:pPr marL="800100" lvl="1" indent="-342900">
              <a:lnSpc>
                <a:spcPts val="33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DM Sans"/>
              </a:rPr>
              <a:t>Márton</a:t>
            </a:r>
            <a:r>
              <a:rPr lang="en-US" sz="2400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DM Sans"/>
              </a:rPr>
              <a:t>Moró</a:t>
            </a:r>
            <a:endParaRPr lang="en-US" sz="2400" dirty="0">
              <a:solidFill>
                <a:srgbClr val="000000"/>
              </a:solidFill>
              <a:latin typeface="DM Sans"/>
            </a:endParaRPr>
          </a:p>
          <a:p>
            <a:pPr marL="800100" lvl="1" indent="-342900">
              <a:lnSpc>
                <a:spcPts val="33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DM Sans"/>
              </a:rPr>
              <a:t>Balázs</a:t>
            </a:r>
            <a:r>
              <a:rPr lang="en-US" sz="2400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DM Sans"/>
              </a:rPr>
              <a:t>Zsolt</a:t>
            </a:r>
            <a:r>
              <a:rPr lang="en-US" sz="2400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DM Sans"/>
              </a:rPr>
              <a:t>Ungvárszky</a:t>
            </a:r>
            <a:r>
              <a:rPr lang="en-US" sz="2400" dirty="0">
                <a:solidFill>
                  <a:srgbClr val="000000"/>
                </a:solidFill>
                <a:latin typeface="DM Sans"/>
              </a:rPr>
              <a:t> (final semester)</a:t>
            </a:r>
          </a:p>
          <a:p>
            <a:pPr marL="800100" lvl="1" indent="-342900">
              <a:lnSpc>
                <a:spcPts val="33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dirty="0">
                <a:solidFill>
                  <a:srgbClr val="000000"/>
                </a:solidFill>
                <a:latin typeface="DM Sans"/>
              </a:rPr>
              <a:t>Bence Szabó (final semester)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1632" y="2324100"/>
            <a:ext cx="17384733" cy="6415526"/>
            <a:chOff x="0" y="0"/>
            <a:chExt cx="9620467" cy="40802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solidFill>
              <a:srgbClr val="FFF9DA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0" y="556622"/>
            <a:ext cx="8915400" cy="538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64"/>
              </a:lnSpc>
              <a:spcBef>
                <a:spcPct val="0"/>
              </a:spcBef>
            </a:pPr>
            <a:r>
              <a:rPr lang="en-US" sz="5500" dirty="0">
                <a:latin typeface="DM Sans Bold"/>
              </a:rPr>
              <a:t>Hyperparameter tuning</a:t>
            </a: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6E31DA59-C90B-7E46-A0C3-DF01D9CD17FB}"/>
              </a:ext>
            </a:extLst>
          </p:cNvPr>
          <p:cNvGrpSpPr/>
          <p:nvPr/>
        </p:nvGrpSpPr>
        <p:grpSpPr>
          <a:xfrm>
            <a:off x="16056241" y="318375"/>
            <a:ext cx="1780124" cy="1152800"/>
            <a:chOff x="0" y="0"/>
            <a:chExt cx="2373499" cy="1537066"/>
          </a:xfrm>
        </p:grpSpPr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A4EF344C-E261-DC4E-8689-9354B7AFDCA9}"/>
                </a:ext>
              </a:extLst>
            </p:cNvPr>
            <p:cNvSpPr txBox="1"/>
            <p:nvPr/>
          </p:nvSpPr>
          <p:spPr>
            <a:xfrm>
              <a:off x="0" y="1228519"/>
              <a:ext cx="2373499" cy="3085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861"/>
                </a:lnSpc>
                <a:spcBef>
                  <a:spcPct val="0"/>
                </a:spcBef>
              </a:pPr>
              <a:endParaRPr lang="en-US" sz="1329" u="none" dirty="0">
                <a:solidFill>
                  <a:srgbClr val="000000"/>
                </a:solidFill>
                <a:latin typeface="DM Sans"/>
              </a:endParaRPr>
            </a:p>
          </p:txBody>
        </p:sp>
        <p:grpSp>
          <p:nvGrpSpPr>
            <p:cNvPr id="15" name="Group 6">
              <a:extLst>
                <a:ext uri="{FF2B5EF4-FFF2-40B4-BE49-F238E27FC236}">
                  <a16:creationId xmlns:a16="http://schemas.microsoft.com/office/drawing/2014/main" id="{62316627-EA0E-244B-8252-B3DE46BD1D1B}"/>
                </a:ext>
              </a:extLst>
            </p:cNvPr>
            <p:cNvGrpSpPr/>
            <p:nvPr/>
          </p:nvGrpSpPr>
          <p:grpSpPr>
            <a:xfrm>
              <a:off x="698608" y="0"/>
              <a:ext cx="976283" cy="980659"/>
              <a:chOff x="14168" y="0"/>
              <a:chExt cx="6321664" cy="6350000"/>
            </a:xfrm>
          </p:grpSpPr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FE2ED626-63CE-9244-A2BD-CD9E0C0FDDF9}"/>
                  </a:ext>
                </a:extLst>
              </p:cNvPr>
              <p:cNvSpPr/>
              <p:nvPr/>
            </p:nvSpPr>
            <p:spPr>
              <a:xfrm>
                <a:off x="14168" y="0"/>
                <a:ext cx="6321664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A500"/>
              </a:solidFill>
            </p:spPr>
          </p:sp>
        </p:grpSp>
        <p:sp>
          <p:nvSpPr>
            <p:cNvPr id="16" name="TextBox 8">
              <a:extLst>
                <a:ext uri="{FF2B5EF4-FFF2-40B4-BE49-F238E27FC236}">
                  <a16:creationId xmlns:a16="http://schemas.microsoft.com/office/drawing/2014/main" id="{5FF21FE0-9586-7248-B621-6FBA8B4B0DC3}"/>
                </a:ext>
              </a:extLst>
            </p:cNvPr>
            <p:cNvSpPr txBox="1"/>
            <p:nvPr/>
          </p:nvSpPr>
          <p:spPr>
            <a:xfrm>
              <a:off x="957287" y="231775"/>
              <a:ext cx="480029" cy="566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0"/>
                </a:lnSpc>
              </a:pPr>
              <a:r>
                <a:rPr lang="hu-HU" sz="2991" dirty="0">
                  <a:solidFill>
                    <a:srgbClr val="FFFFFF"/>
                  </a:solidFill>
                  <a:latin typeface="DM Sans Bold"/>
                </a:rPr>
                <a:t>6</a:t>
              </a:r>
              <a:endParaRPr lang="en-US" sz="2991" dirty="0">
                <a:solidFill>
                  <a:srgbClr val="FFFFFF"/>
                </a:solidFill>
                <a:latin typeface="DM Sans Bold"/>
              </a:endParaRPr>
            </a:p>
          </p:txBody>
        </p:sp>
      </p:grpSp>
      <p:pic>
        <p:nvPicPr>
          <p:cNvPr id="18" name="Kép 4">
            <a:extLst>
              <a:ext uri="{FF2B5EF4-FFF2-40B4-BE49-F238E27FC236}">
                <a16:creationId xmlns:a16="http://schemas.microsoft.com/office/drawing/2014/main" id="{503FFD10-FAB0-3E42-869D-37957FDAA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1" t="18667" r="1057" b="775"/>
          <a:stretch/>
        </p:blipFill>
        <p:spPr>
          <a:xfrm>
            <a:off x="3309807" y="5539225"/>
            <a:ext cx="11211186" cy="2749132"/>
          </a:xfrm>
          <a:prstGeom prst="rect">
            <a:avLst/>
          </a:prstGeom>
        </p:spPr>
      </p:pic>
      <p:sp>
        <p:nvSpPr>
          <p:cNvPr id="19" name="TextBox 36">
            <a:extLst>
              <a:ext uri="{FF2B5EF4-FFF2-40B4-BE49-F238E27FC236}">
                <a16:creationId xmlns:a16="http://schemas.microsoft.com/office/drawing/2014/main" id="{E05EF63A-61DC-EC4D-A64C-BB61CCD52A6F}"/>
              </a:ext>
            </a:extLst>
          </p:cNvPr>
          <p:cNvSpPr txBox="1"/>
          <p:nvPr/>
        </p:nvSpPr>
        <p:spPr>
          <a:xfrm>
            <a:off x="2590800" y="3642552"/>
            <a:ext cx="10058400" cy="1497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Parameter whose value controls the learning process</a:t>
            </a: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Tree-structured </a:t>
            </a:r>
            <a:r>
              <a:rPr lang="en-US" sz="2800" dirty="0" err="1">
                <a:solidFill>
                  <a:srgbClr val="000000"/>
                </a:solidFill>
                <a:latin typeface="DM Sans"/>
              </a:rPr>
              <a:t>Parzen</a:t>
            </a:r>
            <a:r>
              <a:rPr lang="en-US" sz="2800" dirty="0">
                <a:solidFill>
                  <a:srgbClr val="000000"/>
                </a:solidFill>
                <a:latin typeface="DM Sans"/>
              </a:rPr>
              <a:t> Estimator</a:t>
            </a: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Percentile pruner</a:t>
            </a:r>
          </a:p>
          <a:p>
            <a:pPr marL="226695" lvl="1">
              <a:lnSpc>
                <a:spcPts val="2940"/>
              </a:lnSpc>
            </a:pPr>
            <a:endParaRPr lang="en-US" sz="2800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20" name="Kép 19" descr="A képen szöveg látható&#10;&#10;Automatikusan generált leírás">
            <a:extLst>
              <a:ext uri="{FF2B5EF4-FFF2-40B4-BE49-F238E27FC236}">
                <a16:creationId xmlns:a16="http://schemas.microsoft.com/office/drawing/2014/main" id="{7F440FF8-4E73-6C41-9C10-15ECC2602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8931359"/>
            <a:ext cx="5105400" cy="10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57400" y="4948270"/>
            <a:ext cx="1030494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8000" spc="-96" dirty="0">
                <a:solidFill>
                  <a:srgbClr val="000000"/>
                </a:solidFill>
                <a:latin typeface="DM Sans Bold"/>
              </a:rPr>
              <a:t>What’s Next?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099195" y="3925035"/>
            <a:ext cx="6165967" cy="850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Image preprocessing (Color Segmentation, Normalization for the CNN, Resizing)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099194" y="5193961"/>
            <a:ext cx="6160105" cy="414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Training on better hardware environment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099195" y="6465818"/>
            <a:ext cx="6160104" cy="850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Testing the model in the real </a:t>
            </a:r>
            <a:r>
              <a:rPr lang="en-US" sz="2400" dirty="0" err="1">
                <a:solidFill>
                  <a:srgbClr val="000000"/>
                </a:solidFill>
                <a:latin typeface="DM Sans"/>
              </a:rPr>
              <a:t>DuckieTown</a:t>
            </a:r>
            <a:r>
              <a:rPr lang="en-US" sz="2400" dirty="0">
                <a:solidFill>
                  <a:srgbClr val="000000"/>
                </a:solidFill>
                <a:latin typeface="DM Sans"/>
              </a:rPr>
              <a:t> on </a:t>
            </a:r>
            <a:r>
              <a:rPr lang="en-US" sz="2400" dirty="0" err="1">
                <a:solidFill>
                  <a:srgbClr val="000000"/>
                </a:solidFill>
                <a:latin typeface="DM Sans"/>
              </a:rPr>
              <a:t>DuckieBot</a:t>
            </a:r>
            <a:endParaRPr lang="en-US" sz="2400" dirty="0">
              <a:solidFill>
                <a:srgbClr val="000000"/>
              </a:solidFill>
              <a:latin typeface="DM San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0065866" y="3915509"/>
            <a:ext cx="657986" cy="657986"/>
            <a:chOff x="0" y="0"/>
            <a:chExt cx="877315" cy="877315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877315" cy="877315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A500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233376" y="210362"/>
              <a:ext cx="429443" cy="5040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3"/>
                </a:lnSpc>
              </a:pPr>
              <a:r>
                <a:rPr lang="en-US" sz="2675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084548" y="5301213"/>
            <a:ext cx="657986" cy="657986"/>
            <a:chOff x="0" y="0"/>
            <a:chExt cx="877315" cy="877315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877315" cy="877315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A500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233376" y="216206"/>
              <a:ext cx="429443" cy="5040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3"/>
                </a:lnSpc>
              </a:pPr>
              <a:r>
                <a:rPr lang="en-US" sz="2675" dirty="0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099003" y="6569516"/>
            <a:ext cx="657986" cy="657986"/>
            <a:chOff x="0" y="0"/>
            <a:chExt cx="877315" cy="877315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877315" cy="877315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A500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233376" y="216206"/>
              <a:ext cx="429443" cy="5040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3"/>
                </a:lnSpc>
              </a:pPr>
              <a:r>
                <a:rPr lang="en-US" sz="2675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28700" y="981075"/>
            <a:ext cx="3933043" cy="414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Team AICU</a:t>
            </a:r>
          </a:p>
        </p:txBody>
      </p:sp>
      <p:pic>
        <p:nvPicPr>
          <p:cNvPr id="21" name="Kép 20" descr="A képen vörös, játék látható&#10;&#10;Automatikusan generált leírás">
            <a:extLst>
              <a:ext uri="{FF2B5EF4-FFF2-40B4-BE49-F238E27FC236}">
                <a16:creationId xmlns:a16="http://schemas.microsoft.com/office/drawing/2014/main" id="{BD227128-4BA6-FA43-80A8-CFBDBE14A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914400" y="8343900"/>
            <a:ext cx="3140857" cy="3140857"/>
          </a:xfrm>
          <a:prstGeom prst="rect">
            <a:avLst/>
          </a:prstGeom>
        </p:spPr>
      </p:pic>
      <p:sp>
        <p:nvSpPr>
          <p:cNvPr id="22" name="TextBox 19">
            <a:extLst>
              <a:ext uri="{FF2B5EF4-FFF2-40B4-BE49-F238E27FC236}">
                <a16:creationId xmlns:a16="http://schemas.microsoft.com/office/drawing/2014/main" id="{3E194F66-95FB-DF45-9EFB-E7F95CCCCA6E}"/>
              </a:ext>
            </a:extLst>
          </p:cNvPr>
          <p:cNvSpPr txBox="1"/>
          <p:nvPr/>
        </p:nvSpPr>
        <p:spPr>
          <a:xfrm>
            <a:off x="13326257" y="981075"/>
            <a:ext cx="3933043" cy="414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December 15, 2020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85345" y="4412898"/>
            <a:ext cx="11317309" cy="2898022"/>
            <a:chOff x="0" y="0"/>
            <a:chExt cx="12094689" cy="386402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2094689" cy="2362245"/>
              <a:chOff x="0" y="0"/>
              <a:chExt cx="6502328" cy="1269987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502329" cy="1269987"/>
              </a:xfrm>
              <a:custGeom>
                <a:avLst/>
                <a:gdLst/>
                <a:ahLst/>
                <a:cxnLst/>
                <a:rect l="l" t="t" r="r" b="b"/>
                <a:pathLst>
                  <a:path w="6502329" h="1269987">
                    <a:moveTo>
                      <a:pt x="6377868" y="1269987"/>
                    </a:moveTo>
                    <a:lnTo>
                      <a:pt x="124460" y="1269987"/>
                    </a:lnTo>
                    <a:cubicBezTo>
                      <a:pt x="55880" y="1269987"/>
                      <a:pt x="0" y="1214107"/>
                      <a:pt x="0" y="114552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6377868" y="0"/>
                    </a:lnTo>
                    <a:cubicBezTo>
                      <a:pt x="6446449" y="0"/>
                      <a:pt x="6502329" y="55880"/>
                      <a:pt x="6502329" y="124460"/>
                    </a:cubicBezTo>
                    <a:lnTo>
                      <a:pt x="6502329" y="1145527"/>
                    </a:lnTo>
                    <a:cubicBezTo>
                      <a:pt x="6502329" y="1214107"/>
                      <a:pt x="6446449" y="1269987"/>
                      <a:pt x="6377868" y="1269987"/>
                    </a:cubicBezTo>
                    <a:close/>
                  </a:path>
                </a:pathLst>
              </a:custGeom>
              <a:solidFill>
                <a:srgbClr val="FFA500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471004" y="159084"/>
              <a:ext cx="11027234" cy="37049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1481"/>
                </a:lnSpc>
                <a:spcBef>
                  <a:spcPct val="0"/>
                </a:spcBef>
              </a:pPr>
              <a:r>
                <a:rPr lang="en-US" sz="5400" spc="-82" dirty="0">
                  <a:solidFill>
                    <a:srgbClr val="FFFFFF"/>
                  </a:solidFill>
                  <a:latin typeface="DM Sans Bold"/>
                </a:rPr>
                <a:t>Thank you for your Attention!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981075"/>
            <a:ext cx="3933043" cy="414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Team AICU</a:t>
            </a:r>
          </a:p>
        </p:txBody>
      </p:sp>
      <p:grpSp>
        <p:nvGrpSpPr>
          <p:cNvPr id="8" name="Group 8"/>
          <p:cNvGrpSpPr/>
          <p:nvPr/>
        </p:nvGrpSpPr>
        <p:grpSpPr>
          <a:xfrm rot="228175">
            <a:off x="11772202" y="5657737"/>
            <a:ext cx="2388466" cy="2608375"/>
            <a:chOff x="0" y="0"/>
            <a:chExt cx="3184623" cy="3477834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3184623" cy="3477834"/>
              <a:chOff x="0" y="0"/>
              <a:chExt cx="3429024" cy="3744736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218440"/>
                <a:ext cx="3427754" cy="3526296"/>
              </a:xfrm>
              <a:custGeom>
                <a:avLst/>
                <a:gdLst/>
                <a:ahLst/>
                <a:cxnLst/>
                <a:rect l="l" t="t" r="r" b="b"/>
                <a:pathLst>
                  <a:path w="3427754" h="3526296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860282"/>
                    </a:cubicBezTo>
                    <a:cubicBezTo>
                      <a:pt x="2540" y="1658353"/>
                      <a:pt x="7620" y="2345196"/>
                      <a:pt x="7620" y="2605546"/>
                    </a:cubicBezTo>
                    <a:cubicBezTo>
                      <a:pt x="7620" y="2799856"/>
                      <a:pt x="16510" y="3198636"/>
                      <a:pt x="21590" y="3390406"/>
                    </a:cubicBezTo>
                    <a:lnTo>
                      <a:pt x="130810" y="3504706"/>
                    </a:lnTo>
                    <a:cubicBezTo>
                      <a:pt x="275590" y="3512326"/>
                      <a:pt x="543560" y="3526296"/>
                      <a:pt x="793750" y="3526296"/>
                    </a:cubicBezTo>
                    <a:lnTo>
                      <a:pt x="3427754" y="3526296"/>
                    </a:lnTo>
                    <a:lnTo>
                      <a:pt x="3427754" y="751229"/>
                    </a:lnTo>
                    <a:cubicBezTo>
                      <a:pt x="3427754" y="323850"/>
                      <a:pt x="3418864" y="46990"/>
                      <a:pt x="3418864" y="46990"/>
                    </a:cubicBezTo>
                    <a:cubicBezTo>
                      <a:pt x="3263924" y="26670"/>
                      <a:pt x="3107714" y="16510"/>
                      <a:pt x="2950234" y="17780"/>
                    </a:cubicBezTo>
                    <a:cubicBezTo>
                      <a:pt x="2677184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FFDC5D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21590" y="0"/>
                <a:ext cx="2938804" cy="3724416"/>
              </a:xfrm>
              <a:custGeom>
                <a:avLst/>
                <a:gdLst/>
                <a:ahLst/>
                <a:cxnLst/>
                <a:rect l="l" t="t" r="r" b="b"/>
                <a:pathLst>
                  <a:path w="2938804" h="3724416">
                    <a:moveTo>
                      <a:pt x="0" y="3610116"/>
                    </a:moveTo>
                    <a:lnTo>
                      <a:pt x="109220" y="3724416"/>
                    </a:lnTo>
                    <a:lnTo>
                      <a:pt x="123190" y="3591066"/>
                    </a:lnTo>
                    <a:lnTo>
                      <a:pt x="0" y="3610116"/>
                    </a:lnTo>
                    <a:close/>
                    <a:moveTo>
                      <a:pt x="1739924" y="106680"/>
                    </a:moveTo>
                    <a:cubicBezTo>
                      <a:pt x="1739924" y="106680"/>
                      <a:pt x="2157754" y="64770"/>
                      <a:pt x="2294914" y="55880"/>
                    </a:cubicBezTo>
                    <a:cubicBezTo>
                      <a:pt x="2432074" y="46990"/>
                      <a:pt x="2912134" y="0"/>
                      <a:pt x="2912134" y="0"/>
                    </a:cubicBezTo>
                    <a:cubicBezTo>
                      <a:pt x="2905784" y="41910"/>
                      <a:pt x="2904514" y="86360"/>
                      <a:pt x="2909594" y="128270"/>
                    </a:cubicBezTo>
                    <a:cubicBezTo>
                      <a:pt x="2915944" y="167640"/>
                      <a:pt x="2918484" y="208280"/>
                      <a:pt x="2917214" y="248920"/>
                    </a:cubicBezTo>
                    <a:lnTo>
                      <a:pt x="2938804" y="318770"/>
                    </a:lnTo>
                    <a:lnTo>
                      <a:pt x="2928644" y="419100"/>
                    </a:lnTo>
                    <a:cubicBezTo>
                      <a:pt x="2928644" y="419100"/>
                      <a:pt x="2178074" y="454660"/>
                      <a:pt x="2040914" y="471170"/>
                    </a:cubicBezTo>
                    <a:cubicBezTo>
                      <a:pt x="1903754" y="487680"/>
                      <a:pt x="1699284" y="486410"/>
                      <a:pt x="1699284" y="486410"/>
                    </a:cubicBezTo>
                    <a:cubicBezTo>
                      <a:pt x="1699284" y="486410"/>
                      <a:pt x="1691664" y="365760"/>
                      <a:pt x="1704364" y="322580"/>
                    </a:cubicBezTo>
                    <a:cubicBezTo>
                      <a:pt x="1714524" y="288290"/>
                      <a:pt x="1718334" y="251460"/>
                      <a:pt x="1713254" y="214630"/>
                    </a:cubicBezTo>
                    <a:cubicBezTo>
                      <a:pt x="1713254" y="186690"/>
                      <a:pt x="1739924" y="106680"/>
                      <a:pt x="1739924" y="106680"/>
                    </a:cubicBezTo>
                    <a:close/>
                  </a:path>
                </a:pathLst>
              </a:custGeom>
              <a:solidFill>
                <a:srgbClr val="FFF9DA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53564" y="1404378"/>
              <a:ext cx="3081999" cy="9575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753"/>
                </a:lnSpc>
              </a:pPr>
              <a:r>
                <a:rPr lang="en-US" sz="2373" dirty="0">
                  <a:solidFill>
                    <a:srgbClr val="000000"/>
                  </a:solidFill>
                  <a:latin typeface="DM Sans"/>
                </a:rPr>
                <a:t>Keep deep learning!</a:t>
              </a:r>
            </a:p>
          </p:txBody>
        </p:sp>
      </p:grpSp>
      <p:sp>
        <p:nvSpPr>
          <p:cNvPr id="14" name="TextBox 6">
            <a:extLst>
              <a:ext uri="{FF2B5EF4-FFF2-40B4-BE49-F238E27FC236}">
                <a16:creationId xmlns:a16="http://schemas.microsoft.com/office/drawing/2014/main" id="{27C1AFBE-3505-7B4C-9DEE-F8B520158C6A}"/>
              </a:ext>
            </a:extLst>
          </p:cNvPr>
          <p:cNvSpPr txBox="1"/>
          <p:nvPr/>
        </p:nvSpPr>
        <p:spPr>
          <a:xfrm>
            <a:off x="13326257" y="981075"/>
            <a:ext cx="3933043" cy="414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December 15, 2020</a:t>
            </a:r>
          </a:p>
        </p:txBody>
      </p:sp>
      <p:pic>
        <p:nvPicPr>
          <p:cNvPr id="15" name="Kép 14" descr="A képen vörös, játék látható&#10;&#10;Automatikusan generált leírás">
            <a:extLst>
              <a:ext uri="{FF2B5EF4-FFF2-40B4-BE49-F238E27FC236}">
                <a16:creationId xmlns:a16="http://schemas.microsoft.com/office/drawing/2014/main" id="{D1575ACC-B991-324E-BA70-07DB9FC45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7962900"/>
            <a:ext cx="3140857" cy="3140857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D095017D-626E-CF40-B052-A8B8E86F9122}"/>
              </a:ext>
            </a:extLst>
          </p:cNvPr>
          <p:cNvSpPr txBox="1"/>
          <p:nvPr/>
        </p:nvSpPr>
        <p:spPr>
          <a:xfrm>
            <a:off x="6348046" y="-8088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981075"/>
            <a:ext cx="3933043" cy="414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Team AICU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flipH="1">
            <a:off x="2255570" y="4161775"/>
            <a:ext cx="5991211" cy="345311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419649" y="4938770"/>
            <a:ext cx="6866640" cy="868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4800" dirty="0">
                <a:solidFill>
                  <a:srgbClr val="FFFFFF"/>
                </a:solidFill>
                <a:latin typeface="DM Sans"/>
              </a:rPr>
              <a:t>In this presentation…</a:t>
            </a:r>
          </a:p>
        </p:txBody>
      </p:sp>
      <p:grpSp>
        <p:nvGrpSpPr>
          <p:cNvPr id="103" name="Csoportba foglalás 102">
            <a:extLst>
              <a:ext uri="{FF2B5EF4-FFF2-40B4-BE49-F238E27FC236}">
                <a16:creationId xmlns:a16="http://schemas.microsoft.com/office/drawing/2014/main" id="{6A32E170-4B4F-8941-9E20-6E997E7E1F43}"/>
              </a:ext>
            </a:extLst>
          </p:cNvPr>
          <p:cNvGrpSpPr/>
          <p:nvPr/>
        </p:nvGrpSpPr>
        <p:grpSpPr>
          <a:xfrm>
            <a:off x="9601200" y="2095500"/>
            <a:ext cx="5991211" cy="6922167"/>
            <a:chOff x="9130871" y="1878933"/>
            <a:chExt cx="5189247" cy="6051553"/>
          </a:xfrm>
        </p:grpSpPr>
        <p:grpSp>
          <p:nvGrpSpPr>
            <p:cNvPr id="54" name="Csoportba foglalás 53">
              <a:extLst>
                <a:ext uri="{FF2B5EF4-FFF2-40B4-BE49-F238E27FC236}">
                  <a16:creationId xmlns:a16="http://schemas.microsoft.com/office/drawing/2014/main" id="{A23C28BF-AF81-6F4C-BD54-5F6A1218F11B}"/>
                </a:ext>
              </a:extLst>
            </p:cNvPr>
            <p:cNvGrpSpPr/>
            <p:nvPr/>
          </p:nvGrpSpPr>
          <p:grpSpPr>
            <a:xfrm>
              <a:off x="9132277" y="1878933"/>
              <a:ext cx="5176118" cy="596949"/>
              <a:chOff x="8927342" y="1920305"/>
              <a:chExt cx="7270307" cy="885228"/>
            </a:xfrm>
          </p:grpSpPr>
          <p:grpSp>
            <p:nvGrpSpPr>
              <p:cNvPr id="11" name="Group 11"/>
              <p:cNvGrpSpPr/>
              <p:nvPr/>
            </p:nvGrpSpPr>
            <p:grpSpPr>
              <a:xfrm>
                <a:off x="9369956" y="1920305"/>
                <a:ext cx="6827693" cy="885228"/>
                <a:chOff x="0" y="0"/>
                <a:chExt cx="9103591" cy="1180304"/>
              </a:xfrm>
            </p:grpSpPr>
            <p:grpSp>
              <p:nvGrpSpPr>
                <p:cNvPr id="12" name="Group 12"/>
                <p:cNvGrpSpPr/>
                <p:nvPr/>
              </p:nvGrpSpPr>
              <p:grpSpPr>
                <a:xfrm>
                  <a:off x="0" y="0"/>
                  <a:ext cx="8513439" cy="1180304"/>
                  <a:chOff x="0" y="0"/>
                  <a:chExt cx="2159891" cy="299447"/>
                </a:xfrm>
              </p:grpSpPr>
              <p:sp>
                <p:nvSpPr>
                  <p:cNvPr id="13" name="Freeform 13"/>
                  <p:cNvSpPr/>
                  <p:nvPr/>
                </p:nvSpPr>
                <p:spPr>
                  <a:xfrm>
                    <a:off x="0" y="0"/>
                    <a:ext cx="2159891" cy="2994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9891" h="299447">
                        <a:moveTo>
                          <a:pt x="0" y="0"/>
                        </a:moveTo>
                        <a:lnTo>
                          <a:pt x="2159891" y="0"/>
                        </a:lnTo>
                        <a:lnTo>
                          <a:pt x="2159891" y="299447"/>
                        </a:lnTo>
                        <a:lnTo>
                          <a:pt x="0" y="299447"/>
                        </a:lnTo>
                        <a:close/>
                      </a:path>
                    </a:pathLst>
                  </a:custGeom>
                  <a:solidFill>
                    <a:srgbClr val="FDF8DB"/>
                  </a:solidFill>
                </p:spPr>
              </p:sp>
            </p:grpSp>
            <p:grpSp>
              <p:nvGrpSpPr>
                <p:cNvPr id="14" name="Group 14"/>
                <p:cNvGrpSpPr/>
                <p:nvPr/>
              </p:nvGrpSpPr>
              <p:grpSpPr>
                <a:xfrm>
                  <a:off x="7923287" y="0"/>
                  <a:ext cx="1180304" cy="1180304"/>
                  <a:chOff x="0" y="0"/>
                  <a:chExt cx="6350000" cy="6350000"/>
                </a:xfrm>
              </p:grpSpPr>
              <p:sp>
                <p:nvSpPr>
                  <p:cNvPr id="15" name="Freeform 15"/>
                  <p:cNvSpPr/>
                  <p:nvPr/>
                </p:nvSpPr>
                <p:spPr>
                  <a:xfrm>
                    <a:off x="14167" y="0"/>
                    <a:ext cx="6321665" cy="63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21665" h="6350000">
                        <a:moveTo>
                          <a:pt x="3160833" y="0"/>
                        </a:moveTo>
                        <a:lnTo>
                          <a:pt x="3160833" y="0"/>
                        </a:lnTo>
                        <a:cubicBezTo>
                          <a:pt x="4908795" y="7817"/>
                          <a:pt x="6321666" y="1427021"/>
                          <a:pt x="6321666" y="3175000"/>
                        </a:cubicBezTo>
                        <a:cubicBezTo>
                          <a:pt x="6321666" y="4922979"/>
                          <a:pt x="4908795" y="6342183"/>
                          <a:pt x="3160833" y="6350000"/>
                        </a:cubicBezTo>
                        <a:cubicBezTo>
                          <a:pt x="1412871" y="6342183"/>
                          <a:pt x="0" y="4922979"/>
                          <a:pt x="0" y="3175000"/>
                        </a:cubicBezTo>
                        <a:cubicBezTo>
                          <a:pt x="0" y="1427021"/>
                          <a:pt x="1412871" y="7817"/>
                          <a:pt x="3160833" y="0"/>
                        </a:cubicBezTo>
                        <a:close/>
                      </a:path>
                    </a:pathLst>
                  </a:custGeom>
                  <a:solidFill>
                    <a:srgbClr val="FDF8DB"/>
                  </a:solidFill>
                </p:spPr>
              </p:sp>
            </p:grpSp>
          </p:grpSp>
          <p:grpSp>
            <p:nvGrpSpPr>
              <p:cNvPr id="26" name="Group 26"/>
              <p:cNvGrpSpPr/>
              <p:nvPr/>
            </p:nvGrpSpPr>
            <p:grpSpPr>
              <a:xfrm>
                <a:off x="8927342" y="1920305"/>
                <a:ext cx="885228" cy="885228"/>
                <a:chOff x="0" y="0"/>
                <a:chExt cx="6350000" cy="6350000"/>
              </a:xfrm>
            </p:grpSpPr>
            <p:sp>
              <p:nvSpPr>
                <p:cNvPr id="27" name="Freeform 27"/>
                <p:cNvSpPr/>
                <p:nvPr/>
              </p:nvSpPr>
              <p:spPr>
                <a:xfrm>
                  <a:off x="14167" y="0"/>
                  <a:ext cx="6321665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1665" h="6350000">
                      <a:moveTo>
                        <a:pt x="3160833" y="0"/>
                      </a:moveTo>
                      <a:lnTo>
                        <a:pt x="3160833" y="0"/>
                      </a:lnTo>
                      <a:cubicBezTo>
                        <a:pt x="4908795" y="7817"/>
                        <a:pt x="6321666" y="1427021"/>
                        <a:pt x="6321666" y="3175000"/>
                      </a:cubicBezTo>
                      <a:cubicBezTo>
                        <a:pt x="6321666" y="4922979"/>
                        <a:pt x="4908795" y="6342183"/>
                        <a:pt x="3160833" y="6350000"/>
                      </a:cubicBezTo>
                      <a:cubicBezTo>
                        <a:pt x="1412871" y="6342183"/>
                        <a:pt x="0" y="4922979"/>
                        <a:pt x="0" y="3175000"/>
                      </a:cubicBezTo>
                      <a:cubicBezTo>
                        <a:pt x="0" y="1427021"/>
                        <a:pt x="1412871" y="7817"/>
                        <a:pt x="3160833" y="0"/>
                      </a:cubicBezTo>
                      <a:close/>
                    </a:path>
                  </a:pathLst>
                </a:custGeom>
                <a:solidFill>
                  <a:srgbClr val="FFA500"/>
                </a:solidFill>
              </p:spPr>
            </p:sp>
          </p:grpSp>
        </p:grpSp>
        <p:grpSp>
          <p:nvGrpSpPr>
            <p:cNvPr id="55" name="Csoportba foglalás 54">
              <a:extLst>
                <a:ext uri="{FF2B5EF4-FFF2-40B4-BE49-F238E27FC236}">
                  <a16:creationId xmlns:a16="http://schemas.microsoft.com/office/drawing/2014/main" id="{753CB566-1B7D-3647-8A3D-3ED797221681}"/>
                </a:ext>
              </a:extLst>
            </p:cNvPr>
            <p:cNvGrpSpPr/>
            <p:nvPr/>
          </p:nvGrpSpPr>
          <p:grpSpPr>
            <a:xfrm>
              <a:off x="9144000" y="2768528"/>
              <a:ext cx="5176118" cy="596949"/>
              <a:chOff x="8927342" y="1920305"/>
              <a:chExt cx="7270307" cy="885228"/>
            </a:xfrm>
          </p:grpSpPr>
          <p:grpSp>
            <p:nvGrpSpPr>
              <p:cNvPr id="56" name="Group 11">
                <a:extLst>
                  <a:ext uri="{FF2B5EF4-FFF2-40B4-BE49-F238E27FC236}">
                    <a16:creationId xmlns:a16="http://schemas.microsoft.com/office/drawing/2014/main" id="{5F10C028-87C9-3140-9A7D-F21AF06E52B1}"/>
                  </a:ext>
                </a:extLst>
              </p:cNvPr>
              <p:cNvGrpSpPr/>
              <p:nvPr/>
            </p:nvGrpSpPr>
            <p:grpSpPr>
              <a:xfrm>
                <a:off x="9369956" y="1920305"/>
                <a:ext cx="6827693" cy="885228"/>
                <a:chOff x="0" y="0"/>
                <a:chExt cx="9103591" cy="1180304"/>
              </a:xfrm>
            </p:grpSpPr>
            <p:grpSp>
              <p:nvGrpSpPr>
                <p:cNvPr id="59" name="Group 12">
                  <a:extLst>
                    <a:ext uri="{FF2B5EF4-FFF2-40B4-BE49-F238E27FC236}">
                      <a16:creationId xmlns:a16="http://schemas.microsoft.com/office/drawing/2014/main" id="{322D24B7-A75E-8044-B89E-A30607B2F700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8513439" cy="1180304"/>
                  <a:chOff x="0" y="0"/>
                  <a:chExt cx="2159891" cy="299447"/>
                </a:xfrm>
              </p:grpSpPr>
              <p:sp>
                <p:nvSpPr>
                  <p:cNvPr id="62" name="Freeform 13">
                    <a:extLst>
                      <a:ext uri="{FF2B5EF4-FFF2-40B4-BE49-F238E27FC236}">
                        <a16:creationId xmlns:a16="http://schemas.microsoft.com/office/drawing/2014/main" id="{38D14BAF-A809-1049-A5F4-E635EB1473E8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159891" cy="2994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9891" h="299447">
                        <a:moveTo>
                          <a:pt x="0" y="0"/>
                        </a:moveTo>
                        <a:lnTo>
                          <a:pt x="2159891" y="0"/>
                        </a:lnTo>
                        <a:lnTo>
                          <a:pt x="2159891" y="299447"/>
                        </a:lnTo>
                        <a:lnTo>
                          <a:pt x="0" y="299447"/>
                        </a:lnTo>
                        <a:close/>
                      </a:path>
                    </a:pathLst>
                  </a:custGeom>
                  <a:solidFill>
                    <a:srgbClr val="FDF8DB"/>
                  </a:solidFill>
                </p:spPr>
              </p:sp>
            </p:grpSp>
            <p:grpSp>
              <p:nvGrpSpPr>
                <p:cNvPr id="60" name="Group 14">
                  <a:extLst>
                    <a:ext uri="{FF2B5EF4-FFF2-40B4-BE49-F238E27FC236}">
                      <a16:creationId xmlns:a16="http://schemas.microsoft.com/office/drawing/2014/main" id="{E016517D-01D5-D648-BDEE-C3F3114A32B0}"/>
                    </a:ext>
                  </a:extLst>
                </p:cNvPr>
                <p:cNvGrpSpPr/>
                <p:nvPr/>
              </p:nvGrpSpPr>
              <p:grpSpPr>
                <a:xfrm>
                  <a:off x="7923287" y="0"/>
                  <a:ext cx="1180304" cy="1180304"/>
                  <a:chOff x="0" y="0"/>
                  <a:chExt cx="6350000" cy="6350000"/>
                </a:xfrm>
              </p:grpSpPr>
              <p:sp>
                <p:nvSpPr>
                  <p:cNvPr id="61" name="Freeform 15">
                    <a:extLst>
                      <a:ext uri="{FF2B5EF4-FFF2-40B4-BE49-F238E27FC236}">
                        <a16:creationId xmlns:a16="http://schemas.microsoft.com/office/drawing/2014/main" id="{F0B079C4-E3AE-4644-AAAA-0B70938FE139}"/>
                      </a:ext>
                    </a:extLst>
                  </p:cNvPr>
                  <p:cNvSpPr/>
                  <p:nvPr/>
                </p:nvSpPr>
                <p:spPr>
                  <a:xfrm>
                    <a:off x="14167" y="0"/>
                    <a:ext cx="6321665" cy="63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21665" h="6350000">
                        <a:moveTo>
                          <a:pt x="3160833" y="0"/>
                        </a:moveTo>
                        <a:lnTo>
                          <a:pt x="3160833" y="0"/>
                        </a:lnTo>
                        <a:cubicBezTo>
                          <a:pt x="4908795" y="7817"/>
                          <a:pt x="6321666" y="1427021"/>
                          <a:pt x="6321666" y="3175000"/>
                        </a:cubicBezTo>
                        <a:cubicBezTo>
                          <a:pt x="6321666" y="4922979"/>
                          <a:pt x="4908795" y="6342183"/>
                          <a:pt x="3160833" y="6350000"/>
                        </a:cubicBezTo>
                        <a:cubicBezTo>
                          <a:pt x="1412871" y="6342183"/>
                          <a:pt x="0" y="4922979"/>
                          <a:pt x="0" y="3175000"/>
                        </a:cubicBezTo>
                        <a:cubicBezTo>
                          <a:pt x="0" y="1427021"/>
                          <a:pt x="1412871" y="7817"/>
                          <a:pt x="3160833" y="0"/>
                        </a:cubicBezTo>
                        <a:close/>
                      </a:path>
                    </a:pathLst>
                  </a:custGeom>
                  <a:solidFill>
                    <a:srgbClr val="FDF8DB"/>
                  </a:solidFill>
                </p:spPr>
              </p:sp>
            </p:grpSp>
          </p:grpSp>
          <p:grpSp>
            <p:nvGrpSpPr>
              <p:cNvPr id="57" name="Group 26">
                <a:extLst>
                  <a:ext uri="{FF2B5EF4-FFF2-40B4-BE49-F238E27FC236}">
                    <a16:creationId xmlns:a16="http://schemas.microsoft.com/office/drawing/2014/main" id="{12F98631-0AD4-624E-A0B5-AB7BE5471EA6}"/>
                  </a:ext>
                </a:extLst>
              </p:cNvPr>
              <p:cNvGrpSpPr/>
              <p:nvPr/>
            </p:nvGrpSpPr>
            <p:grpSpPr>
              <a:xfrm>
                <a:off x="8927342" y="1920305"/>
                <a:ext cx="885228" cy="885228"/>
                <a:chOff x="0" y="0"/>
                <a:chExt cx="6350000" cy="6350000"/>
              </a:xfrm>
            </p:grpSpPr>
            <p:sp>
              <p:nvSpPr>
                <p:cNvPr id="58" name="Freeform 27">
                  <a:extLst>
                    <a:ext uri="{FF2B5EF4-FFF2-40B4-BE49-F238E27FC236}">
                      <a16:creationId xmlns:a16="http://schemas.microsoft.com/office/drawing/2014/main" id="{8CDE3A51-9683-9440-99B3-9E4C25CDC7FF}"/>
                    </a:ext>
                  </a:extLst>
                </p:cNvPr>
                <p:cNvSpPr/>
                <p:nvPr/>
              </p:nvSpPr>
              <p:spPr>
                <a:xfrm>
                  <a:off x="14167" y="0"/>
                  <a:ext cx="6321665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1665" h="6350000">
                      <a:moveTo>
                        <a:pt x="3160833" y="0"/>
                      </a:moveTo>
                      <a:lnTo>
                        <a:pt x="3160833" y="0"/>
                      </a:lnTo>
                      <a:cubicBezTo>
                        <a:pt x="4908795" y="7817"/>
                        <a:pt x="6321666" y="1427021"/>
                        <a:pt x="6321666" y="3175000"/>
                      </a:cubicBezTo>
                      <a:cubicBezTo>
                        <a:pt x="6321666" y="4922979"/>
                        <a:pt x="4908795" y="6342183"/>
                        <a:pt x="3160833" y="6350000"/>
                      </a:cubicBezTo>
                      <a:cubicBezTo>
                        <a:pt x="1412871" y="6342183"/>
                        <a:pt x="0" y="4922979"/>
                        <a:pt x="0" y="3175000"/>
                      </a:cubicBezTo>
                      <a:cubicBezTo>
                        <a:pt x="0" y="1427021"/>
                        <a:pt x="1412871" y="7817"/>
                        <a:pt x="3160833" y="0"/>
                      </a:cubicBezTo>
                      <a:close/>
                    </a:path>
                  </a:pathLst>
                </a:custGeom>
                <a:solidFill>
                  <a:srgbClr val="FFA500"/>
                </a:solidFill>
              </p:spPr>
            </p:sp>
          </p:grpSp>
        </p:grpSp>
        <p:grpSp>
          <p:nvGrpSpPr>
            <p:cNvPr id="63" name="Csoportba foglalás 62">
              <a:extLst>
                <a:ext uri="{FF2B5EF4-FFF2-40B4-BE49-F238E27FC236}">
                  <a16:creationId xmlns:a16="http://schemas.microsoft.com/office/drawing/2014/main" id="{03186A71-9A0E-CE40-B9D8-5F913B1318C4}"/>
                </a:ext>
              </a:extLst>
            </p:cNvPr>
            <p:cNvGrpSpPr/>
            <p:nvPr/>
          </p:nvGrpSpPr>
          <p:grpSpPr>
            <a:xfrm>
              <a:off x="9144000" y="3658123"/>
              <a:ext cx="5176118" cy="596949"/>
              <a:chOff x="8927342" y="1920305"/>
              <a:chExt cx="7270307" cy="885228"/>
            </a:xfrm>
          </p:grpSpPr>
          <p:grpSp>
            <p:nvGrpSpPr>
              <p:cNvPr id="64" name="Group 11">
                <a:extLst>
                  <a:ext uri="{FF2B5EF4-FFF2-40B4-BE49-F238E27FC236}">
                    <a16:creationId xmlns:a16="http://schemas.microsoft.com/office/drawing/2014/main" id="{B4699538-ADC2-7842-9A16-652503E89155}"/>
                  </a:ext>
                </a:extLst>
              </p:cNvPr>
              <p:cNvGrpSpPr/>
              <p:nvPr/>
            </p:nvGrpSpPr>
            <p:grpSpPr>
              <a:xfrm>
                <a:off x="9369956" y="1920305"/>
                <a:ext cx="6827693" cy="885228"/>
                <a:chOff x="0" y="0"/>
                <a:chExt cx="9103591" cy="1180304"/>
              </a:xfrm>
            </p:grpSpPr>
            <p:grpSp>
              <p:nvGrpSpPr>
                <p:cNvPr id="67" name="Group 12">
                  <a:extLst>
                    <a:ext uri="{FF2B5EF4-FFF2-40B4-BE49-F238E27FC236}">
                      <a16:creationId xmlns:a16="http://schemas.microsoft.com/office/drawing/2014/main" id="{EA622FA5-B964-2C4E-B6C8-73A4365E86F6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8513439" cy="1180304"/>
                  <a:chOff x="0" y="0"/>
                  <a:chExt cx="2159891" cy="299447"/>
                </a:xfrm>
              </p:grpSpPr>
              <p:sp>
                <p:nvSpPr>
                  <p:cNvPr id="70" name="Freeform 13">
                    <a:extLst>
                      <a:ext uri="{FF2B5EF4-FFF2-40B4-BE49-F238E27FC236}">
                        <a16:creationId xmlns:a16="http://schemas.microsoft.com/office/drawing/2014/main" id="{CF48AF6B-DD1C-9648-A337-BA0356F4BDDA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159891" cy="2994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9891" h="299447">
                        <a:moveTo>
                          <a:pt x="0" y="0"/>
                        </a:moveTo>
                        <a:lnTo>
                          <a:pt x="2159891" y="0"/>
                        </a:lnTo>
                        <a:lnTo>
                          <a:pt x="2159891" y="299447"/>
                        </a:lnTo>
                        <a:lnTo>
                          <a:pt x="0" y="299447"/>
                        </a:lnTo>
                        <a:close/>
                      </a:path>
                    </a:pathLst>
                  </a:custGeom>
                  <a:solidFill>
                    <a:srgbClr val="FDF8DB"/>
                  </a:solidFill>
                </p:spPr>
              </p:sp>
            </p:grpSp>
            <p:grpSp>
              <p:nvGrpSpPr>
                <p:cNvPr id="68" name="Group 14">
                  <a:extLst>
                    <a:ext uri="{FF2B5EF4-FFF2-40B4-BE49-F238E27FC236}">
                      <a16:creationId xmlns:a16="http://schemas.microsoft.com/office/drawing/2014/main" id="{96E2F050-EF86-0744-B964-8562DC08E7C4}"/>
                    </a:ext>
                  </a:extLst>
                </p:cNvPr>
                <p:cNvGrpSpPr/>
                <p:nvPr/>
              </p:nvGrpSpPr>
              <p:grpSpPr>
                <a:xfrm>
                  <a:off x="7923287" y="0"/>
                  <a:ext cx="1180304" cy="1180304"/>
                  <a:chOff x="0" y="0"/>
                  <a:chExt cx="6350000" cy="6350000"/>
                </a:xfrm>
              </p:grpSpPr>
              <p:sp>
                <p:nvSpPr>
                  <p:cNvPr id="69" name="Freeform 15">
                    <a:extLst>
                      <a:ext uri="{FF2B5EF4-FFF2-40B4-BE49-F238E27FC236}">
                        <a16:creationId xmlns:a16="http://schemas.microsoft.com/office/drawing/2014/main" id="{2160880E-2E56-B146-A8BB-0381F091BC18}"/>
                      </a:ext>
                    </a:extLst>
                  </p:cNvPr>
                  <p:cNvSpPr/>
                  <p:nvPr/>
                </p:nvSpPr>
                <p:spPr>
                  <a:xfrm>
                    <a:off x="14167" y="0"/>
                    <a:ext cx="6321665" cy="63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21665" h="6350000">
                        <a:moveTo>
                          <a:pt x="3160833" y="0"/>
                        </a:moveTo>
                        <a:lnTo>
                          <a:pt x="3160833" y="0"/>
                        </a:lnTo>
                        <a:cubicBezTo>
                          <a:pt x="4908795" y="7817"/>
                          <a:pt x="6321666" y="1427021"/>
                          <a:pt x="6321666" y="3175000"/>
                        </a:cubicBezTo>
                        <a:cubicBezTo>
                          <a:pt x="6321666" y="4922979"/>
                          <a:pt x="4908795" y="6342183"/>
                          <a:pt x="3160833" y="6350000"/>
                        </a:cubicBezTo>
                        <a:cubicBezTo>
                          <a:pt x="1412871" y="6342183"/>
                          <a:pt x="0" y="4922979"/>
                          <a:pt x="0" y="3175000"/>
                        </a:cubicBezTo>
                        <a:cubicBezTo>
                          <a:pt x="0" y="1427021"/>
                          <a:pt x="1412871" y="7817"/>
                          <a:pt x="3160833" y="0"/>
                        </a:cubicBezTo>
                        <a:close/>
                      </a:path>
                    </a:pathLst>
                  </a:custGeom>
                  <a:solidFill>
                    <a:srgbClr val="FDF8DB"/>
                  </a:solidFill>
                </p:spPr>
              </p:sp>
            </p:grpSp>
          </p:grpSp>
          <p:grpSp>
            <p:nvGrpSpPr>
              <p:cNvPr id="65" name="Group 26">
                <a:extLst>
                  <a:ext uri="{FF2B5EF4-FFF2-40B4-BE49-F238E27FC236}">
                    <a16:creationId xmlns:a16="http://schemas.microsoft.com/office/drawing/2014/main" id="{24A78158-107A-F24C-83A0-F923AE06A34E}"/>
                  </a:ext>
                </a:extLst>
              </p:cNvPr>
              <p:cNvGrpSpPr/>
              <p:nvPr/>
            </p:nvGrpSpPr>
            <p:grpSpPr>
              <a:xfrm>
                <a:off x="8927342" y="1920305"/>
                <a:ext cx="885228" cy="885228"/>
                <a:chOff x="0" y="0"/>
                <a:chExt cx="6350000" cy="6350000"/>
              </a:xfrm>
            </p:grpSpPr>
            <p:sp>
              <p:nvSpPr>
                <p:cNvPr id="66" name="Freeform 27">
                  <a:extLst>
                    <a:ext uri="{FF2B5EF4-FFF2-40B4-BE49-F238E27FC236}">
                      <a16:creationId xmlns:a16="http://schemas.microsoft.com/office/drawing/2014/main" id="{0CE77A52-B424-6947-9009-83F73987F873}"/>
                    </a:ext>
                  </a:extLst>
                </p:cNvPr>
                <p:cNvSpPr/>
                <p:nvPr/>
              </p:nvSpPr>
              <p:spPr>
                <a:xfrm>
                  <a:off x="14167" y="0"/>
                  <a:ext cx="6321665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1665" h="6350000">
                      <a:moveTo>
                        <a:pt x="3160833" y="0"/>
                      </a:moveTo>
                      <a:lnTo>
                        <a:pt x="3160833" y="0"/>
                      </a:lnTo>
                      <a:cubicBezTo>
                        <a:pt x="4908795" y="7817"/>
                        <a:pt x="6321666" y="1427021"/>
                        <a:pt x="6321666" y="3175000"/>
                      </a:cubicBezTo>
                      <a:cubicBezTo>
                        <a:pt x="6321666" y="4922979"/>
                        <a:pt x="4908795" y="6342183"/>
                        <a:pt x="3160833" y="6350000"/>
                      </a:cubicBezTo>
                      <a:cubicBezTo>
                        <a:pt x="1412871" y="6342183"/>
                        <a:pt x="0" y="4922979"/>
                        <a:pt x="0" y="3175000"/>
                      </a:cubicBezTo>
                      <a:cubicBezTo>
                        <a:pt x="0" y="1427021"/>
                        <a:pt x="1412871" y="7817"/>
                        <a:pt x="3160833" y="0"/>
                      </a:cubicBezTo>
                      <a:close/>
                    </a:path>
                  </a:pathLst>
                </a:custGeom>
                <a:solidFill>
                  <a:srgbClr val="FFA500"/>
                </a:solidFill>
              </p:spPr>
            </p:sp>
          </p:grpSp>
        </p:grpSp>
        <p:grpSp>
          <p:nvGrpSpPr>
            <p:cNvPr id="71" name="Csoportba foglalás 70">
              <a:extLst>
                <a:ext uri="{FF2B5EF4-FFF2-40B4-BE49-F238E27FC236}">
                  <a16:creationId xmlns:a16="http://schemas.microsoft.com/office/drawing/2014/main" id="{38B80E6C-186F-4841-9AB2-6888051052F1}"/>
                </a:ext>
              </a:extLst>
            </p:cNvPr>
            <p:cNvGrpSpPr/>
            <p:nvPr/>
          </p:nvGrpSpPr>
          <p:grpSpPr>
            <a:xfrm>
              <a:off x="9144000" y="4591243"/>
              <a:ext cx="5176118" cy="596949"/>
              <a:chOff x="8927342" y="1920305"/>
              <a:chExt cx="7270307" cy="885228"/>
            </a:xfrm>
          </p:grpSpPr>
          <p:grpSp>
            <p:nvGrpSpPr>
              <p:cNvPr id="72" name="Group 11">
                <a:extLst>
                  <a:ext uri="{FF2B5EF4-FFF2-40B4-BE49-F238E27FC236}">
                    <a16:creationId xmlns:a16="http://schemas.microsoft.com/office/drawing/2014/main" id="{198C0279-3A91-B14A-AAD7-F4D05AF5980C}"/>
                  </a:ext>
                </a:extLst>
              </p:cNvPr>
              <p:cNvGrpSpPr/>
              <p:nvPr/>
            </p:nvGrpSpPr>
            <p:grpSpPr>
              <a:xfrm>
                <a:off x="9369956" y="1920305"/>
                <a:ext cx="6827693" cy="885228"/>
                <a:chOff x="0" y="0"/>
                <a:chExt cx="9103591" cy="1180304"/>
              </a:xfrm>
            </p:grpSpPr>
            <p:grpSp>
              <p:nvGrpSpPr>
                <p:cNvPr id="75" name="Group 12">
                  <a:extLst>
                    <a:ext uri="{FF2B5EF4-FFF2-40B4-BE49-F238E27FC236}">
                      <a16:creationId xmlns:a16="http://schemas.microsoft.com/office/drawing/2014/main" id="{E36FB2BC-317F-8A4F-8483-5BEE89E3FF06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8513439" cy="1180304"/>
                  <a:chOff x="0" y="0"/>
                  <a:chExt cx="2159891" cy="299447"/>
                </a:xfrm>
              </p:grpSpPr>
              <p:sp>
                <p:nvSpPr>
                  <p:cNvPr id="78" name="Freeform 13">
                    <a:extLst>
                      <a:ext uri="{FF2B5EF4-FFF2-40B4-BE49-F238E27FC236}">
                        <a16:creationId xmlns:a16="http://schemas.microsoft.com/office/drawing/2014/main" id="{4B640441-3CF7-D840-8C48-F1E0621823A9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159891" cy="2994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9891" h="299447">
                        <a:moveTo>
                          <a:pt x="0" y="0"/>
                        </a:moveTo>
                        <a:lnTo>
                          <a:pt x="2159891" y="0"/>
                        </a:lnTo>
                        <a:lnTo>
                          <a:pt x="2159891" y="299447"/>
                        </a:lnTo>
                        <a:lnTo>
                          <a:pt x="0" y="299447"/>
                        </a:lnTo>
                        <a:close/>
                      </a:path>
                    </a:pathLst>
                  </a:custGeom>
                  <a:solidFill>
                    <a:srgbClr val="FDF8DB"/>
                  </a:solidFill>
                </p:spPr>
              </p:sp>
            </p:grpSp>
            <p:grpSp>
              <p:nvGrpSpPr>
                <p:cNvPr id="76" name="Group 14">
                  <a:extLst>
                    <a:ext uri="{FF2B5EF4-FFF2-40B4-BE49-F238E27FC236}">
                      <a16:creationId xmlns:a16="http://schemas.microsoft.com/office/drawing/2014/main" id="{0C235550-2D04-0C42-8F2A-11B50140AD4E}"/>
                    </a:ext>
                  </a:extLst>
                </p:cNvPr>
                <p:cNvGrpSpPr/>
                <p:nvPr/>
              </p:nvGrpSpPr>
              <p:grpSpPr>
                <a:xfrm>
                  <a:off x="7923287" y="0"/>
                  <a:ext cx="1180304" cy="1180304"/>
                  <a:chOff x="0" y="0"/>
                  <a:chExt cx="6350000" cy="6350000"/>
                </a:xfrm>
              </p:grpSpPr>
              <p:sp>
                <p:nvSpPr>
                  <p:cNvPr id="77" name="Freeform 15">
                    <a:extLst>
                      <a:ext uri="{FF2B5EF4-FFF2-40B4-BE49-F238E27FC236}">
                        <a16:creationId xmlns:a16="http://schemas.microsoft.com/office/drawing/2014/main" id="{154D9784-95CE-FE46-98FA-E15840441828}"/>
                      </a:ext>
                    </a:extLst>
                  </p:cNvPr>
                  <p:cNvSpPr/>
                  <p:nvPr/>
                </p:nvSpPr>
                <p:spPr>
                  <a:xfrm>
                    <a:off x="14167" y="0"/>
                    <a:ext cx="6321665" cy="63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21665" h="6350000">
                        <a:moveTo>
                          <a:pt x="3160833" y="0"/>
                        </a:moveTo>
                        <a:lnTo>
                          <a:pt x="3160833" y="0"/>
                        </a:lnTo>
                        <a:cubicBezTo>
                          <a:pt x="4908795" y="7817"/>
                          <a:pt x="6321666" y="1427021"/>
                          <a:pt x="6321666" y="3175000"/>
                        </a:cubicBezTo>
                        <a:cubicBezTo>
                          <a:pt x="6321666" y="4922979"/>
                          <a:pt x="4908795" y="6342183"/>
                          <a:pt x="3160833" y="6350000"/>
                        </a:cubicBezTo>
                        <a:cubicBezTo>
                          <a:pt x="1412871" y="6342183"/>
                          <a:pt x="0" y="4922979"/>
                          <a:pt x="0" y="3175000"/>
                        </a:cubicBezTo>
                        <a:cubicBezTo>
                          <a:pt x="0" y="1427021"/>
                          <a:pt x="1412871" y="7817"/>
                          <a:pt x="3160833" y="0"/>
                        </a:cubicBezTo>
                        <a:close/>
                      </a:path>
                    </a:pathLst>
                  </a:custGeom>
                  <a:solidFill>
                    <a:srgbClr val="FDF8DB"/>
                  </a:solidFill>
                </p:spPr>
              </p:sp>
            </p:grpSp>
          </p:grpSp>
          <p:grpSp>
            <p:nvGrpSpPr>
              <p:cNvPr id="73" name="Group 26">
                <a:extLst>
                  <a:ext uri="{FF2B5EF4-FFF2-40B4-BE49-F238E27FC236}">
                    <a16:creationId xmlns:a16="http://schemas.microsoft.com/office/drawing/2014/main" id="{06A30145-CB3F-3641-863C-AE01DCCF9EB6}"/>
                  </a:ext>
                </a:extLst>
              </p:cNvPr>
              <p:cNvGrpSpPr/>
              <p:nvPr/>
            </p:nvGrpSpPr>
            <p:grpSpPr>
              <a:xfrm>
                <a:off x="8927342" y="1920305"/>
                <a:ext cx="885228" cy="885228"/>
                <a:chOff x="0" y="0"/>
                <a:chExt cx="6350000" cy="6350000"/>
              </a:xfrm>
            </p:grpSpPr>
            <p:sp>
              <p:nvSpPr>
                <p:cNvPr id="74" name="Freeform 27">
                  <a:extLst>
                    <a:ext uri="{FF2B5EF4-FFF2-40B4-BE49-F238E27FC236}">
                      <a16:creationId xmlns:a16="http://schemas.microsoft.com/office/drawing/2014/main" id="{54AAEE27-F34F-7347-B58A-BC8FBA369D80}"/>
                    </a:ext>
                  </a:extLst>
                </p:cNvPr>
                <p:cNvSpPr/>
                <p:nvPr/>
              </p:nvSpPr>
              <p:spPr>
                <a:xfrm>
                  <a:off x="14167" y="0"/>
                  <a:ext cx="6321665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1665" h="6350000">
                      <a:moveTo>
                        <a:pt x="3160833" y="0"/>
                      </a:moveTo>
                      <a:lnTo>
                        <a:pt x="3160833" y="0"/>
                      </a:lnTo>
                      <a:cubicBezTo>
                        <a:pt x="4908795" y="7817"/>
                        <a:pt x="6321666" y="1427021"/>
                        <a:pt x="6321666" y="3175000"/>
                      </a:cubicBezTo>
                      <a:cubicBezTo>
                        <a:pt x="6321666" y="4922979"/>
                        <a:pt x="4908795" y="6342183"/>
                        <a:pt x="3160833" y="6350000"/>
                      </a:cubicBezTo>
                      <a:cubicBezTo>
                        <a:pt x="1412871" y="6342183"/>
                        <a:pt x="0" y="4922979"/>
                        <a:pt x="0" y="3175000"/>
                      </a:cubicBezTo>
                      <a:cubicBezTo>
                        <a:pt x="0" y="1427021"/>
                        <a:pt x="1412871" y="7817"/>
                        <a:pt x="3160833" y="0"/>
                      </a:cubicBezTo>
                      <a:close/>
                    </a:path>
                  </a:pathLst>
                </a:custGeom>
                <a:solidFill>
                  <a:srgbClr val="FFA500"/>
                </a:solidFill>
              </p:spPr>
            </p:sp>
          </p:grpSp>
        </p:grpSp>
        <p:grpSp>
          <p:nvGrpSpPr>
            <p:cNvPr id="79" name="Csoportba foglalás 78">
              <a:extLst>
                <a:ext uri="{FF2B5EF4-FFF2-40B4-BE49-F238E27FC236}">
                  <a16:creationId xmlns:a16="http://schemas.microsoft.com/office/drawing/2014/main" id="{06EBCD16-E330-5F41-932F-4579216CB8B4}"/>
                </a:ext>
              </a:extLst>
            </p:cNvPr>
            <p:cNvGrpSpPr/>
            <p:nvPr/>
          </p:nvGrpSpPr>
          <p:grpSpPr>
            <a:xfrm>
              <a:off x="9130871" y="5519115"/>
              <a:ext cx="5176118" cy="596949"/>
              <a:chOff x="8927342" y="1920305"/>
              <a:chExt cx="7270307" cy="885228"/>
            </a:xfrm>
          </p:grpSpPr>
          <p:grpSp>
            <p:nvGrpSpPr>
              <p:cNvPr id="80" name="Group 11">
                <a:extLst>
                  <a:ext uri="{FF2B5EF4-FFF2-40B4-BE49-F238E27FC236}">
                    <a16:creationId xmlns:a16="http://schemas.microsoft.com/office/drawing/2014/main" id="{5C553E73-63B9-CA4F-8C59-8430BEEC2901}"/>
                  </a:ext>
                </a:extLst>
              </p:cNvPr>
              <p:cNvGrpSpPr/>
              <p:nvPr/>
            </p:nvGrpSpPr>
            <p:grpSpPr>
              <a:xfrm>
                <a:off x="9369956" y="1920305"/>
                <a:ext cx="6827693" cy="885228"/>
                <a:chOff x="0" y="0"/>
                <a:chExt cx="9103591" cy="1180304"/>
              </a:xfrm>
            </p:grpSpPr>
            <p:grpSp>
              <p:nvGrpSpPr>
                <p:cNvPr id="83" name="Group 12">
                  <a:extLst>
                    <a:ext uri="{FF2B5EF4-FFF2-40B4-BE49-F238E27FC236}">
                      <a16:creationId xmlns:a16="http://schemas.microsoft.com/office/drawing/2014/main" id="{78D94C2A-936B-3C47-B7D6-0F543A084684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8513439" cy="1180304"/>
                  <a:chOff x="0" y="0"/>
                  <a:chExt cx="2159891" cy="299447"/>
                </a:xfrm>
              </p:grpSpPr>
              <p:sp>
                <p:nvSpPr>
                  <p:cNvPr id="86" name="Freeform 13">
                    <a:extLst>
                      <a:ext uri="{FF2B5EF4-FFF2-40B4-BE49-F238E27FC236}">
                        <a16:creationId xmlns:a16="http://schemas.microsoft.com/office/drawing/2014/main" id="{4985C09C-27BD-A74A-8B5E-7DC923CD74A5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159891" cy="2994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9891" h="299447">
                        <a:moveTo>
                          <a:pt x="0" y="0"/>
                        </a:moveTo>
                        <a:lnTo>
                          <a:pt x="2159891" y="0"/>
                        </a:lnTo>
                        <a:lnTo>
                          <a:pt x="2159891" y="299447"/>
                        </a:lnTo>
                        <a:lnTo>
                          <a:pt x="0" y="299447"/>
                        </a:lnTo>
                        <a:close/>
                      </a:path>
                    </a:pathLst>
                  </a:custGeom>
                  <a:solidFill>
                    <a:srgbClr val="FDF8DB"/>
                  </a:solidFill>
                </p:spPr>
              </p:sp>
            </p:grpSp>
            <p:grpSp>
              <p:nvGrpSpPr>
                <p:cNvPr id="84" name="Group 14">
                  <a:extLst>
                    <a:ext uri="{FF2B5EF4-FFF2-40B4-BE49-F238E27FC236}">
                      <a16:creationId xmlns:a16="http://schemas.microsoft.com/office/drawing/2014/main" id="{0131B00A-D527-2647-803D-DA9E9DC57A3F}"/>
                    </a:ext>
                  </a:extLst>
                </p:cNvPr>
                <p:cNvGrpSpPr/>
                <p:nvPr/>
              </p:nvGrpSpPr>
              <p:grpSpPr>
                <a:xfrm>
                  <a:off x="7923287" y="0"/>
                  <a:ext cx="1180304" cy="1180304"/>
                  <a:chOff x="0" y="0"/>
                  <a:chExt cx="6350000" cy="6350000"/>
                </a:xfrm>
              </p:grpSpPr>
              <p:sp>
                <p:nvSpPr>
                  <p:cNvPr id="85" name="Freeform 15">
                    <a:extLst>
                      <a:ext uri="{FF2B5EF4-FFF2-40B4-BE49-F238E27FC236}">
                        <a16:creationId xmlns:a16="http://schemas.microsoft.com/office/drawing/2014/main" id="{6D120015-B572-BD45-93A1-332E3F5DC88D}"/>
                      </a:ext>
                    </a:extLst>
                  </p:cNvPr>
                  <p:cNvSpPr/>
                  <p:nvPr/>
                </p:nvSpPr>
                <p:spPr>
                  <a:xfrm>
                    <a:off x="14167" y="0"/>
                    <a:ext cx="6321665" cy="63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21665" h="6350000">
                        <a:moveTo>
                          <a:pt x="3160833" y="0"/>
                        </a:moveTo>
                        <a:lnTo>
                          <a:pt x="3160833" y="0"/>
                        </a:lnTo>
                        <a:cubicBezTo>
                          <a:pt x="4908795" y="7817"/>
                          <a:pt x="6321666" y="1427021"/>
                          <a:pt x="6321666" y="3175000"/>
                        </a:cubicBezTo>
                        <a:cubicBezTo>
                          <a:pt x="6321666" y="4922979"/>
                          <a:pt x="4908795" y="6342183"/>
                          <a:pt x="3160833" y="6350000"/>
                        </a:cubicBezTo>
                        <a:cubicBezTo>
                          <a:pt x="1412871" y="6342183"/>
                          <a:pt x="0" y="4922979"/>
                          <a:pt x="0" y="3175000"/>
                        </a:cubicBezTo>
                        <a:cubicBezTo>
                          <a:pt x="0" y="1427021"/>
                          <a:pt x="1412871" y="7817"/>
                          <a:pt x="3160833" y="0"/>
                        </a:cubicBezTo>
                        <a:close/>
                      </a:path>
                    </a:pathLst>
                  </a:custGeom>
                  <a:solidFill>
                    <a:srgbClr val="FDF8DB"/>
                  </a:solidFill>
                </p:spPr>
              </p:sp>
            </p:grpSp>
          </p:grpSp>
          <p:grpSp>
            <p:nvGrpSpPr>
              <p:cNvPr id="81" name="Group 26">
                <a:extLst>
                  <a:ext uri="{FF2B5EF4-FFF2-40B4-BE49-F238E27FC236}">
                    <a16:creationId xmlns:a16="http://schemas.microsoft.com/office/drawing/2014/main" id="{F292E540-B4BC-AA4E-A24C-35A418D87CE5}"/>
                  </a:ext>
                </a:extLst>
              </p:cNvPr>
              <p:cNvGrpSpPr/>
              <p:nvPr/>
            </p:nvGrpSpPr>
            <p:grpSpPr>
              <a:xfrm>
                <a:off x="8927342" y="1920305"/>
                <a:ext cx="885228" cy="885228"/>
                <a:chOff x="0" y="0"/>
                <a:chExt cx="6350000" cy="6350000"/>
              </a:xfrm>
            </p:grpSpPr>
            <p:sp>
              <p:nvSpPr>
                <p:cNvPr id="82" name="Freeform 27">
                  <a:extLst>
                    <a:ext uri="{FF2B5EF4-FFF2-40B4-BE49-F238E27FC236}">
                      <a16:creationId xmlns:a16="http://schemas.microsoft.com/office/drawing/2014/main" id="{E3FCC118-386A-1D49-96ED-784763878625}"/>
                    </a:ext>
                  </a:extLst>
                </p:cNvPr>
                <p:cNvSpPr/>
                <p:nvPr/>
              </p:nvSpPr>
              <p:spPr>
                <a:xfrm>
                  <a:off x="14167" y="0"/>
                  <a:ext cx="6321665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1665" h="6350000">
                      <a:moveTo>
                        <a:pt x="3160833" y="0"/>
                      </a:moveTo>
                      <a:lnTo>
                        <a:pt x="3160833" y="0"/>
                      </a:lnTo>
                      <a:cubicBezTo>
                        <a:pt x="4908795" y="7817"/>
                        <a:pt x="6321666" y="1427021"/>
                        <a:pt x="6321666" y="3175000"/>
                      </a:cubicBezTo>
                      <a:cubicBezTo>
                        <a:pt x="6321666" y="4922979"/>
                        <a:pt x="4908795" y="6342183"/>
                        <a:pt x="3160833" y="6350000"/>
                      </a:cubicBezTo>
                      <a:cubicBezTo>
                        <a:pt x="1412871" y="6342183"/>
                        <a:pt x="0" y="4922979"/>
                        <a:pt x="0" y="3175000"/>
                      </a:cubicBezTo>
                      <a:cubicBezTo>
                        <a:pt x="0" y="1427021"/>
                        <a:pt x="1412871" y="7817"/>
                        <a:pt x="3160833" y="0"/>
                      </a:cubicBezTo>
                      <a:close/>
                    </a:path>
                  </a:pathLst>
                </a:custGeom>
                <a:solidFill>
                  <a:srgbClr val="FFA500"/>
                </a:solidFill>
              </p:spPr>
            </p:sp>
          </p:grpSp>
        </p:grpSp>
        <p:grpSp>
          <p:nvGrpSpPr>
            <p:cNvPr id="87" name="Csoportba foglalás 86">
              <a:extLst>
                <a:ext uri="{FF2B5EF4-FFF2-40B4-BE49-F238E27FC236}">
                  <a16:creationId xmlns:a16="http://schemas.microsoft.com/office/drawing/2014/main" id="{65CD7CEB-D17E-514E-8F2A-EF40FD440674}"/>
                </a:ext>
              </a:extLst>
            </p:cNvPr>
            <p:cNvGrpSpPr/>
            <p:nvPr/>
          </p:nvGrpSpPr>
          <p:grpSpPr>
            <a:xfrm>
              <a:off x="9144000" y="6405665"/>
              <a:ext cx="5176118" cy="596949"/>
              <a:chOff x="8927342" y="1920305"/>
              <a:chExt cx="7270307" cy="885228"/>
            </a:xfrm>
          </p:grpSpPr>
          <p:grpSp>
            <p:nvGrpSpPr>
              <p:cNvPr id="88" name="Group 11">
                <a:extLst>
                  <a:ext uri="{FF2B5EF4-FFF2-40B4-BE49-F238E27FC236}">
                    <a16:creationId xmlns:a16="http://schemas.microsoft.com/office/drawing/2014/main" id="{930BB5CF-2C54-A144-A76F-17ED9C984E40}"/>
                  </a:ext>
                </a:extLst>
              </p:cNvPr>
              <p:cNvGrpSpPr/>
              <p:nvPr/>
            </p:nvGrpSpPr>
            <p:grpSpPr>
              <a:xfrm>
                <a:off x="9369956" y="1920305"/>
                <a:ext cx="6827693" cy="885228"/>
                <a:chOff x="0" y="0"/>
                <a:chExt cx="9103591" cy="1180304"/>
              </a:xfrm>
            </p:grpSpPr>
            <p:grpSp>
              <p:nvGrpSpPr>
                <p:cNvPr id="91" name="Group 12">
                  <a:extLst>
                    <a:ext uri="{FF2B5EF4-FFF2-40B4-BE49-F238E27FC236}">
                      <a16:creationId xmlns:a16="http://schemas.microsoft.com/office/drawing/2014/main" id="{FC509B21-680C-3A43-8EF6-4D709044F8CE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8513439" cy="1180304"/>
                  <a:chOff x="0" y="0"/>
                  <a:chExt cx="2159891" cy="299447"/>
                </a:xfrm>
              </p:grpSpPr>
              <p:sp>
                <p:nvSpPr>
                  <p:cNvPr id="94" name="Freeform 13">
                    <a:extLst>
                      <a:ext uri="{FF2B5EF4-FFF2-40B4-BE49-F238E27FC236}">
                        <a16:creationId xmlns:a16="http://schemas.microsoft.com/office/drawing/2014/main" id="{5842E93D-247B-3D48-B2C6-E08AA6B14E83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159891" cy="2994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9891" h="299447">
                        <a:moveTo>
                          <a:pt x="0" y="0"/>
                        </a:moveTo>
                        <a:lnTo>
                          <a:pt x="2159891" y="0"/>
                        </a:lnTo>
                        <a:lnTo>
                          <a:pt x="2159891" y="299447"/>
                        </a:lnTo>
                        <a:lnTo>
                          <a:pt x="0" y="299447"/>
                        </a:lnTo>
                        <a:close/>
                      </a:path>
                    </a:pathLst>
                  </a:custGeom>
                  <a:solidFill>
                    <a:srgbClr val="FDF8DB"/>
                  </a:solidFill>
                </p:spPr>
              </p:sp>
            </p:grpSp>
            <p:grpSp>
              <p:nvGrpSpPr>
                <p:cNvPr id="92" name="Group 14">
                  <a:extLst>
                    <a:ext uri="{FF2B5EF4-FFF2-40B4-BE49-F238E27FC236}">
                      <a16:creationId xmlns:a16="http://schemas.microsoft.com/office/drawing/2014/main" id="{D063C611-6725-2743-8C0E-934979790160}"/>
                    </a:ext>
                  </a:extLst>
                </p:cNvPr>
                <p:cNvGrpSpPr/>
                <p:nvPr/>
              </p:nvGrpSpPr>
              <p:grpSpPr>
                <a:xfrm>
                  <a:off x="7923287" y="0"/>
                  <a:ext cx="1180304" cy="1180304"/>
                  <a:chOff x="0" y="0"/>
                  <a:chExt cx="6350000" cy="6350000"/>
                </a:xfrm>
              </p:grpSpPr>
              <p:sp>
                <p:nvSpPr>
                  <p:cNvPr id="93" name="Freeform 15">
                    <a:extLst>
                      <a:ext uri="{FF2B5EF4-FFF2-40B4-BE49-F238E27FC236}">
                        <a16:creationId xmlns:a16="http://schemas.microsoft.com/office/drawing/2014/main" id="{8BA7E4AA-969D-4A4C-B9B5-E81AC771D8F0}"/>
                      </a:ext>
                    </a:extLst>
                  </p:cNvPr>
                  <p:cNvSpPr/>
                  <p:nvPr/>
                </p:nvSpPr>
                <p:spPr>
                  <a:xfrm>
                    <a:off x="14167" y="0"/>
                    <a:ext cx="6321665" cy="63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21665" h="6350000">
                        <a:moveTo>
                          <a:pt x="3160833" y="0"/>
                        </a:moveTo>
                        <a:lnTo>
                          <a:pt x="3160833" y="0"/>
                        </a:lnTo>
                        <a:cubicBezTo>
                          <a:pt x="4908795" y="7817"/>
                          <a:pt x="6321666" y="1427021"/>
                          <a:pt x="6321666" y="3175000"/>
                        </a:cubicBezTo>
                        <a:cubicBezTo>
                          <a:pt x="6321666" y="4922979"/>
                          <a:pt x="4908795" y="6342183"/>
                          <a:pt x="3160833" y="6350000"/>
                        </a:cubicBezTo>
                        <a:cubicBezTo>
                          <a:pt x="1412871" y="6342183"/>
                          <a:pt x="0" y="4922979"/>
                          <a:pt x="0" y="3175000"/>
                        </a:cubicBezTo>
                        <a:cubicBezTo>
                          <a:pt x="0" y="1427021"/>
                          <a:pt x="1412871" y="7817"/>
                          <a:pt x="3160833" y="0"/>
                        </a:cubicBezTo>
                        <a:close/>
                      </a:path>
                    </a:pathLst>
                  </a:custGeom>
                  <a:solidFill>
                    <a:srgbClr val="FDF8DB"/>
                  </a:solidFill>
                </p:spPr>
              </p:sp>
            </p:grpSp>
          </p:grpSp>
          <p:grpSp>
            <p:nvGrpSpPr>
              <p:cNvPr id="89" name="Group 26">
                <a:extLst>
                  <a:ext uri="{FF2B5EF4-FFF2-40B4-BE49-F238E27FC236}">
                    <a16:creationId xmlns:a16="http://schemas.microsoft.com/office/drawing/2014/main" id="{53D652CE-8C76-B646-82A5-9002E9D97458}"/>
                  </a:ext>
                </a:extLst>
              </p:cNvPr>
              <p:cNvGrpSpPr/>
              <p:nvPr/>
            </p:nvGrpSpPr>
            <p:grpSpPr>
              <a:xfrm>
                <a:off x="8927342" y="1920305"/>
                <a:ext cx="885228" cy="885228"/>
                <a:chOff x="0" y="0"/>
                <a:chExt cx="6350000" cy="6350000"/>
              </a:xfrm>
            </p:grpSpPr>
            <p:sp>
              <p:nvSpPr>
                <p:cNvPr id="90" name="Freeform 27">
                  <a:extLst>
                    <a:ext uri="{FF2B5EF4-FFF2-40B4-BE49-F238E27FC236}">
                      <a16:creationId xmlns:a16="http://schemas.microsoft.com/office/drawing/2014/main" id="{4A2851FA-FD28-F449-A887-B0478D77C302}"/>
                    </a:ext>
                  </a:extLst>
                </p:cNvPr>
                <p:cNvSpPr/>
                <p:nvPr/>
              </p:nvSpPr>
              <p:spPr>
                <a:xfrm>
                  <a:off x="14167" y="0"/>
                  <a:ext cx="6321665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1665" h="6350000">
                      <a:moveTo>
                        <a:pt x="3160833" y="0"/>
                      </a:moveTo>
                      <a:lnTo>
                        <a:pt x="3160833" y="0"/>
                      </a:lnTo>
                      <a:cubicBezTo>
                        <a:pt x="4908795" y="7817"/>
                        <a:pt x="6321666" y="1427021"/>
                        <a:pt x="6321666" y="3175000"/>
                      </a:cubicBezTo>
                      <a:cubicBezTo>
                        <a:pt x="6321666" y="4922979"/>
                        <a:pt x="4908795" y="6342183"/>
                        <a:pt x="3160833" y="6350000"/>
                      </a:cubicBezTo>
                      <a:cubicBezTo>
                        <a:pt x="1412871" y="6342183"/>
                        <a:pt x="0" y="4922979"/>
                        <a:pt x="0" y="3175000"/>
                      </a:cubicBezTo>
                      <a:cubicBezTo>
                        <a:pt x="0" y="1427021"/>
                        <a:pt x="1412871" y="7817"/>
                        <a:pt x="3160833" y="0"/>
                      </a:cubicBezTo>
                      <a:close/>
                    </a:path>
                  </a:pathLst>
                </a:custGeom>
                <a:solidFill>
                  <a:srgbClr val="FFA500"/>
                </a:solidFill>
              </p:spPr>
            </p:sp>
          </p:grpSp>
        </p:grpSp>
        <p:grpSp>
          <p:nvGrpSpPr>
            <p:cNvPr id="95" name="Csoportba foglalás 94">
              <a:extLst>
                <a:ext uri="{FF2B5EF4-FFF2-40B4-BE49-F238E27FC236}">
                  <a16:creationId xmlns:a16="http://schemas.microsoft.com/office/drawing/2014/main" id="{987D4562-EE6E-BC4C-BA5F-11AAA433B152}"/>
                </a:ext>
              </a:extLst>
            </p:cNvPr>
            <p:cNvGrpSpPr/>
            <p:nvPr/>
          </p:nvGrpSpPr>
          <p:grpSpPr>
            <a:xfrm>
              <a:off x="9144000" y="7333537"/>
              <a:ext cx="5176118" cy="596949"/>
              <a:chOff x="8927342" y="1920305"/>
              <a:chExt cx="7270307" cy="885228"/>
            </a:xfrm>
          </p:grpSpPr>
          <p:grpSp>
            <p:nvGrpSpPr>
              <p:cNvPr id="96" name="Group 11">
                <a:extLst>
                  <a:ext uri="{FF2B5EF4-FFF2-40B4-BE49-F238E27FC236}">
                    <a16:creationId xmlns:a16="http://schemas.microsoft.com/office/drawing/2014/main" id="{9F7162BB-F12A-B54B-A681-5EF5054E6FE9}"/>
                  </a:ext>
                </a:extLst>
              </p:cNvPr>
              <p:cNvGrpSpPr/>
              <p:nvPr/>
            </p:nvGrpSpPr>
            <p:grpSpPr>
              <a:xfrm>
                <a:off x="9369956" y="1920305"/>
                <a:ext cx="6827693" cy="885228"/>
                <a:chOff x="0" y="0"/>
                <a:chExt cx="9103591" cy="1180304"/>
              </a:xfrm>
            </p:grpSpPr>
            <p:grpSp>
              <p:nvGrpSpPr>
                <p:cNvPr id="99" name="Group 12">
                  <a:extLst>
                    <a:ext uri="{FF2B5EF4-FFF2-40B4-BE49-F238E27FC236}">
                      <a16:creationId xmlns:a16="http://schemas.microsoft.com/office/drawing/2014/main" id="{4B4938DB-42BA-2842-B219-D18F5FCA7E1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8513439" cy="1180304"/>
                  <a:chOff x="0" y="0"/>
                  <a:chExt cx="2159891" cy="299447"/>
                </a:xfrm>
              </p:grpSpPr>
              <p:sp>
                <p:nvSpPr>
                  <p:cNvPr id="102" name="Freeform 13">
                    <a:extLst>
                      <a:ext uri="{FF2B5EF4-FFF2-40B4-BE49-F238E27FC236}">
                        <a16:creationId xmlns:a16="http://schemas.microsoft.com/office/drawing/2014/main" id="{582B42E1-D1B7-6843-83DE-DEC33B71F1BF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159891" cy="2994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9891" h="299447">
                        <a:moveTo>
                          <a:pt x="0" y="0"/>
                        </a:moveTo>
                        <a:lnTo>
                          <a:pt x="2159891" y="0"/>
                        </a:lnTo>
                        <a:lnTo>
                          <a:pt x="2159891" y="299447"/>
                        </a:lnTo>
                        <a:lnTo>
                          <a:pt x="0" y="299447"/>
                        </a:lnTo>
                        <a:close/>
                      </a:path>
                    </a:pathLst>
                  </a:custGeom>
                  <a:solidFill>
                    <a:srgbClr val="FDF8DB"/>
                  </a:solidFill>
                </p:spPr>
              </p:sp>
            </p:grpSp>
            <p:grpSp>
              <p:nvGrpSpPr>
                <p:cNvPr id="100" name="Group 14">
                  <a:extLst>
                    <a:ext uri="{FF2B5EF4-FFF2-40B4-BE49-F238E27FC236}">
                      <a16:creationId xmlns:a16="http://schemas.microsoft.com/office/drawing/2014/main" id="{0A2EA4E5-66F0-EB49-B84F-E53BA37E1065}"/>
                    </a:ext>
                  </a:extLst>
                </p:cNvPr>
                <p:cNvGrpSpPr/>
                <p:nvPr/>
              </p:nvGrpSpPr>
              <p:grpSpPr>
                <a:xfrm>
                  <a:off x="7923287" y="0"/>
                  <a:ext cx="1180304" cy="1180304"/>
                  <a:chOff x="0" y="0"/>
                  <a:chExt cx="6350000" cy="6350000"/>
                </a:xfrm>
              </p:grpSpPr>
              <p:sp>
                <p:nvSpPr>
                  <p:cNvPr id="101" name="Freeform 15">
                    <a:extLst>
                      <a:ext uri="{FF2B5EF4-FFF2-40B4-BE49-F238E27FC236}">
                        <a16:creationId xmlns:a16="http://schemas.microsoft.com/office/drawing/2014/main" id="{D8EADB8B-453A-DC44-AFD7-D528D09B98B1}"/>
                      </a:ext>
                    </a:extLst>
                  </p:cNvPr>
                  <p:cNvSpPr/>
                  <p:nvPr/>
                </p:nvSpPr>
                <p:spPr>
                  <a:xfrm>
                    <a:off x="14167" y="0"/>
                    <a:ext cx="6321665" cy="63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21665" h="6350000">
                        <a:moveTo>
                          <a:pt x="3160833" y="0"/>
                        </a:moveTo>
                        <a:lnTo>
                          <a:pt x="3160833" y="0"/>
                        </a:lnTo>
                        <a:cubicBezTo>
                          <a:pt x="4908795" y="7817"/>
                          <a:pt x="6321666" y="1427021"/>
                          <a:pt x="6321666" y="3175000"/>
                        </a:cubicBezTo>
                        <a:cubicBezTo>
                          <a:pt x="6321666" y="4922979"/>
                          <a:pt x="4908795" y="6342183"/>
                          <a:pt x="3160833" y="6350000"/>
                        </a:cubicBezTo>
                        <a:cubicBezTo>
                          <a:pt x="1412871" y="6342183"/>
                          <a:pt x="0" y="4922979"/>
                          <a:pt x="0" y="3175000"/>
                        </a:cubicBezTo>
                        <a:cubicBezTo>
                          <a:pt x="0" y="1427021"/>
                          <a:pt x="1412871" y="7817"/>
                          <a:pt x="3160833" y="0"/>
                        </a:cubicBezTo>
                        <a:close/>
                      </a:path>
                    </a:pathLst>
                  </a:custGeom>
                  <a:solidFill>
                    <a:srgbClr val="FDF8DB"/>
                  </a:solidFill>
                </p:spPr>
              </p:sp>
            </p:grpSp>
          </p:grpSp>
          <p:grpSp>
            <p:nvGrpSpPr>
              <p:cNvPr id="97" name="Group 26">
                <a:extLst>
                  <a:ext uri="{FF2B5EF4-FFF2-40B4-BE49-F238E27FC236}">
                    <a16:creationId xmlns:a16="http://schemas.microsoft.com/office/drawing/2014/main" id="{912A1CDC-F497-B848-A84A-83DBC4D49B32}"/>
                  </a:ext>
                </a:extLst>
              </p:cNvPr>
              <p:cNvGrpSpPr/>
              <p:nvPr/>
            </p:nvGrpSpPr>
            <p:grpSpPr>
              <a:xfrm>
                <a:off x="8927342" y="1920305"/>
                <a:ext cx="885228" cy="885228"/>
                <a:chOff x="0" y="0"/>
                <a:chExt cx="6350000" cy="6350000"/>
              </a:xfrm>
            </p:grpSpPr>
            <p:sp>
              <p:nvSpPr>
                <p:cNvPr id="98" name="Freeform 27">
                  <a:extLst>
                    <a:ext uri="{FF2B5EF4-FFF2-40B4-BE49-F238E27FC236}">
                      <a16:creationId xmlns:a16="http://schemas.microsoft.com/office/drawing/2014/main" id="{DC505769-2AB7-D945-BD57-BFB00580B694}"/>
                    </a:ext>
                  </a:extLst>
                </p:cNvPr>
                <p:cNvSpPr/>
                <p:nvPr/>
              </p:nvSpPr>
              <p:spPr>
                <a:xfrm>
                  <a:off x="14167" y="0"/>
                  <a:ext cx="6321665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1665" h="6350000">
                      <a:moveTo>
                        <a:pt x="3160833" y="0"/>
                      </a:moveTo>
                      <a:lnTo>
                        <a:pt x="3160833" y="0"/>
                      </a:lnTo>
                      <a:cubicBezTo>
                        <a:pt x="4908795" y="7817"/>
                        <a:pt x="6321666" y="1427021"/>
                        <a:pt x="6321666" y="3175000"/>
                      </a:cubicBezTo>
                      <a:cubicBezTo>
                        <a:pt x="6321666" y="4922979"/>
                        <a:pt x="4908795" y="6342183"/>
                        <a:pt x="3160833" y="6350000"/>
                      </a:cubicBezTo>
                      <a:cubicBezTo>
                        <a:pt x="1412871" y="6342183"/>
                        <a:pt x="0" y="4922979"/>
                        <a:pt x="0" y="3175000"/>
                      </a:cubicBezTo>
                      <a:cubicBezTo>
                        <a:pt x="0" y="1427021"/>
                        <a:pt x="1412871" y="7817"/>
                        <a:pt x="3160833" y="0"/>
                      </a:cubicBezTo>
                      <a:close/>
                    </a:path>
                  </a:pathLst>
                </a:custGeom>
                <a:solidFill>
                  <a:srgbClr val="FFA500"/>
                </a:solidFill>
              </p:spPr>
            </p:sp>
          </p:grpSp>
        </p:grpSp>
      </p:grpSp>
      <p:pic>
        <p:nvPicPr>
          <p:cNvPr id="104" name="Kép 103" descr="A képen vörös, játék látható&#10;&#10;Automatikusan generált leírás">
            <a:extLst>
              <a:ext uri="{FF2B5EF4-FFF2-40B4-BE49-F238E27FC236}">
                <a16:creationId xmlns:a16="http://schemas.microsoft.com/office/drawing/2014/main" id="{7C261799-444D-124C-A529-E13B2F2BA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066800" y="8334837"/>
            <a:ext cx="3140857" cy="3140857"/>
          </a:xfrm>
          <a:prstGeom prst="rect">
            <a:avLst/>
          </a:prstGeom>
        </p:spPr>
      </p:pic>
      <p:sp>
        <p:nvSpPr>
          <p:cNvPr id="106" name="TextBox 5">
            <a:extLst>
              <a:ext uri="{FF2B5EF4-FFF2-40B4-BE49-F238E27FC236}">
                <a16:creationId xmlns:a16="http://schemas.microsoft.com/office/drawing/2014/main" id="{6863F578-D461-5D4E-AE2E-CD7D54B6712E}"/>
              </a:ext>
            </a:extLst>
          </p:cNvPr>
          <p:cNvSpPr txBox="1"/>
          <p:nvPr/>
        </p:nvSpPr>
        <p:spPr>
          <a:xfrm>
            <a:off x="10696898" y="1953937"/>
            <a:ext cx="4712991" cy="8243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3200" dirty="0">
                <a:latin typeface="DM Sans"/>
              </a:rPr>
              <a:t>What’s Duckietown?</a:t>
            </a:r>
          </a:p>
        </p:txBody>
      </p:sp>
      <p:sp>
        <p:nvSpPr>
          <p:cNvPr id="107" name="TextBox 5">
            <a:extLst>
              <a:ext uri="{FF2B5EF4-FFF2-40B4-BE49-F238E27FC236}">
                <a16:creationId xmlns:a16="http://schemas.microsoft.com/office/drawing/2014/main" id="{C47EFBDF-37CE-E94F-988F-D26AD0F6872C}"/>
              </a:ext>
            </a:extLst>
          </p:cNvPr>
          <p:cNvSpPr txBox="1"/>
          <p:nvPr/>
        </p:nvSpPr>
        <p:spPr>
          <a:xfrm>
            <a:off x="9908019" y="1914987"/>
            <a:ext cx="504502" cy="81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3200" dirty="0">
                <a:latin typeface="DM Sans"/>
              </a:rPr>
              <a:t>1</a:t>
            </a:r>
          </a:p>
        </p:txBody>
      </p:sp>
      <p:sp>
        <p:nvSpPr>
          <p:cNvPr id="109" name="TextBox 5">
            <a:extLst>
              <a:ext uri="{FF2B5EF4-FFF2-40B4-BE49-F238E27FC236}">
                <a16:creationId xmlns:a16="http://schemas.microsoft.com/office/drawing/2014/main" id="{B8859BED-4168-7142-AD34-09C262F4840B}"/>
              </a:ext>
            </a:extLst>
          </p:cNvPr>
          <p:cNvSpPr txBox="1"/>
          <p:nvPr/>
        </p:nvSpPr>
        <p:spPr>
          <a:xfrm>
            <a:off x="9860503" y="2913606"/>
            <a:ext cx="504502" cy="81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3200" dirty="0">
                <a:latin typeface="DM Sans"/>
              </a:rPr>
              <a:t>2</a:t>
            </a:r>
          </a:p>
        </p:txBody>
      </p:sp>
      <p:sp>
        <p:nvSpPr>
          <p:cNvPr id="110" name="TextBox 5">
            <a:extLst>
              <a:ext uri="{FF2B5EF4-FFF2-40B4-BE49-F238E27FC236}">
                <a16:creationId xmlns:a16="http://schemas.microsoft.com/office/drawing/2014/main" id="{1FB97870-E164-1A42-90FD-C52B7F945166}"/>
              </a:ext>
            </a:extLst>
          </p:cNvPr>
          <p:cNvSpPr txBox="1"/>
          <p:nvPr/>
        </p:nvSpPr>
        <p:spPr>
          <a:xfrm>
            <a:off x="9860503" y="3921104"/>
            <a:ext cx="504502" cy="81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3200" dirty="0">
                <a:latin typeface="DM Sans"/>
              </a:rPr>
              <a:t>3</a:t>
            </a:r>
          </a:p>
        </p:txBody>
      </p:sp>
      <p:sp>
        <p:nvSpPr>
          <p:cNvPr id="111" name="TextBox 5">
            <a:extLst>
              <a:ext uri="{FF2B5EF4-FFF2-40B4-BE49-F238E27FC236}">
                <a16:creationId xmlns:a16="http://schemas.microsoft.com/office/drawing/2014/main" id="{021B04A9-4B4C-8C48-A474-D319A2D61C7E}"/>
              </a:ext>
            </a:extLst>
          </p:cNvPr>
          <p:cNvSpPr txBox="1"/>
          <p:nvPr/>
        </p:nvSpPr>
        <p:spPr>
          <a:xfrm>
            <a:off x="9860503" y="4993593"/>
            <a:ext cx="504502" cy="81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3200" dirty="0">
                <a:latin typeface="DM Sans"/>
              </a:rPr>
              <a:t>4</a:t>
            </a:r>
          </a:p>
        </p:txBody>
      </p:sp>
      <p:sp>
        <p:nvSpPr>
          <p:cNvPr id="112" name="TextBox 5">
            <a:extLst>
              <a:ext uri="{FF2B5EF4-FFF2-40B4-BE49-F238E27FC236}">
                <a16:creationId xmlns:a16="http://schemas.microsoft.com/office/drawing/2014/main" id="{8F4CD4D9-B36B-124A-BD5F-331922074BEC}"/>
              </a:ext>
            </a:extLst>
          </p:cNvPr>
          <p:cNvSpPr txBox="1"/>
          <p:nvPr/>
        </p:nvSpPr>
        <p:spPr>
          <a:xfrm>
            <a:off x="9860503" y="6072232"/>
            <a:ext cx="504502" cy="81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3200" dirty="0">
                <a:latin typeface="DM Sans"/>
              </a:rPr>
              <a:t>5</a:t>
            </a:r>
          </a:p>
        </p:txBody>
      </p:sp>
      <p:sp>
        <p:nvSpPr>
          <p:cNvPr id="113" name="TextBox 5">
            <a:extLst>
              <a:ext uri="{FF2B5EF4-FFF2-40B4-BE49-F238E27FC236}">
                <a16:creationId xmlns:a16="http://schemas.microsoft.com/office/drawing/2014/main" id="{9C6D378A-0B11-934E-BC5C-5B047B309FC9}"/>
              </a:ext>
            </a:extLst>
          </p:cNvPr>
          <p:cNvSpPr txBox="1"/>
          <p:nvPr/>
        </p:nvSpPr>
        <p:spPr>
          <a:xfrm>
            <a:off x="9860503" y="7084211"/>
            <a:ext cx="504502" cy="81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3200" dirty="0">
                <a:latin typeface="DM Sans"/>
              </a:rPr>
              <a:t>6</a:t>
            </a:r>
          </a:p>
        </p:txBody>
      </p:sp>
      <p:sp>
        <p:nvSpPr>
          <p:cNvPr id="114" name="TextBox 5">
            <a:extLst>
              <a:ext uri="{FF2B5EF4-FFF2-40B4-BE49-F238E27FC236}">
                <a16:creationId xmlns:a16="http://schemas.microsoft.com/office/drawing/2014/main" id="{5FEC7165-567E-6E47-BC72-C067CD612570}"/>
              </a:ext>
            </a:extLst>
          </p:cNvPr>
          <p:cNvSpPr txBox="1"/>
          <p:nvPr/>
        </p:nvSpPr>
        <p:spPr>
          <a:xfrm>
            <a:off x="9892863" y="8177734"/>
            <a:ext cx="504502" cy="81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3200" dirty="0">
                <a:latin typeface="DM Sans"/>
              </a:rPr>
              <a:t>7</a:t>
            </a:r>
          </a:p>
        </p:txBody>
      </p:sp>
      <p:sp>
        <p:nvSpPr>
          <p:cNvPr id="115" name="TextBox 5">
            <a:extLst>
              <a:ext uri="{FF2B5EF4-FFF2-40B4-BE49-F238E27FC236}">
                <a16:creationId xmlns:a16="http://schemas.microsoft.com/office/drawing/2014/main" id="{2B1A8128-1ABF-AC44-99A0-8950D6BBA4D2}"/>
              </a:ext>
            </a:extLst>
          </p:cNvPr>
          <p:cNvSpPr txBox="1"/>
          <p:nvPr/>
        </p:nvSpPr>
        <p:spPr>
          <a:xfrm>
            <a:off x="10696698" y="2968129"/>
            <a:ext cx="4712991" cy="8243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3200" dirty="0">
                <a:latin typeface="DM Sans"/>
              </a:rPr>
              <a:t>Reinforcement Learning</a:t>
            </a:r>
          </a:p>
        </p:txBody>
      </p:sp>
      <p:sp>
        <p:nvSpPr>
          <p:cNvPr id="116" name="TextBox 5">
            <a:extLst>
              <a:ext uri="{FF2B5EF4-FFF2-40B4-BE49-F238E27FC236}">
                <a16:creationId xmlns:a16="http://schemas.microsoft.com/office/drawing/2014/main" id="{8A5E020F-0CEF-E747-89AD-A82E2774CFE0}"/>
              </a:ext>
            </a:extLst>
          </p:cNvPr>
          <p:cNvSpPr txBox="1"/>
          <p:nvPr/>
        </p:nvSpPr>
        <p:spPr>
          <a:xfrm>
            <a:off x="10733064" y="3989092"/>
            <a:ext cx="4712991" cy="8243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3200" dirty="0">
                <a:latin typeface="DM Sans"/>
              </a:rPr>
              <a:t>Simulation Environment</a:t>
            </a:r>
          </a:p>
        </p:txBody>
      </p:sp>
      <p:sp>
        <p:nvSpPr>
          <p:cNvPr id="117" name="TextBox 5">
            <a:extLst>
              <a:ext uri="{FF2B5EF4-FFF2-40B4-BE49-F238E27FC236}">
                <a16:creationId xmlns:a16="http://schemas.microsoft.com/office/drawing/2014/main" id="{2BC7B571-5EB7-A14A-8B11-75B1E172A06F}"/>
              </a:ext>
            </a:extLst>
          </p:cNvPr>
          <p:cNvSpPr txBox="1"/>
          <p:nvPr/>
        </p:nvSpPr>
        <p:spPr>
          <a:xfrm>
            <a:off x="10696697" y="5061319"/>
            <a:ext cx="5457703" cy="809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hu-HU" sz="3200" dirty="0" err="1">
                <a:latin typeface="DM Sans"/>
              </a:rPr>
              <a:t>Limitations</a:t>
            </a:r>
            <a:r>
              <a:rPr lang="hu-HU" sz="3200" dirty="0">
                <a:latin typeface="DM Sans"/>
              </a:rPr>
              <a:t> and </a:t>
            </a:r>
            <a:r>
              <a:rPr lang="hu-HU" sz="3200" dirty="0" err="1">
                <a:latin typeface="DM Sans"/>
              </a:rPr>
              <a:t>Solutions</a:t>
            </a:r>
            <a:endParaRPr lang="en-US" sz="3200" dirty="0">
              <a:latin typeface="DM Sans"/>
            </a:endParaRPr>
          </a:p>
        </p:txBody>
      </p:sp>
      <p:sp>
        <p:nvSpPr>
          <p:cNvPr id="118" name="TextBox 5">
            <a:extLst>
              <a:ext uri="{FF2B5EF4-FFF2-40B4-BE49-F238E27FC236}">
                <a16:creationId xmlns:a16="http://schemas.microsoft.com/office/drawing/2014/main" id="{F33F4836-EBE9-FD43-86E7-E001D99B8B8E}"/>
              </a:ext>
            </a:extLst>
          </p:cNvPr>
          <p:cNvSpPr txBox="1"/>
          <p:nvPr/>
        </p:nvSpPr>
        <p:spPr>
          <a:xfrm>
            <a:off x="10696697" y="6164966"/>
            <a:ext cx="4712991" cy="1733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3200" dirty="0">
                <a:latin typeface="DM Sans"/>
              </a:rPr>
              <a:t>Frameworks, Algorithms</a:t>
            </a:r>
          </a:p>
          <a:p>
            <a:pPr>
              <a:lnSpc>
                <a:spcPts val="7200"/>
              </a:lnSpc>
            </a:pPr>
            <a:endParaRPr lang="en-US" sz="3200" dirty="0">
              <a:latin typeface="DM Sans"/>
            </a:endParaRPr>
          </a:p>
        </p:txBody>
      </p:sp>
      <p:sp>
        <p:nvSpPr>
          <p:cNvPr id="119" name="TextBox 5">
            <a:extLst>
              <a:ext uri="{FF2B5EF4-FFF2-40B4-BE49-F238E27FC236}">
                <a16:creationId xmlns:a16="http://schemas.microsoft.com/office/drawing/2014/main" id="{62A98554-067E-BB4E-B710-0DE8C8C9CA20}"/>
              </a:ext>
            </a:extLst>
          </p:cNvPr>
          <p:cNvSpPr txBox="1"/>
          <p:nvPr/>
        </p:nvSpPr>
        <p:spPr>
          <a:xfrm>
            <a:off x="10691774" y="7176508"/>
            <a:ext cx="5007398" cy="809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hu-HU" sz="3200" dirty="0" err="1">
                <a:latin typeface="DM Sans"/>
              </a:rPr>
              <a:t>Hyperparameter</a:t>
            </a:r>
            <a:r>
              <a:rPr lang="hu-HU" sz="3200" dirty="0">
                <a:latin typeface="DM Sans"/>
              </a:rPr>
              <a:t> </a:t>
            </a:r>
            <a:r>
              <a:rPr lang="hu-HU" sz="3200" dirty="0" err="1">
                <a:latin typeface="DM Sans"/>
              </a:rPr>
              <a:t>Tuning</a:t>
            </a:r>
            <a:endParaRPr lang="en-US" sz="3200" dirty="0">
              <a:latin typeface="DM Sans"/>
            </a:endParaRPr>
          </a:p>
        </p:txBody>
      </p:sp>
      <p:sp>
        <p:nvSpPr>
          <p:cNvPr id="120" name="TextBox 5">
            <a:extLst>
              <a:ext uri="{FF2B5EF4-FFF2-40B4-BE49-F238E27FC236}">
                <a16:creationId xmlns:a16="http://schemas.microsoft.com/office/drawing/2014/main" id="{EB019508-437A-1E4C-9C87-FC8143F7BE14}"/>
              </a:ext>
            </a:extLst>
          </p:cNvPr>
          <p:cNvSpPr txBox="1"/>
          <p:nvPr/>
        </p:nvSpPr>
        <p:spPr>
          <a:xfrm>
            <a:off x="10691773" y="8193274"/>
            <a:ext cx="4712991" cy="8243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3200" dirty="0">
                <a:latin typeface="DM Sans"/>
              </a:rPr>
              <a:t>What’s next?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91991" y="8131715"/>
            <a:ext cx="3810000" cy="642113"/>
            <a:chOff x="0" y="0"/>
            <a:chExt cx="3473694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73695" cy="660400"/>
            </a:xfrm>
            <a:custGeom>
              <a:avLst/>
              <a:gdLst/>
              <a:ahLst/>
              <a:cxnLst/>
              <a:rect l="l" t="t" r="r" b="b"/>
              <a:pathLst>
                <a:path w="3473695" h="660400">
                  <a:moveTo>
                    <a:pt x="3349234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234" y="0"/>
                  </a:lnTo>
                  <a:cubicBezTo>
                    <a:pt x="3417815" y="0"/>
                    <a:pt x="3473695" y="55880"/>
                    <a:pt x="3473695" y="124460"/>
                  </a:cubicBezTo>
                  <a:lnTo>
                    <a:pt x="3473695" y="535940"/>
                  </a:lnTo>
                  <a:cubicBezTo>
                    <a:pt x="3473695" y="604520"/>
                    <a:pt x="3417815" y="660400"/>
                    <a:pt x="3349234" y="660400"/>
                  </a:cubicBezTo>
                  <a:close/>
                </a:path>
              </a:pathLst>
            </a:custGeom>
            <a:solidFill>
              <a:srgbClr val="FDF8D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264652" y="8090283"/>
            <a:ext cx="4365625" cy="642113"/>
            <a:chOff x="0" y="0"/>
            <a:chExt cx="3473694" cy="660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473695" cy="660400"/>
            </a:xfrm>
            <a:custGeom>
              <a:avLst/>
              <a:gdLst/>
              <a:ahLst/>
              <a:cxnLst/>
              <a:rect l="l" t="t" r="r" b="b"/>
              <a:pathLst>
                <a:path w="3473695" h="660400">
                  <a:moveTo>
                    <a:pt x="3349234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234" y="0"/>
                  </a:lnTo>
                  <a:cubicBezTo>
                    <a:pt x="3417815" y="0"/>
                    <a:pt x="3473695" y="55880"/>
                    <a:pt x="3473695" y="124460"/>
                  </a:cubicBezTo>
                  <a:lnTo>
                    <a:pt x="3473695" y="535940"/>
                  </a:lnTo>
                  <a:cubicBezTo>
                    <a:pt x="3473695" y="604520"/>
                    <a:pt x="3417815" y="660400"/>
                    <a:pt x="3349234" y="660400"/>
                  </a:cubicBezTo>
                  <a:close/>
                </a:path>
              </a:pathLst>
            </a:custGeom>
            <a:solidFill>
              <a:srgbClr val="FDF8DB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10677" y="2700872"/>
            <a:ext cx="7076124" cy="2540000"/>
            <a:chOff x="0" y="0"/>
            <a:chExt cx="7579935" cy="2728777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7579935" cy="2728777"/>
            </a:xfrm>
            <a:prstGeom prst="rect">
              <a:avLst/>
            </a:prstGeom>
          </p:spPr>
        </p:pic>
        <p:sp>
          <p:nvSpPr>
            <p:cNvPr id="12" name="TextBox 12"/>
            <p:cNvSpPr txBox="1"/>
            <p:nvPr/>
          </p:nvSpPr>
          <p:spPr>
            <a:xfrm>
              <a:off x="173735" y="534317"/>
              <a:ext cx="7232464" cy="8300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</a:pPr>
              <a:r>
                <a:rPr lang="en-US" sz="5600" dirty="0">
                  <a:solidFill>
                    <a:srgbClr val="FFFFFF"/>
                  </a:solidFill>
                  <a:latin typeface="DM Sans"/>
                </a:rPr>
                <a:t>What’s Duckietown?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300830" y="8262013"/>
            <a:ext cx="3429000" cy="381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800" dirty="0" err="1">
                <a:solidFill>
                  <a:srgbClr val="000000"/>
                </a:solidFill>
                <a:latin typeface="DM Sans"/>
              </a:rPr>
              <a:t>DuckieBot</a:t>
            </a:r>
            <a:endParaRPr lang="en-US" sz="2800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508793" y="8262013"/>
            <a:ext cx="3810001" cy="381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800" dirty="0" err="1">
                <a:solidFill>
                  <a:srgbClr val="000000"/>
                </a:solidFill>
                <a:latin typeface="DM Sans"/>
              </a:rPr>
              <a:t>DuckieTown</a:t>
            </a:r>
            <a:endParaRPr lang="en-US" sz="2800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28700" y="981075"/>
            <a:ext cx="3933043" cy="414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Team AICU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10676" y="5794783"/>
            <a:ext cx="7378669" cy="3680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640"/>
              </a:lnSpc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Educational and Research framework:</a:t>
            </a:r>
          </a:p>
          <a:p>
            <a:pPr marL="914400" lvl="1" indent="-457200">
              <a:lnSpc>
                <a:spcPts val="3640"/>
              </a:lnSpc>
              <a:buFont typeface="Arial" panose="020B0604020202020204" pitchFamily="34" charset="0"/>
              <a:buChar char="•"/>
            </a:pPr>
            <a:r>
              <a:rPr lang="en-US" sz="2800" u="none" dirty="0">
                <a:solidFill>
                  <a:srgbClr val="000000"/>
                </a:solidFill>
                <a:latin typeface="DM Sans"/>
              </a:rPr>
              <a:t>Machine Learning technologies</a:t>
            </a:r>
          </a:p>
          <a:p>
            <a:pPr marL="914400" lvl="1" indent="-457200">
              <a:lnSpc>
                <a:spcPts val="364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Mobile robots, equipped with camera </a:t>
            </a:r>
          </a:p>
          <a:p>
            <a:pPr marL="914400" lvl="1" indent="-457200">
              <a:lnSpc>
                <a:spcPts val="364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Autonomous driving simulation environment</a:t>
            </a:r>
          </a:p>
          <a:p>
            <a:pPr marL="914400" lvl="1" indent="-457200">
              <a:lnSpc>
                <a:spcPts val="364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DM Sans"/>
              </a:rPr>
              <a:t>AI</a:t>
            </a:r>
            <a:r>
              <a:rPr lang="en-US" sz="2800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DM Sans"/>
              </a:rPr>
              <a:t>D</a:t>
            </a:r>
            <a:r>
              <a:rPr lang="en-US" sz="2800" dirty="0">
                <a:solidFill>
                  <a:srgbClr val="000000"/>
                </a:solidFill>
                <a:latin typeface="DM Sans"/>
              </a:rPr>
              <a:t>riving </a:t>
            </a:r>
            <a:r>
              <a:rPr lang="en-US" sz="2800" b="1" dirty="0" err="1">
                <a:solidFill>
                  <a:srgbClr val="000000"/>
                </a:solidFill>
                <a:latin typeface="DM Sans"/>
              </a:rPr>
              <a:t>O</a:t>
            </a:r>
            <a:r>
              <a:rPr lang="en-US" sz="2800" dirty="0" err="1">
                <a:solidFill>
                  <a:srgbClr val="000000"/>
                </a:solidFill>
                <a:latin typeface="DM Sans"/>
              </a:rPr>
              <a:t>limpics</a:t>
            </a:r>
            <a:r>
              <a:rPr lang="en-US" sz="2800" dirty="0">
                <a:solidFill>
                  <a:srgbClr val="000000"/>
                </a:solidFill>
                <a:latin typeface="DM Sans"/>
              </a:rPr>
              <a:t> (AIDO)</a:t>
            </a:r>
          </a:p>
          <a:p>
            <a:pPr marL="1371600" lvl="2" indent="-457200">
              <a:lnSpc>
                <a:spcPts val="3640"/>
              </a:lnSpc>
              <a:buFont typeface="Arial" panose="020B0604020202020204" pitchFamily="34" charset="0"/>
              <a:buChar char="•"/>
            </a:pPr>
            <a:r>
              <a:rPr lang="en-US" sz="2800" u="none" dirty="0">
                <a:solidFill>
                  <a:srgbClr val="000000"/>
                </a:solidFill>
                <a:latin typeface="DM Sans"/>
              </a:rPr>
              <a:t>Challenges (e.g.: </a:t>
            </a:r>
            <a:r>
              <a:rPr lang="en-US" sz="2800" b="1" u="none" dirty="0">
                <a:solidFill>
                  <a:srgbClr val="000000"/>
                </a:solidFill>
                <a:latin typeface="DM Sans"/>
              </a:rPr>
              <a:t>LF</a:t>
            </a:r>
            <a:r>
              <a:rPr lang="en-US" sz="2800" u="none" dirty="0">
                <a:solidFill>
                  <a:srgbClr val="000000"/>
                </a:solidFill>
                <a:latin typeface="DM Sans"/>
              </a:rPr>
              <a:t>,LFP,LFV)</a:t>
            </a:r>
          </a:p>
          <a:p>
            <a:pPr marL="914400" lvl="1" indent="-457200">
              <a:lnSpc>
                <a:spcPts val="364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Multiple solutions (e.g.: </a:t>
            </a:r>
            <a:r>
              <a:rPr lang="en-US" sz="2800" b="1" dirty="0">
                <a:solidFill>
                  <a:srgbClr val="000000"/>
                </a:solidFill>
                <a:latin typeface="DM Sans"/>
              </a:rPr>
              <a:t>RL</a:t>
            </a:r>
            <a:r>
              <a:rPr lang="en-US" sz="2800" dirty="0">
                <a:solidFill>
                  <a:srgbClr val="000000"/>
                </a:solidFill>
                <a:latin typeface="DM Sans"/>
              </a:rPr>
              <a:t>, ML, IL)</a:t>
            </a:r>
            <a:endParaRPr lang="en-US" sz="2800" u="none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3B8357D0-5BD2-C244-AEBC-DF9F53174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3400" y="5227581"/>
            <a:ext cx="3163859" cy="2540000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4159A472-EC5F-1A4C-AEC9-BC2502A94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6183" y="5227581"/>
            <a:ext cx="3842564" cy="2540000"/>
          </a:xfrm>
          <a:prstGeom prst="rect">
            <a:avLst/>
          </a:prstGeom>
        </p:spPr>
      </p:pic>
      <p:grpSp>
        <p:nvGrpSpPr>
          <p:cNvPr id="20" name="Group 4">
            <a:extLst>
              <a:ext uri="{FF2B5EF4-FFF2-40B4-BE49-F238E27FC236}">
                <a16:creationId xmlns:a16="http://schemas.microsoft.com/office/drawing/2014/main" id="{826F67DD-1EF9-F840-AB1B-5AB469B575FD}"/>
              </a:ext>
            </a:extLst>
          </p:cNvPr>
          <p:cNvGrpSpPr/>
          <p:nvPr/>
        </p:nvGrpSpPr>
        <p:grpSpPr>
          <a:xfrm>
            <a:off x="16523806" y="826267"/>
            <a:ext cx="735494" cy="735495"/>
            <a:chOff x="696420" y="0"/>
            <a:chExt cx="980659" cy="980659"/>
          </a:xfrm>
        </p:grpSpPr>
        <p:grpSp>
          <p:nvGrpSpPr>
            <p:cNvPr id="22" name="Group 6">
              <a:extLst>
                <a:ext uri="{FF2B5EF4-FFF2-40B4-BE49-F238E27FC236}">
                  <a16:creationId xmlns:a16="http://schemas.microsoft.com/office/drawing/2014/main" id="{4A6D7629-1F0F-0545-97F7-59229F97B60A}"/>
                </a:ext>
              </a:extLst>
            </p:cNvPr>
            <p:cNvGrpSpPr/>
            <p:nvPr/>
          </p:nvGrpSpPr>
          <p:grpSpPr>
            <a:xfrm>
              <a:off x="696420" y="0"/>
              <a:ext cx="980659" cy="980659"/>
              <a:chOff x="0" y="0"/>
              <a:chExt cx="6350000" cy="6350000"/>
            </a:xfrm>
          </p:grpSpPr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77815C97-7574-BC43-8D03-C82AEE72252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A500"/>
              </a:solidFill>
            </p:spPr>
          </p:sp>
        </p:grpSp>
        <p:sp>
          <p:nvSpPr>
            <p:cNvPr id="23" name="TextBox 8">
              <a:extLst>
                <a:ext uri="{FF2B5EF4-FFF2-40B4-BE49-F238E27FC236}">
                  <a16:creationId xmlns:a16="http://schemas.microsoft.com/office/drawing/2014/main" id="{CEB7F973-EE11-EF49-B178-15765B31524E}"/>
                </a:ext>
              </a:extLst>
            </p:cNvPr>
            <p:cNvSpPr txBox="1"/>
            <p:nvPr/>
          </p:nvSpPr>
          <p:spPr>
            <a:xfrm>
              <a:off x="957287" y="231775"/>
              <a:ext cx="480029" cy="566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0"/>
                </a:lnSpc>
              </a:pPr>
              <a:r>
                <a:rPr lang="en-US" sz="2991" dirty="0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7800" y="4479714"/>
            <a:ext cx="15392399" cy="1851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4300"/>
              </a:lnSpc>
            </a:pPr>
            <a:r>
              <a:rPr lang="en-US" sz="13000" spc="-130" dirty="0">
                <a:solidFill>
                  <a:srgbClr val="000000"/>
                </a:solidFill>
                <a:latin typeface="DM Sans Bold"/>
              </a:rPr>
              <a:t>Let’s train agents!</a:t>
            </a:r>
          </a:p>
        </p:txBody>
      </p:sp>
      <p:grpSp>
        <p:nvGrpSpPr>
          <p:cNvPr id="3" name="Group 3"/>
          <p:cNvGrpSpPr/>
          <p:nvPr/>
        </p:nvGrpSpPr>
        <p:grpSpPr>
          <a:xfrm flipH="1">
            <a:off x="13639800" y="6972300"/>
            <a:ext cx="4290645" cy="1159492"/>
            <a:chOff x="-212541" y="0"/>
            <a:chExt cx="5157659" cy="1749189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858858" cy="1749189"/>
            </a:xfrm>
            <a:prstGeom prst="rect">
              <a:avLst/>
            </a:prstGeom>
          </p:spPr>
        </p:pic>
        <p:sp>
          <p:nvSpPr>
            <p:cNvPr id="5" name="TextBox 5"/>
            <p:cNvSpPr txBox="1"/>
            <p:nvPr/>
          </p:nvSpPr>
          <p:spPr>
            <a:xfrm>
              <a:off x="-212541" y="297919"/>
              <a:ext cx="5157659" cy="5532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24" dirty="0">
                  <a:solidFill>
                    <a:srgbClr val="FFFFFF"/>
                  </a:solidFill>
                  <a:latin typeface="DM Sans Bold"/>
                </a:rPr>
                <a:t>But how do we do that?</a:t>
              </a:r>
            </a:p>
          </p:txBody>
        </p:sp>
      </p:grpSp>
      <p:pic>
        <p:nvPicPr>
          <p:cNvPr id="8" name="Kép 7" descr="A képen vörös, játék látható&#10;&#10;Automatikusan generált leírás">
            <a:extLst>
              <a:ext uri="{FF2B5EF4-FFF2-40B4-BE49-F238E27FC236}">
                <a16:creationId xmlns:a16="http://schemas.microsoft.com/office/drawing/2014/main" id="{0856B033-ECB6-6641-BF2D-68771D269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00" y="7886700"/>
            <a:ext cx="3140857" cy="31408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1633" y="2511821"/>
            <a:ext cx="17384733" cy="7373171"/>
            <a:chOff x="0" y="0"/>
            <a:chExt cx="9620467" cy="40802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solidFill>
              <a:srgbClr val="FDF8DB"/>
            </a:solidFill>
          </p:spPr>
          <p:txBody>
            <a:bodyPr/>
            <a:lstStyle/>
            <a:p>
              <a:endParaRPr lang="hu-HU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5621000" y="469876"/>
            <a:ext cx="735494" cy="735495"/>
            <a:chOff x="696420" y="0"/>
            <a:chExt cx="980659" cy="980659"/>
          </a:xfrm>
        </p:grpSpPr>
        <p:grpSp>
          <p:nvGrpSpPr>
            <p:cNvPr id="6" name="Group 6"/>
            <p:cNvGrpSpPr/>
            <p:nvPr/>
          </p:nvGrpSpPr>
          <p:grpSpPr>
            <a:xfrm>
              <a:off x="696420" y="0"/>
              <a:ext cx="980659" cy="980659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A50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957287" y="231775"/>
              <a:ext cx="480029" cy="566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0"/>
                </a:lnSpc>
              </a:pPr>
              <a:r>
                <a:rPr lang="en-US" sz="2991" dirty="0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451633" y="469876"/>
            <a:ext cx="8692367" cy="1929503"/>
            <a:chOff x="0" y="-95251"/>
            <a:chExt cx="9336377" cy="2572669"/>
          </a:xfrm>
        </p:grpSpPr>
        <p:sp>
          <p:nvSpPr>
            <p:cNvPr id="26" name="TextBox 26"/>
            <p:cNvSpPr txBox="1"/>
            <p:nvPr/>
          </p:nvSpPr>
          <p:spPr>
            <a:xfrm>
              <a:off x="0" y="-95251"/>
              <a:ext cx="9336377" cy="2572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7699"/>
                </a:lnSpc>
                <a:spcBef>
                  <a:spcPct val="0"/>
                </a:spcBef>
              </a:pPr>
              <a:r>
                <a:rPr lang="en-US" sz="5499" spc="-54" dirty="0">
                  <a:solidFill>
                    <a:srgbClr val="000000"/>
                  </a:solidFill>
                  <a:latin typeface="DM Sans Bold"/>
                </a:rPr>
                <a:t>Reinforcement Learning</a:t>
              </a:r>
              <a:endParaRPr lang="en-US" sz="5499" u="none" spc="-54" dirty="0">
                <a:solidFill>
                  <a:srgbClr val="000000"/>
                </a:solidFill>
                <a:latin typeface="DM Sans Bold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1186459"/>
              <a:ext cx="9336377" cy="733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480"/>
                </a:lnSpc>
                <a:spcBef>
                  <a:spcPct val="0"/>
                </a:spcBef>
              </a:pPr>
              <a:endParaRPr lang="en-US" sz="3200" u="none" dirty="0">
                <a:solidFill>
                  <a:srgbClr val="000000"/>
                </a:solidFill>
                <a:latin typeface="DM Sans"/>
              </a:endParaRPr>
            </a:p>
          </p:txBody>
        </p:sp>
      </p:grpSp>
      <p:sp>
        <p:nvSpPr>
          <p:cNvPr id="31" name="TextBox 27">
            <a:extLst>
              <a:ext uri="{FF2B5EF4-FFF2-40B4-BE49-F238E27FC236}">
                <a16:creationId xmlns:a16="http://schemas.microsoft.com/office/drawing/2014/main" id="{B0CAC3B8-0833-1A4C-A5BC-6568BA666E67}"/>
              </a:ext>
            </a:extLst>
          </p:cNvPr>
          <p:cNvSpPr txBox="1"/>
          <p:nvPr/>
        </p:nvSpPr>
        <p:spPr>
          <a:xfrm>
            <a:off x="770791" y="5065083"/>
            <a:ext cx="16687800" cy="2266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ts val="4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u="none" dirty="0">
                <a:solidFill>
                  <a:srgbClr val="000000"/>
                </a:solidFill>
                <a:latin typeface="DM Sans"/>
              </a:rPr>
              <a:t>Field of Machine Learning</a:t>
            </a:r>
          </a:p>
          <a:p>
            <a:pPr marL="457200" lvl="0" indent="-457200">
              <a:lnSpc>
                <a:spcPts val="4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Agent State, Prediction, Action, Reward</a:t>
            </a:r>
          </a:p>
          <a:p>
            <a:pPr marL="457200" lvl="0" indent="-457200">
              <a:lnSpc>
                <a:spcPts val="4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Different algorithms (e.g.: PPO,A2C,DDPG,DQN)</a:t>
            </a:r>
          </a:p>
          <a:p>
            <a:pPr marL="457200" lvl="0" indent="-457200">
              <a:lnSpc>
                <a:spcPts val="4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Outperforming professionals (Dota2, Chess)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1B4BC59-5BC5-5C48-8694-3C23957345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32" y="4235510"/>
            <a:ext cx="8483600" cy="39257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2">
            <a:extLst>
              <a:ext uri="{FF2B5EF4-FFF2-40B4-BE49-F238E27FC236}">
                <a16:creationId xmlns:a16="http://schemas.microsoft.com/office/drawing/2014/main" id="{FF623BEB-83D0-444E-ACE4-E8640B5080AC}"/>
              </a:ext>
            </a:extLst>
          </p:cNvPr>
          <p:cNvGrpSpPr/>
          <p:nvPr/>
        </p:nvGrpSpPr>
        <p:grpSpPr>
          <a:xfrm>
            <a:off x="451633" y="2511821"/>
            <a:ext cx="17384733" cy="7373171"/>
            <a:chOff x="0" y="0"/>
            <a:chExt cx="9620467" cy="4080209"/>
          </a:xfrm>
        </p:grpSpPr>
        <p:sp>
          <p:nvSpPr>
            <p:cNvPr id="77" name="Freeform 3">
              <a:extLst>
                <a:ext uri="{FF2B5EF4-FFF2-40B4-BE49-F238E27FC236}">
                  <a16:creationId xmlns:a16="http://schemas.microsoft.com/office/drawing/2014/main" id="{028B8BF8-1708-0645-90BD-78C574120159}"/>
                </a:ext>
              </a:extLst>
            </p:cNvPr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solidFill>
              <a:srgbClr val="FDF8DB"/>
            </a:solidFill>
          </p:spPr>
          <p:txBody>
            <a:bodyPr/>
            <a:lstStyle/>
            <a:p>
              <a:endParaRPr lang="hu-HU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7433892" y="2753038"/>
            <a:ext cx="3420213" cy="720064"/>
            <a:chOff x="0" y="0"/>
            <a:chExt cx="6719108" cy="960085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6719108" cy="960085"/>
              <a:chOff x="0" y="0"/>
              <a:chExt cx="4602720" cy="660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602720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4602720" h="660400">
                    <a:moveTo>
                      <a:pt x="4478260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478260" y="0"/>
                    </a:lnTo>
                    <a:cubicBezTo>
                      <a:pt x="4546840" y="0"/>
                      <a:pt x="4602720" y="55880"/>
                      <a:pt x="4602720" y="124460"/>
                    </a:cubicBezTo>
                    <a:lnTo>
                      <a:pt x="4602720" y="535940"/>
                    </a:lnTo>
                    <a:cubicBezTo>
                      <a:pt x="4602720" y="604520"/>
                      <a:pt x="4546840" y="660400"/>
                      <a:pt x="4478260" y="660400"/>
                    </a:cubicBezTo>
                    <a:close/>
                  </a:path>
                </a:pathLst>
              </a:custGeom>
              <a:solidFill>
                <a:srgbClr val="FFA5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379288" y="240648"/>
              <a:ext cx="5960533" cy="483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800" dirty="0">
                  <a:solidFill>
                    <a:srgbClr val="FFFFFF"/>
                  </a:solidFill>
                  <a:latin typeface="DM Sans"/>
                </a:rPr>
                <a:t>Structure</a:t>
              </a:r>
              <a:endParaRPr lang="en-US" sz="2100" dirty="0">
                <a:solidFill>
                  <a:srgbClr val="FFFFFF"/>
                </a:solidFill>
                <a:latin typeface="DM Sans"/>
              </a:endParaRPr>
            </a:p>
          </p:txBody>
        </p:sp>
      </p:grpSp>
      <p:grpSp>
        <p:nvGrpSpPr>
          <p:cNvPr id="32" name="Group 25">
            <a:extLst>
              <a:ext uri="{FF2B5EF4-FFF2-40B4-BE49-F238E27FC236}">
                <a16:creationId xmlns:a16="http://schemas.microsoft.com/office/drawing/2014/main" id="{6EF28ED4-8AFE-F441-93E9-B2CD34EE4436}"/>
              </a:ext>
            </a:extLst>
          </p:cNvPr>
          <p:cNvGrpSpPr/>
          <p:nvPr/>
        </p:nvGrpSpPr>
        <p:grpSpPr>
          <a:xfrm>
            <a:off x="451633" y="469876"/>
            <a:ext cx="9225767" cy="1929503"/>
            <a:chOff x="0" y="-95251"/>
            <a:chExt cx="9336377" cy="2572669"/>
          </a:xfrm>
        </p:grpSpPr>
        <p:sp>
          <p:nvSpPr>
            <p:cNvPr id="33" name="TextBox 26">
              <a:extLst>
                <a:ext uri="{FF2B5EF4-FFF2-40B4-BE49-F238E27FC236}">
                  <a16:creationId xmlns:a16="http://schemas.microsoft.com/office/drawing/2014/main" id="{D13B0B0E-BC44-8C4C-BCE6-FEBFEC811FED}"/>
                </a:ext>
              </a:extLst>
            </p:cNvPr>
            <p:cNvSpPr txBox="1"/>
            <p:nvPr/>
          </p:nvSpPr>
          <p:spPr>
            <a:xfrm>
              <a:off x="0" y="-95251"/>
              <a:ext cx="9336377" cy="2572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7699"/>
                </a:lnSpc>
                <a:spcBef>
                  <a:spcPct val="0"/>
                </a:spcBef>
              </a:pPr>
              <a:r>
                <a:rPr lang="en-US" sz="5499" u="none" spc="-54" dirty="0">
                  <a:solidFill>
                    <a:srgbClr val="000000"/>
                  </a:solidFill>
                  <a:latin typeface="DM Sans Bold"/>
                </a:rPr>
                <a:t>Simulation Environment</a:t>
              </a:r>
            </a:p>
          </p:txBody>
        </p:sp>
        <p:sp>
          <p:nvSpPr>
            <p:cNvPr id="34" name="TextBox 27">
              <a:extLst>
                <a:ext uri="{FF2B5EF4-FFF2-40B4-BE49-F238E27FC236}">
                  <a16:creationId xmlns:a16="http://schemas.microsoft.com/office/drawing/2014/main" id="{F591F2A4-0091-AE4F-A5C8-858ED9D0C605}"/>
                </a:ext>
              </a:extLst>
            </p:cNvPr>
            <p:cNvSpPr txBox="1"/>
            <p:nvPr/>
          </p:nvSpPr>
          <p:spPr>
            <a:xfrm>
              <a:off x="0" y="1186459"/>
              <a:ext cx="9336377" cy="733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480"/>
                </a:lnSpc>
                <a:spcBef>
                  <a:spcPct val="0"/>
                </a:spcBef>
              </a:pPr>
              <a:endParaRPr lang="en-US" sz="3200" u="none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6" name="Group 4">
            <a:extLst>
              <a:ext uri="{FF2B5EF4-FFF2-40B4-BE49-F238E27FC236}">
                <a16:creationId xmlns:a16="http://schemas.microsoft.com/office/drawing/2014/main" id="{4624C2AC-F86B-7547-BC96-A55956DFA9D6}"/>
              </a:ext>
            </a:extLst>
          </p:cNvPr>
          <p:cNvGrpSpPr/>
          <p:nvPr/>
        </p:nvGrpSpPr>
        <p:grpSpPr>
          <a:xfrm>
            <a:off x="15309252" y="710415"/>
            <a:ext cx="1780124" cy="1152800"/>
            <a:chOff x="0" y="0"/>
            <a:chExt cx="2373499" cy="1537066"/>
          </a:xfrm>
        </p:grpSpPr>
        <p:sp>
          <p:nvSpPr>
            <p:cNvPr id="37" name="TextBox 5">
              <a:extLst>
                <a:ext uri="{FF2B5EF4-FFF2-40B4-BE49-F238E27FC236}">
                  <a16:creationId xmlns:a16="http://schemas.microsoft.com/office/drawing/2014/main" id="{A8676085-A605-FD4F-86BD-57977D6BEC25}"/>
                </a:ext>
              </a:extLst>
            </p:cNvPr>
            <p:cNvSpPr txBox="1"/>
            <p:nvPr/>
          </p:nvSpPr>
          <p:spPr>
            <a:xfrm>
              <a:off x="0" y="1228519"/>
              <a:ext cx="2373499" cy="3085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861"/>
                </a:lnSpc>
                <a:spcBef>
                  <a:spcPct val="0"/>
                </a:spcBef>
              </a:pPr>
              <a:endParaRPr lang="en-US" sz="1329" u="none" dirty="0">
                <a:solidFill>
                  <a:srgbClr val="000000"/>
                </a:solidFill>
                <a:latin typeface="DM Sans"/>
              </a:endParaRPr>
            </a:p>
          </p:txBody>
        </p:sp>
        <p:grpSp>
          <p:nvGrpSpPr>
            <p:cNvPr id="38" name="Group 6">
              <a:extLst>
                <a:ext uri="{FF2B5EF4-FFF2-40B4-BE49-F238E27FC236}">
                  <a16:creationId xmlns:a16="http://schemas.microsoft.com/office/drawing/2014/main" id="{CF227B48-A6D3-A84E-9403-94AACE8507BD}"/>
                </a:ext>
              </a:extLst>
            </p:cNvPr>
            <p:cNvGrpSpPr/>
            <p:nvPr/>
          </p:nvGrpSpPr>
          <p:grpSpPr>
            <a:xfrm>
              <a:off x="698608" y="0"/>
              <a:ext cx="976283" cy="980659"/>
              <a:chOff x="14168" y="0"/>
              <a:chExt cx="6321664" cy="6350000"/>
            </a:xfrm>
          </p:grpSpPr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0CF6E83B-372C-054D-8DD6-56C03950BC58}"/>
                  </a:ext>
                </a:extLst>
              </p:cNvPr>
              <p:cNvSpPr/>
              <p:nvPr/>
            </p:nvSpPr>
            <p:spPr>
              <a:xfrm>
                <a:off x="14168" y="0"/>
                <a:ext cx="6321664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A500"/>
              </a:solidFill>
            </p:spPr>
          </p:sp>
        </p:grpSp>
        <p:sp>
          <p:nvSpPr>
            <p:cNvPr id="39" name="TextBox 8">
              <a:extLst>
                <a:ext uri="{FF2B5EF4-FFF2-40B4-BE49-F238E27FC236}">
                  <a16:creationId xmlns:a16="http://schemas.microsoft.com/office/drawing/2014/main" id="{186DF076-4803-694D-B5E1-980BCB845D8E}"/>
                </a:ext>
              </a:extLst>
            </p:cNvPr>
            <p:cNvSpPr txBox="1"/>
            <p:nvPr/>
          </p:nvSpPr>
          <p:spPr>
            <a:xfrm>
              <a:off x="957287" y="231775"/>
              <a:ext cx="480029" cy="566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0"/>
                </a:lnSpc>
              </a:pPr>
              <a:r>
                <a:rPr lang="en-US" sz="2991" dirty="0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</p:grpSp>
      <p:grpSp>
        <p:nvGrpSpPr>
          <p:cNvPr id="41" name="Group 27">
            <a:extLst>
              <a:ext uri="{FF2B5EF4-FFF2-40B4-BE49-F238E27FC236}">
                <a16:creationId xmlns:a16="http://schemas.microsoft.com/office/drawing/2014/main" id="{9D742084-E95E-194C-AC17-6CAC24ABC917}"/>
              </a:ext>
            </a:extLst>
          </p:cNvPr>
          <p:cNvGrpSpPr/>
          <p:nvPr/>
        </p:nvGrpSpPr>
        <p:grpSpPr>
          <a:xfrm>
            <a:off x="1070371" y="3558543"/>
            <a:ext cx="3634582" cy="2791503"/>
            <a:chOff x="0" y="0"/>
            <a:chExt cx="3180080" cy="3153410"/>
          </a:xfrm>
        </p:grpSpPr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E1ECB639-8919-A649-8140-16B0AFC6C3B0}"/>
                </a:ext>
              </a:extLst>
            </p:cNvPr>
            <p:cNvSpPr/>
            <p:nvPr/>
          </p:nvSpPr>
          <p:spPr>
            <a:xfrm>
              <a:off x="0" y="218440"/>
              <a:ext cx="3178810" cy="2934970"/>
            </a:xfrm>
            <a:custGeom>
              <a:avLst/>
              <a:gdLst/>
              <a:ahLst/>
              <a:cxnLst/>
              <a:rect l="l" t="t" r="r" b="b"/>
              <a:pathLst>
                <a:path w="3178810" h="2934970">
                  <a:moveTo>
                    <a:pt x="0" y="16510"/>
                  </a:moveTo>
                  <a:cubicBezTo>
                    <a:pt x="0" y="16510"/>
                    <a:pt x="2540" y="345440"/>
                    <a:pt x="2540" y="754380"/>
                  </a:cubicBezTo>
                  <a:cubicBezTo>
                    <a:pt x="2540" y="1163320"/>
                    <a:pt x="7620" y="1753870"/>
                    <a:pt x="7620" y="2014220"/>
                  </a:cubicBezTo>
                  <a:cubicBezTo>
                    <a:pt x="7620" y="2208530"/>
                    <a:pt x="16510" y="2607310"/>
                    <a:pt x="21590" y="2799080"/>
                  </a:cubicBezTo>
                  <a:lnTo>
                    <a:pt x="130810" y="2913380"/>
                  </a:lnTo>
                  <a:cubicBezTo>
                    <a:pt x="275590" y="2921000"/>
                    <a:pt x="543560" y="2934970"/>
                    <a:pt x="793750" y="2934970"/>
                  </a:cubicBezTo>
                  <a:lnTo>
                    <a:pt x="3178810" y="2934970"/>
                  </a:lnTo>
                  <a:lnTo>
                    <a:pt x="3178810" y="698500"/>
                  </a:lnTo>
                  <a:cubicBezTo>
                    <a:pt x="3178810" y="323850"/>
                    <a:pt x="3169920" y="46990"/>
                    <a:pt x="3169920" y="46990"/>
                  </a:cubicBezTo>
                  <a:cubicBezTo>
                    <a:pt x="3014980" y="26670"/>
                    <a:pt x="2858770" y="16510"/>
                    <a:pt x="2701290" y="17780"/>
                  </a:cubicBezTo>
                  <a:cubicBezTo>
                    <a:pt x="2428240" y="17780"/>
                    <a:pt x="944880" y="22860"/>
                    <a:pt x="694690" y="13970"/>
                  </a:cubicBezTo>
                  <a:cubicBezTo>
                    <a:pt x="360680" y="0"/>
                    <a:pt x="0" y="16510"/>
                    <a:pt x="0" y="16510"/>
                  </a:cubicBezTo>
                  <a:close/>
                </a:path>
              </a:pathLst>
            </a:custGeom>
            <a:solidFill>
              <a:srgbClr val="FFDC5D"/>
            </a:solidFill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E55167A2-8BAC-ED44-9BDF-1E4BA6362D1A}"/>
                </a:ext>
              </a:extLst>
            </p:cNvPr>
            <p:cNvSpPr/>
            <p:nvPr/>
          </p:nvSpPr>
          <p:spPr>
            <a:xfrm>
              <a:off x="21590" y="0"/>
              <a:ext cx="2689860" cy="3133090"/>
            </a:xfrm>
            <a:custGeom>
              <a:avLst/>
              <a:gdLst/>
              <a:ahLst/>
              <a:cxnLst/>
              <a:rect l="l" t="t" r="r" b="b"/>
              <a:pathLst>
                <a:path w="2689860" h="3133090">
                  <a:moveTo>
                    <a:pt x="0" y="3018790"/>
                  </a:moveTo>
                  <a:lnTo>
                    <a:pt x="109220" y="3133090"/>
                  </a:lnTo>
                  <a:lnTo>
                    <a:pt x="123190" y="2999740"/>
                  </a:lnTo>
                  <a:lnTo>
                    <a:pt x="0" y="3018790"/>
                  </a:lnTo>
                  <a:close/>
                  <a:moveTo>
                    <a:pt x="1490980" y="106680"/>
                  </a:moveTo>
                  <a:cubicBezTo>
                    <a:pt x="1490980" y="106680"/>
                    <a:pt x="1908810" y="64770"/>
                    <a:pt x="2045970" y="55880"/>
                  </a:cubicBezTo>
                  <a:cubicBezTo>
                    <a:pt x="2183130" y="46990"/>
                    <a:pt x="2663190" y="0"/>
                    <a:pt x="2663190" y="0"/>
                  </a:cubicBezTo>
                  <a:cubicBezTo>
                    <a:pt x="2656840" y="41910"/>
                    <a:pt x="2655570" y="86360"/>
                    <a:pt x="2660650" y="128270"/>
                  </a:cubicBezTo>
                  <a:cubicBezTo>
                    <a:pt x="2667000" y="167640"/>
                    <a:pt x="2669540" y="208280"/>
                    <a:pt x="2668270" y="248920"/>
                  </a:cubicBezTo>
                  <a:lnTo>
                    <a:pt x="2689860" y="318770"/>
                  </a:lnTo>
                  <a:lnTo>
                    <a:pt x="2679700" y="419100"/>
                  </a:lnTo>
                  <a:cubicBezTo>
                    <a:pt x="2679700" y="419100"/>
                    <a:pt x="1929130" y="454660"/>
                    <a:pt x="1791970" y="471170"/>
                  </a:cubicBezTo>
                  <a:cubicBezTo>
                    <a:pt x="1654810" y="487680"/>
                    <a:pt x="1450340" y="486410"/>
                    <a:pt x="1450340" y="486410"/>
                  </a:cubicBezTo>
                  <a:cubicBezTo>
                    <a:pt x="1450340" y="486410"/>
                    <a:pt x="1442720" y="365760"/>
                    <a:pt x="1455420" y="322580"/>
                  </a:cubicBezTo>
                  <a:cubicBezTo>
                    <a:pt x="1465580" y="288290"/>
                    <a:pt x="1469390" y="251460"/>
                    <a:pt x="1464310" y="214630"/>
                  </a:cubicBezTo>
                  <a:cubicBezTo>
                    <a:pt x="1464310" y="186690"/>
                    <a:pt x="1490980" y="106680"/>
                    <a:pt x="1490980" y="106680"/>
                  </a:cubicBezTo>
                  <a:close/>
                </a:path>
              </a:pathLst>
            </a:custGeom>
            <a:solidFill>
              <a:srgbClr val="FFA500"/>
            </a:solidFill>
          </p:spPr>
        </p:sp>
      </p:grpSp>
      <p:grpSp>
        <p:nvGrpSpPr>
          <p:cNvPr id="44" name="Group 27">
            <a:extLst>
              <a:ext uri="{FF2B5EF4-FFF2-40B4-BE49-F238E27FC236}">
                <a16:creationId xmlns:a16="http://schemas.microsoft.com/office/drawing/2014/main" id="{723F3682-0707-874E-81DE-7408F6D78551}"/>
              </a:ext>
            </a:extLst>
          </p:cNvPr>
          <p:cNvGrpSpPr/>
          <p:nvPr/>
        </p:nvGrpSpPr>
        <p:grpSpPr>
          <a:xfrm>
            <a:off x="1068919" y="6576373"/>
            <a:ext cx="3634582" cy="2791503"/>
            <a:chOff x="0" y="0"/>
            <a:chExt cx="3180080" cy="3153410"/>
          </a:xfrm>
        </p:grpSpPr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E2BFE162-F216-D248-96F5-48D207495D51}"/>
                </a:ext>
              </a:extLst>
            </p:cNvPr>
            <p:cNvSpPr/>
            <p:nvPr/>
          </p:nvSpPr>
          <p:spPr>
            <a:xfrm>
              <a:off x="0" y="218440"/>
              <a:ext cx="3178810" cy="2934970"/>
            </a:xfrm>
            <a:custGeom>
              <a:avLst/>
              <a:gdLst/>
              <a:ahLst/>
              <a:cxnLst/>
              <a:rect l="l" t="t" r="r" b="b"/>
              <a:pathLst>
                <a:path w="3178810" h="2934970">
                  <a:moveTo>
                    <a:pt x="0" y="16510"/>
                  </a:moveTo>
                  <a:cubicBezTo>
                    <a:pt x="0" y="16510"/>
                    <a:pt x="2540" y="345440"/>
                    <a:pt x="2540" y="754380"/>
                  </a:cubicBezTo>
                  <a:cubicBezTo>
                    <a:pt x="2540" y="1163320"/>
                    <a:pt x="7620" y="1753870"/>
                    <a:pt x="7620" y="2014220"/>
                  </a:cubicBezTo>
                  <a:cubicBezTo>
                    <a:pt x="7620" y="2208530"/>
                    <a:pt x="16510" y="2607310"/>
                    <a:pt x="21590" y="2799080"/>
                  </a:cubicBezTo>
                  <a:lnTo>
                    <a:pt x="130810" y="2913380"/>
                  </a:lnTo>
                  <a:cubicBezTo>
                    <a:pt x="275590" y="2921000"/>
                    <a:pt x="543560" y="2934970"/>
                    <a:pt x="793750" y="2934970"/>
                  </a:cubicBezTo>
                  <a:lnTo>
                    <a:pt x="3178810" y="2934970"/>
                  </a:lnTo>
                  <a:lnTo>
                    <a:pt x="3178810" y="698500"/>
                  </a:lnTo>
                  <a:cubicBezTo>
                    <a:pt x="3178810" y="323850"/>
                    <a:pt x="3169920" y="46990"/>
                    <a:pt x="3169920" y="46990"/>
                  </a:cubicBezTo>
                  <a:cubicBezTo>
                    <a:pt x="3014980" y="26670"/>
                    <a:pt x="2858770" y="16510"/>
                    <a:pt x="2701290" y="17780"/>
                  </a:cubicBezTo>
                  <a:cubicBezTo>
                    <a:pt x="2428240" y="17780"/>
                    <a:pt x="944880" y="22860"/>
                    <a:pt x="694690" y="13970"/>
                  </a:cubicBezTo>
                  <a:cubicBezTo>
                    <a:pt x="360680" y="0"/>
                    <a:pt x="0" y="16510"/>
                    <a:pt x="0" y="16510"/>
                  </a:cubicBezTo>
                  <a:close/>
                </a:path>
              </a:pathLst>
            </a:custGeom>
            <a:solidFill>
              <a:srgbClr val="FFDC5D"/>
            </a:solidFill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DC33CC4C-7B8D-D14E-BCAF-1FB1F06AA08E}"/>
                </a:ext>
              </a:extLst>
            </p:cNvPr>
            <p:cNvSpPr/>
            <p:nvPr/>
          </p:nvSpPr>
          <p:spPr>
            <a:xfrm>
              <a:off x="21590" y="0"/>
              <a:ext cx="2689860" cy="3133090"/>
            </a:xfrm>
            <a:custGeom>
              <a:avLst/>
              <a:gdLst/>
              <a:ahLst/>
              <a:cxnLst/>
              <a:rect l="l" t="t" r="r" b="b"/>
              <a:pathLst>
                <a:path w="2689860" h="3133090">
                  <a:moveTo>
                    <a:pt x="0" y="3018790"/>
                  </a:moveTo>
                  <a:lnTo>
                    <a:pt x="109220" y="3133090"/>
                  </a:lnTo>
                  <a:lnTo>
                    <a:pt x="123190" y="2999740"/>
                  </a:lnTo>
                  <a:lnTo>
                    <a:pt x="0" y="3018790"/>
                  </a:lnTo>
                  <a:close/>
                  <a:moveTo>
                    <a:pt x="1490980" y="106680"/>
                  </a:moveTo>
                  <a:cubicBezTo>
                    <a:pt x="1490980" y="106680"/>
                    <a:pt x="1908810" y="64770"/>
                    <a:pt x="2045970" y="55880"/>
                  </a:cubicBezTo>
                  <a:cubicBezTo>
                    <a:pt x="2183130" y="46990"/>
                    <a:pt x="2663190" y="0"/>
                    <a:pt x="2663190" y="0"/>
                  </a:cubicBezTo>
                  <a:cubicBezTo>
                    <a:pt x="2656840" y="41910"/>
                    <a:pt x="2655570" y="86360"/>
                    <a:pt x="2660650" y="128270"/>
                  </a:cubicBezTo>
                  <a:cubicBezTo>
                    <a:pt x="2667000" y="167640"/>
                    <a:pt x="2669540" y="208280"/>
                    <a:pt x="2668270" y="248920"/>
                  </a:cubicBezTo>
                  <a:lnTo>
                    <a:pt x="2689860" y="318770"/>
                  </a:lnTo>
                  <a:lnTo>
                    <a:pt x="2679700" y="419100"/>
                  </a:lnTo>
                  <a:cubicBezTo>
                    <a:pt x="2679700" y="419100"/>
                    <a:pt x="1929130" y="454660"/>
                    <a:pt x="1791970" y="471170"/>
                  </a:cubicBezTo>
                  <a:cubicBezTo>
                    <a:pt x="1654810" y="487680"/>
                    <a:pt x="1450340" y="486410"/>
                    <a:pt x="1450340" y="486410"/>
                  </a:cubicBezTo>
                  <a:cubicBezTo>
                    <a:pt x="1450340" y="486410"/>
                    <a:pt x="1442720" y="365760"/>
                    <a:pt x="1455420" y="322580"/>
                  </a:cubicBezTo>
                  <a:cubicBezTo>
                    <a:pt x="1465580" y="288290"/>
                    <a:pt x="1469390" y="251460"/>
                    <a:pt x="1464310" y="214630"/>
                  </a:cubicBezTo>
                  <a:cubicBezTo>
                    <a:pt x="1464310" y="186690"/>
                    <a:pt x="1490980" y="106680"/>
                    <a:pt x="1490980" y="106680"/>
                  </a:cubicBezTo>
                  <a:close/>
                </a:path>
              </a:pathLst>
            </a:custGeom>
            <a:solidFill>
              <a:srgbClr val="FFA500"/>
            </a:solidFill>
          </p:spPr>
        </p:sp>
      </p:grpSp>
      <p:grpSp>
        <p:nvGrpSpPr>
          <p:cNvPr id="47" name="Group 27">
            <a:extLst>
              <a:ext uri="{FF2B5EF4-FFF2-40B4-BE49-F238E27FC236}">
                <a16:creationId xmlns:a16="http://schemas.microsoft.com/office/drawing/2014/main" id="{EE35769D-E0F4-CF47-86B3-4B887ABA9C50}"/>
              </a:ext>
            </a:extLst>
          </p:cNvPr>
          <p:cNvGrpSpPr/>
          <p:nvPr/>
        </p:nvGrpSpPr>
        <p:grpSpPr>
          <a:xfrm>
            <a:off x="6723587" y="4559893"/>
            <a:ext cx="4840822" cy="3657600"/>
            <a:chOff x="0" y="0"/>
            <a:chExt cx="3180080" cy="3153410"/>
          </a:xfrm>
        </p:grpSpPr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A0B5963C-A2BA-2B4E-94D6-F1DA648CE82F}"/>
                </a:ext>
              </a:extLst>
            </p:cNvPr>
            <p:cNvSpPr/>
            <p:nvPr/>
          </p:nvSpPr>
          <p:spPr>
            <a:xfrm>
              <a:off x="0" y="218440"/>
              <a:ext cx="3178810" cy="2934970"/>
            </a:xfrm>
            <a:custGeom>
              <a:avLst/>
              <a:gdLst/>
              <a:ahLst/>
              <a:cxnLst/>
              <a:rect l="l" t="t" r="r" b="b"/>
              <a:pathLst>
                <a:path w="3178810" h="2934970">
                  <a:moveTo>
                    <a:pt x="0" y="16510"/>
                  </a:moveTo>
                  <a:cubicBezTo>
                    <a:pt x="0" y="16510"/>
                    <a:pt x="2540" y="345440"/>
                    <a:pt x="2540" y="754380"/>
                  </a:cubicBezTo>
                  <a:cubicBezTo>
                    <a:pt x="2540" y="1163320"/>
                    <a:pt x="7620" y="1753870"/>
                    <a:pt x="7620" y="2014220"/>
                  </a:cubicBezTo>
                  <a:cubicBezTo>
                    <a:pt x="7620" y="2208530"/>
                    <a:pt x="16510" y="2607310"/>
                    <a:pt x="21590" y="2799080"/>
                  </a:cubicBezTo>
                  <a:lnTo>
                    <a:pt x="130810" y="2913380"/>
                  </a:lnTo>
                  <a:cubicBezTo>
                    <a:pt x="275590" y="2921000"/>
                    <a:pt x="543560" y="2934970"/>
                    <a:pt x="793750" y="2934970"/>
                  </a:cubicBezTo>
                  <a:lnTo>
                    <a:pt x="3178810" y="2934970"/>
                  </a:lnTo>
                  <a:lnTo>
                    <a:pt x="3178810" y="698500"/>
                  </a:lnTo>
                  <a:cubicBezTo>
                    <a:pt x="3178810" y="323850"/>
                    <a:pt x="3169920" y="46990"/>
                    <a:pt x="3169920" y="46990"/>
                  </a:cubicBezTo>
                  <a:cubicBezTo>
                    <a:pt x="3014980" y="26670"/>
                    <a:pt x="2858770" y="16510"/>
                    <a:pt x="2701290" y="17780"/>
                  </a:cubicBezTo>
                  <a:cubicBezTo>
                    <a:pt x="2428240" y="17780"/>
                    <a:pt x="944880" y="22860"/>
                    <a:pt x="694690" y="13970"/>
                  </a:cubicBezTo>
                  <a:cubicBezTo>
                    <a:pt x="360680" y="0"/>
                    <a:pt x="0" y="16510"/>
                    <a:pt x="0" y="16510"/>
                  </a:cubicBezTo>
                  <a:close/>
                </a:path>
              </a:pathLst>
            </a:custGeom>
            <a:solidFill>
              <a:srgbClr val="FFDC5D"/>
            </a:solidFill>
          </p:spPr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C2D5FE1C-0FEC-1D46-81F3-8365B274E5D5}"/>
                </a:ext>
              </a:extLst>
            </p:cNvPr>
            <p:cNvSpPr/>
            <p:nvPr/>
          </p:nvSpPr>
          <p:spPr>
            <a:xfrm>
              <a:off x="21590" y="0"/>
              <a:ext cx="2689860" cy="3133090"/>
            </a:xfrm>
            <a:custGeom>
              <a:avLst/>
              <a:gdLst/>
              <a:ahLst/>
              <a:cxnLst/>
              <a:rect l="l" t="t" r="r" b="b"/>
              <a:pathLst>
                <a:path w="2689860" h="3133090">
                  <a:moveTo>
                    <a:pt x="0" y="3018790"/>
                  </a:moveTo>
                  <a:lnTo>
                    <a:pt x="109220" y="3133090"/>
                  </a:lnTo>
                  <a:lnTo>
                    <a:pt x="123190" y="2999740"/>
                  </a:lnTo>
                  <a:lnTo>
                    <a:pt x="0" y="3018790"/>
                  </a:lnTo>
                  <a:close/>
                  <a:moveTo>
                    <a:pt x="1490980" y="106680"/>
                  </a:moveTo>
                  <a:cubicBezTo>
                    <a:pt x="1490980" y="106680"/>
                    <a:pt x="1908810" y="64770"/>
                    <a:pt x="2045970" y="55880"/>
                  </a:cubicBezTo>
                  <a:cubicBezTo>
                    <a:pt x="2183130" y="46990"/>
                    <a:pt x="2663190" y="0"/>
                    <a:pt x="2663190" y="0"/>
                  </a:cubicBezTo>
                  <a:cubicBezTo>
                    <a:pt x="2656840" y="41910"/>
                    <a:pt x="2655570" y="86360"/>
                    <a:pt x="2660650" y="128270"/>
                  </a:cubicBezTo>
                  <a:cubicBezTo>
                    <a:pt x="2667000" y="167640"/>
                    <a:pt x="2669540" y="208280"/>
                    <a:pt x="2668270" y="248920"/>
                  </a:cubicBezTo>
                  <a:lnTo>
                    <a:pt x="2689860" y="318770"/>
                  </a:lnTo>
                  <a:lnTo>
                    <a:pt x="2679700" y="419100"/>
                  </a:lnTo>
                  <a:cubicBezTo>
                    <a:pt x="2679700" y="419100"/>
                    <a:pt x="1929130" y="454660"/>
                    <a:pt x="1791970" y="471170"/>
                  </a:cubicBezTo>
                  <a:cubicBezTo>
                    <a:pt x="1654810" y="487680"/>
                    <a:pt x="1450340" y="486410"/>
                    <a:pt x="1450340" y="486410"/>
                  </a:cubicBezTo>
                  <a:cubicBezTo>
                    <a:pt x="1450340" y="486410"/>
                    <a:pt x="1442720" y="365760"/>
                    <a:pt x="1455420" y="322580"/>
                  </a:cubicBezTo>
                  <a:cubicBezTo>
                    <a:pt x="1465580" y="288290"/>
                    <a:pt x="1469390" y="251460"/>
                    <a:pt x="1464310" y="214630"/>
                  </a:cubicBezTo>
                  <a:cubicBezTo>
                    <a:pt x="1464310" y="186690"/>
                    <a:pt x="1490980" y="106680"/>
                    <a:pt x="1490980" y="106680"/>
                  </a:cubicBezTo>
                  <a:close/>
                </a:path>
              </a:pathLst>
            </a:custGeom>
            <a:solidFill>
              <a:srgbClr val="FFA500"/>
            </a:solidFill>
          </p:spPr>
        </p:sp>
      </p:grpSp>
      <p:sp>
        <p:nvSpPr>
          <p:cNvPr id="50" name="TextBox 7">
            <a:extLst>
              <a:ext uri="{FF2B5EF4-FFF2-40B4-BE49-F238E27FC236}">
                <a16:creationId xmlns:a16="http://schemas.microsoft.com/office/drawing/2014/main" id="{1E93FB87-C286-E049-99D6-8B85E46F2A4D}"/>
              </a:ext>
            </a:extLst>
          </p:cNvPr>
          <p:cNvSpPr txBox="1"/>
          <p:nvPr/>
        </p:nvSpPr>
        <p:spPr>
          <a:xfrm>
            <a:off x="1278453" y="4171687"/>
            <a:ext cx="3395904" cy="1375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30"/>
              </a:lnSpc>
            </a:pPr>
            <a:r>
              <a:rPr lang="en-US" sz="2800" b="1" u="sng" dirty="0" err="1">
                <a:latin typeface="DM Sans"/>
              </a:rPr>
              <a:t>OpenAI</a:t>
            </a:r>
            <a:r>
              <a:rPr lang="en-US" sz="2800" b="1" u="sng" dirty="0">
                <a:latin typeface="DM Sans"/>
              </a:rPr>
              <a:t> GYM</a:t>
            </a:r>
          </a:p>
          <a:p>
            <a:pPr marL="342900" indent="-342900">
              <a:lnSpc>
                <a:spcPts val="273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DM Sans"/>
              </a:rPr>
              <a:t>Toolkit for RL algorithms</a:t>
            </a:r>
          </a:p>
          <a:p>
            <a:pPr marL="342900" indent="-342900">
              <a:lnSpc>
                <a:spcPts val="273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DM Sans"/>
              </a:rPr>
              <a:t>Develop, compare</a:t>
            </a:r>
          </a:p>
          <a:p>
            <a:pPr marL="342900" indent="-342900">
              <a:lnSpc>
                <a:spcPts val="273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DM Sans"/>
              </a:rPr>
              <a:t>Open Source interfaces</a:t>
            </a: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7454DE93-6621-EE48-A190-C140D068F3EB}"/>
              </a:ext>
            </a:extLst>
          </p:cNvPr>
          <p:cNvSpPr txBox="1"/>
          <p:nvPr/>
        </p:nvSpPr>
        <p:spPr>
          <a:xfrm>
            <a:off x="1226811" y="7206523"/>
            <a:ext cx="3320249" cy="17216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30"/>
              </a:lnSpc>
            </a:pPr>
            <a:r>
              <a:rPr lang="en-US" sz="2800" b="1" u="sng" dirty="0">
                <a:latin typeface="DM Sans"/>
              </a:rPr>
              <a:t>Duckietown blocks</a:t>
            </a:r>
          </a:p>
          <a:p>
            <a:pPr marL="342900" indent="-342900">
              <a:lnSpc>
                <a:spcPts val="2730"/>
              </a:lnSpc>
              <a:buFont typeface="Arial" panose="020B0604020202020204" pitchFamily="34" charset="0"/>
              <a:buChar char="•"/>
            </a:pPr>
            <a:r>
              <a:rPr lang="en-US" sz="2100" dirty="0" err="1">
                <a:latin typeface="DM Sans"/>
              </a:rPr>
              <a:t>Customazible</a:t>
            </a:r>
            <a:endParaRPr lang="en-US" sz="2100" dirty="0">
              <a:latin typeface="DM Sans"/>
            </a:endParaRPr>
          </a:p>
          <a:p>
            <a:pPr marL="342900" indent="-342900">
              <a:lnSpc>
                <a:spcPts val="273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DM Sans"/>
              </a:rPr>
              <a:t>Road, pedestrian, traffic elements</a:t>
            </a:r>
          </a:p>
          <a:p>
            <a:pPr marL="342900" indent="-342900">
              <a:lnSpc>
                <a:spcPts val="273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DM Sans"/>
              </a:rPr>
              <a:t>Multimap</a:t>
            </a: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id="{D5B3E8C3-F0AD-604E-AF84-BBE22122AF66}"/>
              </a:ext>
            </a:extLst>
          </p:cNvPr>
          <p:cNvSpPr txBox="1"/>
          <p:nvPr/>
        </p:nvSpPr>
        <p:spPr>
          <a:xfrm>
            <a:off x="6884389" y="5236847"/>
            <a:ext cx="4838889" cy="3106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30"/>
              </a:lnSpc>
            </a:pPr>
            <a:r>
              <a:rPr lang="en-US" sz="2800" b="1" u="sng" dirty="0" err="1">
                <a:latin typeface="DM Sans"/>
              </a:rPr>
              <a:t>Duckitown</a:t>
            </a:r>
            <a:r>
              <a:rPr lang="en-US" sz="2800" b="1" u="sng" dirty="0">
                <a:latin typeface="DM Sans"/>
              </a:rPr>
              <a:t> GYM</a:t>
            </a:r>
          </a:p>
          <a:p>
            <a:pPr marL="342900" indent="-342900">
              <a:lnSpc>
                <a:spcPts val="273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DM Sans"/>
              </a:rPr>
              <a:t>Python/OpenGL (</a:t>
            </a:r>
            <a:r>
              <a:rPr lang="en-US" sz="2100" dirty="0" err="1">
                <a:latin typeface="DM Sans"/>
              </a:rPr>
              <a:t>Pyglet</a:t>
            </a:r>
            <a:r>
              <a:rPr lang="en-US" sz="2100" dirty="0">
                <a:latin typeface="DM Sans"/>
              </a:rPr>
              <a:t>)</a:t>
            </a:r>
          </a:p>
          <a:p>
            <a:pPr marL="342900" indent="-342900">
              <a:lnSpc>
                <a:spcPts val="273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DM Sans"/>
              </a:rPr>
              <a:t>Different maps (</a:t>
            </a:r>
            <a:r>
              <a:rPr lang="en-US" sz="2100" dirty="0" err="1">
                <a:latin typeface="DM Sans"/>
              </a:rPr>
              <a:t>e.g.:Straight</a:t>
            </a:r>
            <a:r>
              <a:rPr lang="en-US" sz="2100" dirty="0">
                <a:latin typeface="DM Sans"/>
              </a:rPr>
              <a:t> road, small loop, urban environment)</a:t>
            </a:r>
          </a:p>
          <a:p>
            <a:pPr marL="342900" indent="-342900">
              <a:lnSpc>
                <a:spcPts val="273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DM Sans"/>
              </a:rPr>
              <a:t>Reward system for TL policies:</a:t>
            </a:r>
          </a:p>
          <a:p>
            <a:pPr marL="800100" lvl="1" indent="-342900">
              <a:lnSpc>
                <a:spcPts val="273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DM Sans"/>
              </a:rPr>
              <a:t>Invalid position</a:t>
            </a:r>
          </a:p>
          <a:p>
            <a:pPr marL="800100" lvl="1" indent="-342900">
              <a:lnSpc>
                <a:spcPts val="273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DM Sans"/>
              </a:rPr>
              <a:t>Opposing lane</a:t>
            </a:r>
          </a:p>
          <a:p>
            <a:pPr marL="800100" lvl="1" indent="-342900">
              <a:lnSpc>
                <a:spcPts val="273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DM Sans"/>
              </a:rPr>
              <a:t>Driving smoothness</a:t>
            </a:r>
          </a:p>
          <a:p>
            <a:pPr marL="342900" indent="-342900">
              <a:lnSpc>
                <a:spcPts val="2730"/>
              </a:lnSpc>
              <a:buFont typeface="Arial" panose="020B0604020202020204" pitchFamily="34" charset="0"/>
              <a:buChar char="•"/>
            </a:pPr>
            <a:endParaRPr lang="en-US" sz="2100" dirty="0">
              <a:latin typeface="DM Sans"/>
            </a:endParaRPr>
          </a:p>
        </p:txBody>
      </p:sp>
      <p:cxnSp>
        <p:nvCxnSpPr>
          <p:cNvPr id="8" name="Görbe összekötő 7">
            <a:extLst>
              <a:ext uri="{FF2B5EF4-FFF2-40B4-BE49-F238E27FC236}">
                <a16:creationId xmlns:a16="http://schemas.microsoft.com/office/drawing/2014/main" id="{952106E8-B8F6-CD47-A1D9-675B5537753E}"/>
              </a:ext>
            </a:extLst>
          </p:cNvPr>
          <p:cNvCxnSpPr>
            <a:cxnSpLocks/>
          </p:cNvCxnSpPr>
          <p:nvPr/>
        </p:nvCxnSpPr>
        <p:spPr>
          <a:xfrm>
            <a:off x="4703501" y="4945300"/>
            <a:ext cx="2052951" cy="151718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Görbe összekötő 50">
            <a:extLst>
              <a:ext uri="{FF2B5EF4-FFF2-40B4-BE49-F238E27FC236}">
                <a16:creationId xmlns:a16="http://schemas.microsoft.com/office/drawing/2014/main" id="{202F67AA-BA25-5C42-A42B-8E6C14D5C2A4}"/>
              </a:ext>
            </a:extLst>
          </p:cNvPr>
          <p:cNvCxnSpPr>
            <a:cxnSpLocks/>
          </p:cNvCxnSpPr>
          <p:nvPr/>
        </p:nvCxnSpPr>
        <p:spPr>
          <a:xfrm flipV="1">
            <a:off x="4702049" y="6574930"/>
            <a:ext cx="2054403" cy="177028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4" name="Kép 53">
            <a:extLst>
              <a:ext uri="{FF2B5EF4-FFF2-40B4-BE49-F238E27FC236}">
                <a16:creationId xmlns:a16="http://schemas.microsoft.com/office/drawing/2014/main" id="{03EDACE3-4E1A-6A4F-BB81-3FBF44184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1665" y="3569023"/>
            <a:ext cx="2906549" cy="2911543"/>
          </a:xfrm>
          <a:prstGeom prst="rect">
            <a:avLst/>
          </a:prstGeom>
        </p:spPr>
      </p:pic>
      <p:pic>
        <p:nvPicPr>
          <p:cNvPr id="55" name="Kép 54">
            <a:extLst>
              <a:ext uri="{FF2B5EF4-FFF2-40B4-BE49-F238E27FC236}">
                <a16:creationId xmlns:a16="http://schemas.microsoft.com/office/drawing/2014/main" id="{24C28C9E-B7C5-7C45-A534-704579BC8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6099" y="6804621"/>
            <a:ext cx="3476123" cy="2598133"/>
          </a:xfrm>
          <a:prstGeom prst="rect">
            <a:avLst/>
          </a:prstGeom>
        </p:spPr>
      </p:pic>
      <p:cxnSp>
        <p:nvCxnSpPr>
          <p:cNvPr id="56" name="Görbe összekötő 55">
            <a:extLst>
              <a:ext uri="{FF2B5EF4-FFF2-40B4-BE49-F238E27FC236}">
                <a16:creationId xmlns:a16="http://schemas.microsoft.com/office/drawing/2014/main" id="{C847ADEA-9F96-6D41-83E5-F32687911849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11605475" y="5024795"/>
            <a:ext cx="2596190" cy="156821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Görbe összekötő 57">
            <a:extLst>
              <a:ext uri="{FF2B5EF4-FFF2-40B4-BE49-F238E27FC236}">
                <a16:creationId xmlns:a16="http://schemas.microsoft.com/office/drawing/2014/main" id="{C7AA138C-82C6-8F4B-BFF1-873B97A6CF6C}"/>
              </a:ext>
            </a:extLst>
          </p:cNvPr>
          <p:cNvCxnSpPr>
            <a:cxnSpLocks/>
          </p:cNvCxnSpPr>
          <p:nvPr/>
        </p:nvCxnSpPr>
        <p:spPr>
          <a:xfrm>
            <a:off x="11560682" y="6598840"/>
            <a:ext cx="2335417" cy="150037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1632" y="2324100"/>
            <a:ext cx="17384733" cy="6415526"/>
            <a:chOff x="0" y="0"/>
            <a:chExt cx="9620467" cy="40802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solidFill>
              <a:srgbClr val="FFF9DA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28598" y="532087"/>
            <a:ext cx="8915400" cy="538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64"/>
              </a:lnSpc>
              <a:spcBef>
                <a:spcPct val="0"/>
              </a:spcBef>
            </a:pPr>
            <a:r>
              <a:rPr lang="en-US" sz="5500" dirty="0">
                <a:latin typeface="DM Sans Bold"/>
              </a:rPr>
              <a:t>Limitations and Solutions</a:t>
            </a: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6E31DA59-C90B-7E46-A0C3-DF01D9CD17FB}"/>
              </a:ext>
            </a:extLst>
          </p:cNvPr>
          <p:cNvGrpSpPr/>
          <p:nvPr/>
        </p:nvGrpSpPr>
        <p:grpSpPr>
          <a:xfrm>
            <a:off x="16056241" y="318375"/>
            <a:ext cx="1780124" cy="1152800"/>
            <a:chOff x="0" y="0"/>
            <a:chExt cx="2373499" cy="1537066"/>
          </a:xfrm>
        </p:grpSpPr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A4EF344C-E261-DC4E-8689-9354B7AFDCA9}"/>
                </a:ext>
              </a:extLst>
            </p:cNvPr>
            <p:cNvSpPr txBox="1"/>
            <p:nvPr/>
          </p:nvSpPr>
          <p:spPr>
            <a:xfrm>
              <a:off x="0" y="1228519"/>
              <a:ext cx="2373499" cy="3085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861"/>
                </a:lnSpc>
                <a:spcBef>
                  <a:spcPct val="0"/>
                </a:spcBef>
              </a:pPr>
              <a:endParaRPr lang="en-US" sz="1329" u="none" dirty="0">
                <a:solidFill>
                  <a:srgbClr val="000000"/>
                </a:solidFill>
                <a:latin typeface="DM Sans"/>
              </a:endParaRPr>
            </a:p>
          </p:txBody>
        </p:sp>
        <p:grpSp>
          <p:nvGrpSpPr>
            <p:cNvPr id="15" name="Group 6">
              <a:extLst>
                <a:ext uri="{FF2B5EF4-FFF2-40B4-BE49-F238E27FC236}">
                  <a16:creationId xmlns:a16="http://schemas.microsoft.com/office/drawing/2014/main" id="{62316627-EA0E-244B-8252-B3DE46BD1D1B}"/>
                </a:ext>
              </a:extLst>
            </p:cNvPr>
            <p:cNvGrpSpPr/>
            <p:nvPr/>
          </p:nvGrpSpPr>
          <p:grpSpPr>
            <a:xfrm>
              <a:off x="698608" y="0"/>
              <a:ext cx="976283" cy="980659"/>
              <a:chOff x="14168" y="0"/>
              <a:chExt cx="6321664" cy="6350000"/>
            </a:xfrm>
          </p:grpSpPr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FE2ED626-63CE-9244-A2BD-CD9E0C0FDDF9}"/>
                  </a:ext>
                </a:extLst>
              </p:cNvPr>
              <p:cNvSpPr/>
              <p:nvPr/>
            </p:nvSpPr>
            <p:spPr>
              <a:xfrm>
                <a:off x="14168" y="0"/>
                <a:ext cx="6321664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A500"/>
              </a:solidFill>
            </p:spPr>
          </p:sp>
        </p:grpSp>
        <p:sp>
          <p:nvSpPr>
            <p:cNvPr id="16" name="TextBox 8">
              <a:extLst>
                <a:ext uri="{FF2B5EF4-FFF2-40B4-BE49-F238E27FC236}">
                  <a16:creationId xmlns:a16="http://schemas.microsoft.com/office/drawing/2014/main" id="{5FF21FE0-9586-7248-B621-6FBA8B4B0DC3}"/>
                </a:ext>
              </a:extLst>
            </p:cNvPr>
            <p:cNvSpPr txBox="1"/>
            <p:nvPr/>
          </p:nvSpPr>
          <p:spPr>
            <a:xfrm>
              <a:off x="957287" y="231775"/>
              <a:ext cx="480029" cy="566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0"/>
                </a:lnSpc>
              </a:pPr>
              <a:r>
                <a:rPr lang="hu-HU" sz="2991" dirty="0">
                  <a:solidFill>
                    <a:srgbClr val="FFFFFF"/>
                  </a:solidFill>
                  <a:latin typeface="DM Sans Bold"/>
                </a:rPr>
                <a:t>4</a:t>
              </a:r>
              <a:endParaRPr lang="en-US" sz="2991" dirty="0">
                <a:solidFill>
                  <a:srgbClr val="FFFFFF"/>
                </a:solidFill>
                <a:latin typeface="DM Sans Bold"/>
              </a:endParaRPr>
            </a:p>
          </p:txBody>
        </p:sp>
      </p:grpSp>
      <p:sp>
        <p:nvSpPr>
          <p:cNvPr id="19" name="TextBox 36">
            <a:extLst>
              <a:ext uri="{FF2B5EF4-FFF2-40B4-BE49-F238E27FC236}">
                <a16:creationId xmlns:a16="http://schemas.microsoft.com/office/drawing/2014/main" id="{E05EF63A-61DC-EC4D-A64C-BB61CCD52A6F}"/>
              </a:ext>
            </a:extLst>
          </p:cNvPr>
          <p:cNvSpPr txBox="1"/>
          <p:nvPr/>
        </p:nvSpPr>
        <p:spPr>
          <a:xfrm>
            <a:off x="123387" y="2725027"/>
            <a:ext cx="17631213" cy="33566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Hardware limitations:</a:t>
            </a:r>
          </a:p>
          <a:p>
            <a:pPr marL="1367790" lvl="3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Lack of RAM </a:t>
            </a:r>
          </a:p>
          <a:p>
            <a:pPr marL="1367790" lvl="3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Crashes during optimization, lost progress</a:t>
            </a:r>
          </a:p>
          <a:p>
            <a:pPr marL="1367790" lvl="3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RL is one of the most computationally expensive ML area</a:t>
            </a: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Software limitations:</a:t>
            </a:r>
          </a:p>
          <a:p>
            <a:pPr marL="1367790" lvl="3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Huge number of episodes are needed (Huge time consumption)</a:t>
            </a:r>
          </a:p>
          <a:p>
            <a:pPr marL="1141095" lvl="3">
              <a:lnSpc>
                <a:spcPts val="2940"/>
              </a:lnSpc>
            </a:pPr>
            <a:endParaRPr lang="en-US" sz="2800" dirty="0">
              <a:solidFill>
                <a:srgbClr val="000000"/>
              </a:solidFill>
              <a:latin typeface="DM Sans"/>
            </a:endParaRPr>
          </a:p>
          <a:p>
            <a:pPr marL="1367790" lvl="3" indent="-226695">
              <a:lnSpc>
                <a:spcPts val="294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DM Sans"/>
            </a:endParaRPr>
          </a:p>
          <a:p>
            <a:pPr marL="226695" lvl="1">
              <a:lnSpc>
                <a:spcPts val="2940"/>
              </a:lnSpc>
            </a:pPr>
            <a:endParaRPr lang="en-US" sz="2800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21" name="TextBox 36">
            <a:extLst>
              <a:ext uri="{FF2B5EF4-FFF2-40B4-BE49-F238E27FC236}">
                <a16:creationId xmlns:a16="http://schemas.microsoft.com/office/drawing/2014/main" id="{9E39F534-36DD-6349-BE56-B5DB8E38AC33}"/>
              </a:ext>
            </a:extLst>
          </p:cNvPr>
          <p:cNvSpPr txBox="1"/>
          <p:nvPr/>
        </p:nvSpPr>
        <p:spPr>
          <a:xfrm>
            <a:off x="685800" y="5416444"/>
            <a:ext cx="7581900" cy="753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DM Sans"/>
            </a:endParaRPr>
          </a:p>
          <a:p>
            <a:pPr marL="226695" lvl="1">
              <a:lnSpc>
                <a:spcPts val="2940"/>
              </a:lnSpc>
            </a:pPr>
            <a:endParaRPr lang="en-US" sz="2800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22" name="TextBox 36">
            <a:extLst>
              <a:ext uri="{FF2B5EF4-FFF2-40B4-BE49-F238E27FC236}">
                <a16:creationId xmlns:a16="http://schemas.microsoft.com/office/drawing/2014/main" id="{08236EE3-444B-CC4D-82CE-1EDAA120B0CD}"/>
              </a:ext>
            </a:extLst>
          </p:cNvPr>
          <p:cNvSpPr txBox="1"/>
          <p:nvPr/>
        </p:nvSpPr>
        <p:spPr>
          <a:xfrm>
            <a:off x="123387" y="5732327"/>
            <a:ext cx="17631213" cy="26032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Solutions:</a:t>
            </a:r>
          </a:p>
          <a:p>
            <a:pPr marL="1367790" lvl="3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RAM problem ☞ </a:t>
            </a:r>
            <a:r>
              <a:rPr lang="en-US" sz="2800" b="1" dirty="0">
                <a:solidFill>
                  <a:srgbClr val="000000"/>
                </a:solidFill>
                <a:latin typeface="DM Sans"/>
              </a:rPr>
              <a:t>Garbage collector</a:t>
            </a:r>
          </a:p>
          <a:p>
            <a:pPr marL="1367790" lvl="3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Performance, RAM problems ☞ </a:t>
            </a:r>
            <a:r>
              <a:rPr lang="en-US" sz="2800" b="1" dirty="0">
                <a:solidFill>
                  <a:srgbClr val="000000"/>
                </a:solidFill>
                <a:latin typeface="DM Sans"/>
              </a:rPr>
              <a:t>Pruner</a:t>
            </a:r>
            <a:endParaRPr lang="hu-HU" sz="2800" b="1" dirty="0">
              <a:solidFill>
                <a:srgbClr val="000000"/>
              </a:solidFill>
              <a:latin typeface="DM Sans"/>
            </a:endParaRPr>
          </a:p>
          <a:p>
            <a:pPr marL="1367790" lvl="3" indent="-226695">
              <a:lnSpc>
                <a:spcPts val="2940"/>
              </a:lnSpc>
              <a:buFont typeface="Arial"/>
              <a:buChar char="•"/>
            </a:pPr>
            <a:r>
              <a:rPr lang="hu-HU" sz="2800" dirty="0">
                <a:solidFill>
                  <a:srgbClr val="000000"/>
                </a:solidFill>
                <a:latin typeface="DM Sans"/>
              </a:rPr>
              <a:t>Lost </a:t>
            </a:r>
            <a:r>
              <a:rPr lang="hu-HU" sz="2800" dirty="0" err="1">
                <a:solidFill>
                  <a:srgbClr val="000000"/>
                </a:solidFill>
                <a:latin typeface="DM Sans"/>
              </a:rPr>
              <a:t>progress</a:t>
            </a:r>
            <a:r>
              <a:rPr lang="en-US" sz="2800" dirty="0">
                <a:solidFill>
                  <a:srgbClr val="000000"/>
                </a:solidFill>
                <a:latin typeface="DM Sans"/>
              </a:rPr>
              <a:t> ☞ </a:t>
            </a:r>
            <a:r>
              <a:rPr lang="hu-HU" sz="2800" b="1" dirty="0" err="1">
                <a:solidFill>
                  <a:srgbClr val="000000"/>
                </a:solidFill>
                <a:latin typeface="DM Sans"/>
              </a:rPr>
              <a:t>Save</a:t>
            </a:r>
            <a:r>
              <a:rPr lang="hu-HU" sz="2800" b="1" dirty="0">
                <a:solidFill>
                  <a:srgbClr val="000000"/>
                </a:solidFill>
                <a:latin typeface="DM Sans"/>
              </a:rPr>
              <a:t> </a:t>
            </a:r>
            <a:r>
              <a:rPr lang="hu-HU" sz="2800" b="1" dirty="0" err="1">
                <a:solidFill>
                  <a:srgbClr val="000000"/>
                </a:solidFill>
                <a:latin typeface="DM Sans"/>
              </a:rPr>
              <a:t>loop</a:t>
            </a:r>
            <a:endParaRPr lang="en-US" sz="2800" b="1" dirty="0">
              <a:solidFill>
                <a:srgbClr val="000000"/>
              </a:solidFill>
              <a:latin typeface="DM Sans"/>
            </a:endParaRPr>
          </a:p>
          <a:p>
            <a:pPr marL="1367790" lvl="3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Handling </a:t>
            </a:r>
            <a:r>
              <a:rPr lang="en-US" sz="2800" dirty="0" err="1">
                <a:solidFill>
                  <a:srgbClr val="000000"/>
                </a:solidFill>
                <a:latin typeface="DM Sans"/>
              </a:rPr>
              <a:t>NaN</a:t>
            </a:r>
            <a:r>
              <a:rPr lang="en-US" sz="2800" dirty="0">
                <a:solidFill>
                  <a:srgbClr val="000000"/>
                </a:solidFill>
                <a:latin typeface="DM Sans"/>
              </a:rPr>
              <a:t> values ☞ </a:t>
            </a:r>
            <a:r>
              <a:rPr lang="en-US" sz="2800" b="1" dirty="0">
                <a:solidFill>
                  <a:srgbClr val="000000"/>
                </a:solidFill>
                <a:latin typeface="DM Sans"/>
              </a:rPr>
              <a:t>Catch block</a:t>
            </a:r>
          </a:p>
          <a:p>
            <a:pPr marL="1367790" lvl="3" indent="-226695">
              <a:lnSpc>
                <a:spcPts val="294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DM Sans"/>
            </a:endParaRPr>
          </a:p>
          <a:p>
            <a:pPr marL="226695" lvl="1">
              <a:lnSpc>
                <a:spcPts val="2940"/>
              </a:lnSpc>
            </a:pPr>
            <a:endParaRPr lang="en-US" sz="2800" dirty="0">
              <a:solidFill>
                <a:srgbClr val="000000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83085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1632" y="1471174"/>
            <a:ext cx="17384733" cy="7373171"/>
            <a:chOff x="0" y="0"/>
            <a:chExt cx="9620467" cy="40802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solidFill>
              <a:srgbClr val="FFF9D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325074" y="333896"/>
            <a:ext cx="2342452" cy="2274556"/>
            <a:chOff x="0" y="0"/>
            <a:chExt cx="2588931" cy="258893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588931" cy="2588931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A5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53503" y="804330"/>
              <a:ext cx="2481923" cy="1766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64"/>
                </a:lnSpc>
                <a:spcBef>
                  <a:spcPct val="0"/>
                </a:spcBef>
              </a:pPr>
              <a:r>
                <a:rPr lang="en-US" sz="2474" dirty="0">
                  <a:solidFill>
                    <a:srgbClr val="FFFFFF"/>
                  </a:solidFill>
                  <a:latin typeface="DM Sans Bold"/>
                </a:rPr>
                <a:t>Frameworks, Algorithms</a:t>
              </a: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219200" y="2535045"/>
            <a:ext cx="7581900" cy="63318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Frameworks: </a:t>
            </a: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Baseline solution by </a:t>
            </a:r>
            <a:r>
              <a:rPr lang="en-US" sz="2800" dirty="0" err="1">
                <a:solidFill>
                  <a:srgbClr val="000000"/>
                </a:solidFill>
                <a:latin typeface="DM Sans"/>
              </a:rPr>
              <a:t>duckietown</a:t>
            </a:r>
            <a:r>
              <a:rPr lang="en-US" sz="2800" dirty="0">
                <a:solidFill>
                  <a:srgbClr val="000000"/>
                </a:solidFill>
                <a:latin typeface="DM Sans"/>
              </a:rPr>
              <a:t>, </a:t>
            </a: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r>
              <a:rPr lang="hu-HU" sz="2800" dirty="0" err="1">
                <a:solidFill>
                  <a:srgbClr val="000000"/>
                </a:solidFill>
                <a:latin typeface="DM Sans"/>
              </a:rPr>
              <a:t>T</a:t>
            </a:r>
            <a:r>
              <a:rPr lang="en-US" sz="2800" dirty="0" err="1">
                <a:solidFill>
                  <a:srgbClr val="000000"/>
                </a:solidFill>
                <a:latin typeface="DM Sans"/>
              </a:rPr>
              <a:t>ensorforce</a:t>
            </a:r>
            <a:r>
              <a:rPr lang="en-US" sz="2800" dirty="0">
                <a:solidFill>
                  <a:srgbClr val="000000"/>
                </a:solidFill>
                <a:latin typeface="DM Sans"/>
              </a:rPr>
              <a:t>, </a:t>
            </a: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DM Sans"/>
              </a:rPr>
              <a:t>Stable Baselines3</a:t>
            </a: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endParaRPr lang="en-US" sz="2800" b="1" dirty="0">
              <a:solidFill>
                <a:srgbClr val="000000"/>
              </a:solidFill>
              <a:latin typeface="DM Sans"/>
            </a:endParaRPr>
          </a:p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Optimization:</a:t>
            </a: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RL Zoo </a:t>
            </a: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DM Sans"/>
              </a:rPr>
              <a:t>Optuna</a:t>
            </a:r>
            <a:endParaRPr lang="en-US" sz="2800" b="1" dirty="0">
              <a:solidFill>
                <a:srgbClr val="000000"/>
              </a:solidFill>
              <a:latin typeface="DM Sans"/>
            </a:endParaRP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endParaRPr lang="en-US" sz="2800" b="1" dirty="0">
              <a:solidFill>
                <a:srgbClr val="000000"/>
              </a:solidFill>
              <a:latin typeface="DM Sans"/>
            </a:endParaRPr>
          </a:p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Used hardware: </a:t>
            </a: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Provided by </a:t>
            </a:r>
            <a:r>
              <a:rPr lang="en-US" sz="2800" b="1" dirty="0">
                <a:solidFill>
                  <a:srgbClr val="000000"/>
                </a:solidFill>
                <a:latin typeface="DM Sans"/>
              </a:rPr>
              <a:t>Google Collaboratory</a:t>
            </a: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endParaRPr lang="en-US" sz="2800" b="1" dirty="0">
              <a:solidFill>
                <a:srgbClr val="000000"/>
              </a:solidFill>
              <a:latin typeface="DM Sans"/>
            </a:endParaRPr>
          </a:p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Algorithms: </a:t>
            </a: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DM Sans"/>
              </a:rPr>
              <a:t>PPO</a:t>
            </a:r>
            <a:r>
              <a:rPr lang="en-US" sz="2800" dirty="0">
                <a:solidFill>
                  <a:srgbClr val="000000"/>
                </a:solidFill>
                <a:latin typeface="DM Sans"/>
              </a:rPr>
              <a:t>, </a:t>
            </a: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DM Sans"/>
              </a:rPr>
              <a:t>A2C</a:t>
            </a:r>
            <a:r>
              <a:rPr lang="en-US" sz="2800" dirty="0">
                <a:solidFill>
                  <a:srgbClr val="000000"/>
                </a:solidFill>
                <a:latin typeface="DM Sans"/>
              </a:rPr>
              <a:t>, </a:t>
            </a: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DDPG</a:t>
            </a:r>
          </a:p>
          <a:p>
            <a:pPr marL="226695" lvl="1">
              <a:lnSpc>
                <a:spcPts val="2940"/>
              </a:lnSpc>
            </a:pPr>
            <a:endParaRPr lang="en-US" sz="2800" dirty="0">
              <a:solidFill>
                <a:srgbClr val="000000"/>
              </a:solidFill>
              <a:latin typeface="DM Sans"/>
            </a:endParaRP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D64511F1-B022-4843-B20E-465ED96646AD}"/>
              </a:ext>
            </a:extLst>
          </p:cNvPr>
          <p:cNvGrpSpPr/>
          <p:nvPr/>
        </p:nvGrpSpPr>
        <p:grpSpPr>
          <a:xfrm>
            <a:off x="16085548" y="435727"/>
            <a:ext cx="1780124" cy="1152800"/>
            <a:chOff x="0" y="0"/>
            <a:chExt cx="2373499" cy="1537066"/>
          </a:xfrm>
        </p:grpSpPr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3AC3A278-F704-A84F-AF0E-DF37744B4402}"/>
                </a:ext>
              </a:extLst>
            </p:cNvPr>
            <p:cNvSpPr txBox="1"/>
            <p:nvPr/>
          </p:nvSpPr>
          <p:spPr>
            <a:xfrm>
              <a:off x="0" y="1228519"/>
              <a:ext cx="2373499" cy="3085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861"/>
                </a:lnSpc>
                <a:spcBef>
                  <a:spcPct val="0"/>
                </a:spcBef>
              </a:pPr>
              <a:endParaRPr lang="en-US" sz="1329" u="none" dirty="0">
                <a:solidFill>
                  <a:srgbClr val="000000"/>
                </a:solidFill>
                <a:latin typeface="DM Sans"/>
              </a:endParaRPr>
            </a:p>
          </p:txBody>
        </p:sp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D97BAE2F-18CF-294E-9E3C-7D436CE009FD}"/>
                </a:ext>
              </a:extLst>
            </p:cNvPr>
            <p:cNvGrpSpPr/>
            <p:nvPr/>
          </p:nvGrpSpPr>
          <p:grpSpPr>
            <a:xfrm>
              <a:off x="698608" y="0"/>
              <a:ext cx="976283" cy="980659"/>
              <a:chOff x="14168" y="0"/>
              <a:chExt cx="6321664" cy="6350000"/>
            </a:xfrm>
          </p:grpSpPr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0F8CE137-CE36-AF4F-B969-3A59B3F3325F}"/>
                  </a:ext>
                </a:extLst>
              </p:cNvPr>
              <p:cNvSpPr/>
              <p:nvPr/>
            </p:nvSpPr>
            <p:spPr>
              <a:xfrm>
                <a:off x="14168" y="0"/>
                <a:ext cx="6321664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A500"/>
              </a:solidFill>
            </p:spPr>
          </p:sp>
        </p:grp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80B1886E-1FD4-5E45-9FA3-F69EB8458110}"/>
                </a:ext>
              </a:extLst>
            </p:cNvPr>
            <p:cNvSpPr txBox="1"/>
            <p:nvPr/>
          </p:nvSpPr>
          <p:spPr>
            <a:xfrm>
              <a:off x="957287" y="231775"/>
              <a:ext cx="480029" cy="566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0"/>
                </a:lnSpc>
              </a:pPr>
              <a:r>
                <a:rPr lang="hu-HU" sz="2991" dirty="0">
                  <a:solidFill>
                    <a:srgbClr val="FFFFFF"/>
                  </a:solidFill>
                  <a:latin typeface="DM Sans Bold"/>
                </a:rPr>
                <a:t>5</a:t>
              </a:r>
              <a:endParaRPr lang="en-US" sz="2991" dirty="0">
                <a:solidFill>
                  <a:srgbClr val="FFFFFF"/>
                </a:solidFill>
                <a:latin typeface="DM Sans Bold"/>
              </a:endParaRPr>
            </a:p>
          </p:txBody>
        </p:sp>
      </p:grpSp>
      <p:pic>
        <p:nvPicPr>
          <p:cNvPr id="16" name="Kép 15">
            <a:extLst>
              <a:ext uri="{FF2B5EF4-FFF2-40B4-BE49-F238E27FC236}">
                <a16:creationId xmlns:a16="http://schemas.microsoft.com/office/drawing/2014/main" id="{6F3EB301-9E51-2E45-B4E8-BA9C69F3F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53" y="1943100"/>
            <a:ext cx="3417526" cy="2944331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18633E91-612E-7F42-9362-AB086880C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639" y="2639461"/>
            <a:ext cx="2267266" cy="168616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5023DD26-A3E5-AD4D-861C-8991581F1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4653" y="5753100"/>
            <a:ext cx="3417526" cy="1374180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644A4103-AF52-5D42-A6D3-CD126559C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8196" y="5294055"/>
            <a:ext cx="3172151" cy="18292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1632" y="1471174"/>
            <a:ext cx="17384733" cy="7373171"/>
            <a:chOff x="0" y="0"/>
            <a:chExt cx="9620467" cy="40802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l="l" t="t" r="r" b="b"/>
              <a:pathLst>
                <a:path w="9620467" h="4080209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solidFill>
              <a:srgbClr val="FFF9D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343708" y="270781"/>
            <a:ext cx="1941698" cy="1941698"/>
            <a:chOff x="0" y="0"/>
            <a:chExt cx="2588931" cy="258893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588931" cy="2588931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A5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53504" y="1008781"/>
              <a:ext cx="2481923" cy="569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64"/>
                </a:lnSpc>
                <a:spcBef>
                  <a:spcPct val="0"/>
                </a:spcBef>
              </a:pPr>
              <a:r>
                <a:rPr lang="en-US" sz="2474" dirty="0">
                  <a:solidFill>
                    <a:srgbClr val="FFFFFF"/>
                  </a:solidFill>
                  <a:latin typeface="DM Sans Bold"/>
                </a:rPr>
                <a:t>PPO</a:t>
              </a:r>
            </a:p>
          </p:txBody>
        </p:sp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C8E9543A-D60B-FF42-AC60-140704458E90}"/>
              </a:ext>
            </a:extLst>
          </p:cNvPr>
          <p:cNvGrpSpPr/>
          <p:nvPr/>
        </p:nvGrpSpPr>
        <p:grpSpPr>
          <a:xfrm>
            <a:off x="16459799" y="506135"/>
            <a:ext cx="1780124" cy="1152800"/>
            <a:chOff x="0" y="0"/>
            <a:chExt cx="2373499" cy="1537066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3C7A64FD-D414-7B43-823B-798EE4214C33}"/>
                </a:ext>
              </a:extLst>
            </p:cNvPr>
            <p:cNvSpPr txBox="1"/>
            <p:nvPr/>
          </p:nvSpPr>
          <p:spPr>
            <a:xfrm>
              <a:off x="0" y="1228519"/>
              <a:ext cx="2373499" cy="3085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861"/>
                </a:lnSpc>
                <a:spcBef>
                  <a:spcPct val="0"/>
                </a:spcBef>
              </a:pPr>
              <a:endParaRPr lang="en-US" sz="1329" u="none" dirty="0">
                <a:solidFill>
                  <a:srgbClr val="000000"/>
                </a:solidFill>
                <a:latin typeface="DM Sans"/>
              </a:endParaRPr>
            </a:p>
          </p:txBody>
        </p:sp>
        <p:grpSp>
          <p:nvGrpSpPr>
            <p:cNvPr id="14" name="Group 6">
              <a:extLst>
                <a:ext uri="{FF2B5EF4-FFF2-40B4-BE49-F238E27FC236}">
                  <a16:creationId xmlns:a16="http://schemas.microsoft.com/office/drawing/2014/main" id="{8B20D6F1-4EC9-C64B-BFD4-A500E1B58F1B}"/>
                </a:ext>
              </a:extLst>
            </p:cNvPr>
            <p:cNvGrpSpPr/>
            <p:nvPr/>
          </p:nvGrpSpPr>
          <p:grpSpPr>
            <a:xfrm>
              <a:off x="698608" y="0"/>
              <a:ext cx="976283" cy="980659"/>
              <a:chOff x="14168" y="0"/>
              <a:chExt cx="6321664" cy="6350000"/>
            </a:xfrm>
          </p:grpSpPr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A26515A5-2F40-674D-8C56-D3EDCCEF4410}"/>
                  </a:ext>
                </a:extLst>
              </p:cNvPr>
              <p:cNvSpPr/>
              <p:nvPr/>
            </p:nvSpPr>
            <p:spPr>
              <a:xfrm>
                <a:off x="14168" y="0"/>
                <a:ext cx="6321664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A500"/>
              </a:solidFill>
            </p:spPr>
          </p:sp>
        </p:grp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id="{C88E6C71-86EE-F04E-8AC4-B9EA1A13DA6F}"/>
                </a:ext>
              </a:extLst>
            </p:cNvPr>
            <p:cNvSpPr txBox="1"/>
            <p:nvPr/>
          </p:nvSpPr>
          <p:spPr>
            <a:xfrm>
              <a:off x="957287" y="231775"/>
              <a:ext cx="480029" cy="566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0"/>
                </a:lnSpc>
              </a:pPr>
              <a:r>
                <a:rPr lang="hu-HU" sz="2991" dirty="0">
                  <a:solidFill>
                    <a:srgbClr val="FFFFFF"/>
                  </a:solidFill>
                  <a:latin typeface="DM Sans Bold"/>
                </a:rPr>
                <a:t>5</a:t>
              </a:r>
              <a:endParaRPr lang="en-US" sz="2991" dirty="0">
                <a:solidFill>
                  <a:srgbClr val="FFFFFF"/>
                </a:solidFill>
                <a:latin typeface="DM Sans Bold"/>
              </a:endParaRPr>
            </a:p>
          </p:txBody>
        </p:sp>
      </p:grpSp>
      <p:grpSp>
        <p:nvGrpSpPr>
          <p:cNvPr id="17" name="Group 4">
            <a:extLst>
              <a:ext uri="{FF2B5EF4-FFF2-40B4-BE49-F238E27FC236}">
                <a16:creationId xmlns:a16="http://schemas.microsoft.com/office/drawing/2014/main" id="{28968B0E-5AE8-2744-AB8F-249214C3F1A1}"/>
              </a:ext>
            </a:extLst>
          </p:cNvPr>
          <p:cNvGrpSpPr/>
          <p:nvPr/>
        </p:nvGrpSpPr>
        <p:grpSpPr>
          <a:xfrm>
            <a:off x="13407212" y="270166"/>
            <a:ext cx="1941698" cy="1941698"/>
            <a:chOff x="0" y="0"/>
            <a:chExt cx="2588931" cy="2588931"/>
          </a:xfrm>
        </p:grpSpPr>
        <p:grpSp>
          <p:nvGrpSpPr>
            <p:cNvPr id="18" name="Group 5">
              <a:extLst>
                <a:ext uri="{FF2B5EF4-FFF2-40B4-BE49-F238E27FC236}">
                  <a16:creationId xmlns:a16="http://schemas.microsoft.com/office/drawing/2014/main" id="{3BE37065-444E-3C46-A784-7571817B372E}"/>
                </a:ext>
              </a:extLst>
            </p:cNvPr>
            <p:cNvGrpSpPr/>
            <p:nvPr/>
          </p:nvGrpSpPr>
          <p:grpSpPr>
            <a:xfrm>
              <a:off x="0" y="0"/>
              <a:ext cx="2588931" cy="2588931"/>
              <a:chOff x="0" y="0"/>
              <a:chExt cx="6350000" cy="6350000"/>
            </a:xfrm>
          </p:grpSpPr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4422E1C6-9A19-8A4B-9157-00B57F1C2D7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A500"/>
              </a:solidFill>
            </p:spPr>
          </p:sp>
        </p:grpSp>
        <p:sp>
          <p:nvSpPr>
            <p:cNvPr id="19" name="TextBox 7">
              <a:extLst>
                <a:ext uri="{FF2B5EF4-FFF2-40B4-BE49-F238E27FC236}">
                  <a16:creationId xmlns:a16="http://schemas.microsoft.com/office/drawing/2014/main" id="{486638C5-C941-6D4D-B584-8B9EF16759CE}"/>
                </a:ext>
              </a:extLst>
            </p:cNvPr>
            <p:cNvSpPr txBox="1"/>
            <p:nvPr/>
          </p:nvSpPr>
          <p:spPr>
            <a:xfrm>
              <a:off x="53504" y="1008781"/>
              <a:ext cx="2481923" cy="569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64"/>
                </a:lnSpc>
                <a:spcBef>
                  <a:spcPct val="0"/>
                </a:spcBef>
              </a:pPr>
              <a:r>
                <a:rPr lang="en-US" sz="2474" dirty="0">
                  <a:solidFill>
                    <a:srgbClr val="FFFFFF"/>
                  </a:solidFill>
                  <a:latin typeface="DM Sans Bold"/>
                </a:rPr>
                <a:t>A2C</a:t>
              </a:r>
            </a:p>
          </p:txBody>
        </p:sp>
      </p:grpSp>
      <p:sp>
        <p:nvSpPr>
          <p:cNvPr id="21" name="TextBox 36">
            <a:extLst>
              <a:ext uri="{FF2B5EF4-FFF2-40B4-BE49-F238E27FC236}">
                <a16:creationId xmlns:a16="http://schemas.microsoft.com/office/drawing/2014/main" id="{C8CA7EB1-58E5-FC42-9582-98D26E7C3E09}"/>
              </a:ext>
            </a:extLst>
          </p:cNvPr>
          <p:cNvSpPr txBox="1"/>
          <p:nvPr/>
        </p:nvSpPr>
        <p:spPr>
          <a:xfrm>
            <a:off x="1144103" y="4075614"/>
            <a:ext cx="7581900" cy="29847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PPO (Proximal Policy Optimization)</a:t>
            </a: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DM Sans"/>
              </a:rPr>
              <a:t>OpenAI</a:t>
            </a:r>
            <a:endParaRPr lang="en-US" sz="2800" dirty="0">
              <a:solidFill>
                <a:srgbClr val="000000"/>
              </a:solidFill>
              <a:latin typeface="DM Sans"/>
            </a:endParaRP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Policy gradient, on-policy</a:t>
            </a: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Multi steps of (usually minibatch) SGD to maximize the objective values</a:t>
            </a: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DM Sans"/>
            </a:endParaRP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DM Sans"/>
            </a:endParaRPr>
          </a:p>
          <a:p>
            <a:pPr marL="226695" lvl="1">
              <a:lnSpc>
                <a:spcPts val="2940"/>
              </a:lnSpc>
            </a:pPr>
            <a:endParaRPr lang="en-US" sz="2800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22" name="TextBox 36">
            <a:extLst>
              <a:ext uri="{FF2B5EF4-FFF2-40B4-BE49-F238E27FC236}">
                <a16:creationId xmlns:a16="http://schemas.microsoft.com/office/drawing/2014/main" id="{69841CFF-BB59-A442-B41A-A9C72B39E073}"/>
              </a:ext>
            </a:extLst>
          </p:cNvPr>
          <p:cNvSpPr txBox="1"/>
          <p:nvPr/>
        </p:nvSpPr>
        <p:spPr>
          <a:xfrm>
            <a:off x="10553244" y="3945192"/>
            <a:ext cx="6590653" cy="26128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A2C (Advantage Actor Critic)</a:t>
            </a: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Policy Gradient, on-policy</a:t>
            </a: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Learning the value function for one policy while following it</a:t>
            </a: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Actor critic</a:t>
            </a:r>
          </a:p>
          <a:p>
            <a:pPr marL="910590" lvl="2" indent="-226695">
              <a:lnSpc>
                <a:spcPts val="294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DM Sans"/>
            </a:endParaRPr>
          </a:p>
          <a:p>
            <a:pPr marL="683895" lvl="2">
              <a:lnSpc>
                <a:spcPts val="2940"/>
              </a:lnSpc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297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4058</TotalTime>
  <Words>459</Words>
  <Application>Microsoft Macintosh PowerPoint</Application>
  <PresentationFormat>Egyéni</PresentationFormat>
  <Paragraphs>137</Paragraphs>
  <Slides>12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DM Sans Bold</vt:lpstr>
      <vt:lpstr>Calibri</vt:lpstr>
      <vt:lpstr>DM Sans</vt:lpstr>
      <vt:lpstr>Arial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lastModifiedBy>Szabó Bence</cp:lastModifiedBy>
  <cp:revision>67</cp:revision>
  <dcterms:created xsi:type="dcterms:W3CDTF">2006-08-16T00:00:00Z</dcterms:created>
  <dcterms:modified xsi:type="dcterms:W3CDTF">2020-12-13T23:11:41Z</dcterms:modified>
  <dc:identifier>DAEIm2N2nVY</dc:identifier>
</cp:coreProperties>
</file>