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7" r:id="rId11"/>
    <p:sldId id="266" r:id="rId12"/>
    <p:sldId id="268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BCAA3-5B5B-434B-BED7-F9ED8E25DE53}" v="264" dt="2023-11-25T15:22:35.682"/>
    <p1510:client id="{57BF9D76-B09C-4142-876A-C8CB1F56313D}" v="561" dt="2023-11-25T14:02:35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82FB8-0358-46D2-ACBC-53A9CD849F40}" type="datetimeFigureOut"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346B-BCB4-40C3-8FAA-13D820FBE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62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0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3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6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99261" y="1428405"/>
            <a:ext cx="7466585" cy="250245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00" err="1">
                <a:solidFill>
                  <a:srgbClr val="6EB9FC"/>
                </a:solidFill>
                <a:latin typeface="Lora"/>
              </a:rPr>
              <a:t>TracePQR</a:t>
            </a:r>
          </a:p>
        </p:txBody>
      </p:sp>
      <p:sp>
        <p:nvSpPr>
          <p:cNvPr id="6" name="Text 3"/>
          <p:cNvSpPr/>
          <p:nvPr/>
        </p:nvSpPr>
        <p:spPr>
          <a:xfrm>
            <a:off x="6099262" y="2975138"/>
            <a:ext cx="7477601" cy="177700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La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gestión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efectiva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de las PQR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en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un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negocio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es crucial para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el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éxito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empresarial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.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Implementar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un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sistema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avanzado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de Procesamiento de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Lenguaje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Natural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puede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modernizar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y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optimizar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este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proceso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. Esto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acelerará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los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procesos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de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atención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al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cliente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proporcionando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una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visión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más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profunda de las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necesidades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y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patrones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de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comportamiento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de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los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clientes</a:t>
            </a:r>
            <a:r>
              <a:rPr lang="en-US" sz="1750" dirty="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.</a:t>
            </a:r>
            <a:endParaRPr lang="en-US" sz="1750" dirty="0">
              <a:latin typeface="Source Sans Pro"/>
              <a:ea typeface="Source Sans Pro"/>
            </a:endParaRPr>
          </a:p>
        </p:txBody>
      </p:sp>
      <p:sp>
        <p:nvSpPr>
          <p:cNvPr id="9" name="Text 5"/>
          <p:cNvSpPr/>
          <p:nvPr/>
        </p:nvSpPr>
        <p:spPr>
          <a:xfrm>
            <a:off x="6103040" y="5112227"/>
            <a:ext cx="4236720" cy="38885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3062"/>
              </a:lnSpc>
            </a:pPr>
            <a:r>
              <a:rPr lang="en-US" sz="2150" b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Juan Sebastian Moncada Aguilar</a:t>
            </a:r>
            <a:br>
              <a:rPr lang="en-US" sz="2150" b="1">
                <a:latin typeface="Source Sans Pro"/>
                <a:ea typeface="Source Sans Pro"/>
                <a:cs typeface="Source Sans Pro" pitchFamily="34" charset="-120"/>
              </a:rPr>
            </a:br>
            <a:r>
              <a:rPr lang="en-US" sz="2150" b="1">
                <a:solidFill>
                  <a:srgbClr val="D6E5EF"/>
                </a:solidFill>
                <a:latin typeface="Source Sans Pro"/>
                <a:ea typeface="Source Sans Pro"/>
              </a:rPr>
              <a:t>Johan Sanchez Rojas</a:t>
            </a:r>
            <a:endParaRPr lang="en-US" sz="2150" err="1">
              <a:latin typeface="Source Sans Pro"/>
              <a:ea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B4A16-026C-5124-4564-2A4B15782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83" y="1294224"/>
            <a:ext cx="9948231" cy="4131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10147-2B25-1F9C-8FB3-5C9F76C64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85" y="4646961"/>
            <a:ext cx="8471969" cy="3441574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4BDF3D94-3858-E095-462A-6253B9F89DDF}"/>
              </a:ext>
            </a:extLst>
          </p:cNvPr>
          <p:cNvSpPr/>
          <p:nvPr/>
        </p:nvSpPr>
        <p:spPr>
          <a:xfrm>
            <a:off x="334923" y="428026"/>
            <a:ext cx="5974080" cy="59233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4664"/>
              </a:lnSpc>
              <a:buNone/>
            </a:pPr>
            <a:r>
              <a:rPr lang="en-US" sz="3700">
                <a:solidFill>
                  <a:srgbClr val="6EB9FC"/>
                </a:solidFill>
                <a:latin typeface="Lora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7070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6B7287-C491-7543-3BDF-B355ACAA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95" y="557008"/>
            <a:ext cx="9188067" cy="41079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91FF1E-A609-4072-F91B-3FC2CCCBD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222" y="4299432"/>
            <a:ext cx="9937213" cy="37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3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1679770" y="491822"/>
            <a:ext cx="11278593" cy="68550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>
              <a:lnSpc>
                <a:spcPts val="4876"/>
              </a:lnSpc>
            </a:pPr>
            <a:r>
              <a:rPr lang="en-US" sz="3900">
                <a:solidFill>
                  <a:srgbClr val="00B54A"/>
                </a:solidFill>
                <a:latin typeface="Lora"/>
                <a:ea typeface="Calibri"/>
                <a:cs typeface="Calibri"/>
              </a:rPr>
              <a:t>¿Por que </a:t>
            </a:r>
            <a:r>
              <a:rPr lang="en-US" sz="3900" err="1">
                <a:solidFill>
                  <a:srgbClr val="00B54A"/>
                </a:solidFill>
                <a:latin typeface="Lora"/>
                <a:ea typeface="Calibri"/>
                <a:cs typeface="Calibri"/>
              </a:rPr>
              <a:t>implementar</a:t>
            </a:r>
            <a:r>
              <a:rPr lang="en-US" sz="3900">
                <a:solidFill>
                  <a:srgbClr val="00B54A"/>
                </a:solidFill>
                <a:latin typeface="Lora"/>
                <a:ea typeface="Calibri"/>
                <a:cs typeface="Calibri"/>
              </a:rPr>
              <a:t> </a:t>
            </a:r>
            <a:r>
              <a:rPr lang="en-US" sz="3900" err="1">
                <a:solidFill>
                  <a:srgbClr val="00B54A"/>
                </a:solidFill>
                <a:latin typeface="Lora"/>
                <a:ea typeface="Calibri"/>
                <a:cs typeface="Calibri"/>
              </a:rPr>
              <a:t>TracePQR</a:t>
            </a:r>
            <a:r>
              <a:rPr lang="en-US" sz="3900">
                <a:solidFill>
                  <a:srgbClr val="00B54A"/>
                </a:solidFill>
                <a:latin typeface="Lora"/>
                <a:ea typeface="Calibri"/>
                <a:cs typeface="Calibri"/>
              </a:rPr>
              <a:t> </a:t>
            </a:r>
            <a:r>
              <a:rPr lang="en-US" sz="3900" err="1">
                <a:solidFill>
                  <a:srgbClr val="00B54A"/>
                </a:solidFill>
                <a:latin typeface="Lora"/>
                <a:ea typeface="Calibri"/>
                <a:cs typeface="Calibri"/>
              </a:rPr>
              <a:t>en</a:t>
            </a:r>
            <a:r>
              <a:rPr lang="en-US" sz="3900">
                <a:solidFill>
                  <a:srgbClr val="00B54A"/>
                </a:solidFill>
                <a:latin typeface="Lora"/>
                <a:ea typeface="Calibri"/>
                <a:cs typeface="Calibri"/>
              </a:rPr>
              <a:t> </a:t>
            </a:r>
            <a:r>
              <a:rPr lang="en-US" sz="3900" err="1">
                <a:solidFill>
                  <a:srgbClr val="00B54A"/>
                </a:solidFill>
                <a:latin typeface="Lora"/>
                <a:ea typeface="Calibri"/>
                <a:cs typeface="Calibri"/>
              </a:rPr>
              <a:t>su</a:t>
            </a:r>
            <a:r>
              <a:rPr lang="en-US" sz="3900">
                <a:solidFill>
                  <a:srgbClr val="00B54A"/>
                </a:solidFill>
                <a:latin typeface="Lora"/>
                <a:ea typeface="Calibri"/>
                <a:cs typeface="Calibri"/>
              </a:rPr>
              <a:t> </a:t>
            </a:r>
            <a:r>
              <a:rPr lang="en-US" sz="3900" err="1">
                <a:solidFill>
                  <a:srgbClr val="00B54A"/>
                </a:solidFill>
                <a:latin typeface="Lora"/>
                <a:ea typeface="Calibri"/>
                <a:cs typeface="Calibri"/>
              </a:rPr>
              <a:t>compañía</a:t>
            </a:r>
            <a:r>
              <a:rPr lang="en-US" sz="3900">
                <a:solidFill>
                  <a:srgbClr val="00B54A"/>
                </a:solidFill>
                <a:latin typeface="Lora"/>
                <a:ea typeface="Calibri"/>
                <a:cs typeface="Calibri"/>
              </a:rPr>
              <a:t>?</a:t>
            </a:r>
          </a:p>
        </p:txBody>
      </p:sp>
      <p:sp>
        <p:nvSpPr>
          <p:cNvPr id="6" name="Text 4"/>
          <p:cNvSpPr/>
          <p:nvPr/>
        </p:nvSpPr>
        <p:spPr>
          <a:xfrm>
            <a:off x="2528624" y="2306247"/>
            <a:ext cx="3504536" cy="53485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438"/>
              </a:lnSpc>
            </a:pPr>
            <a:r>
              <a:rPr lang="en-US" sz="3200">
                <a:solidFill>
                  <a:schemeClr val="bg1"/>
                </a:solidFill>
                <a:latin typeface="Lora"/>
              </a:rPr>
              <a:t>Ahorro de </a:t>
            </a:r>
            <a:r>
              <a:rPr lang="en-US" sz="3200" err="1">
                <a:solidFill>
                  <a:schemeClr val="bg1"/>
                </a:solidFill>
                <a:latin typeface="Lora"/>
              </a:rPr>
              <a:t>costos</a:t>
            </a:r>
            <a:endParaRPr lang="en-US" sz="3200" err="1">
              <a:solidFill>
                <a:schemeClr val="bg1"/>
              </a:solidFill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330B0B44-0545-7624-D40B-8F5892628452}"/>
              </a:ext>
            </a:extLst>
          </p:cNvPr>
          <p:cNvSpPr/>
          <p:nvPr/>
        </p:nvSpPr>
        <p:spPr>
          <a:xfrm>
            <a:off x="2526386" y="3207568"/>
            <a:ext cx="7215144" cy="6143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438"/>
              </a:lnSpc>
            </a:pPr>
            <a:r>
              <a:rPr lang="en-US" sz="3200">
                <a:solidFill>
                  <a:srgbClr val="6EB9FC"/>
                </a:solidFill>
                <a:latin typeface="Lora"/>
              </a:rPr>
              <a:t>´</a:t>
            </a:r>
            <a:r>
              <a:rPr lang="en-US" sz="3200" err="1">
                <a:solidFill>
                  <a:schemeClr val="bg1"/>
                </a:solidFill>
                <a:latin typeface="Lora"/>
              </a:rPr>
              <a:t>Preservar</a:t>
            </a:r>
            <a:r>
              <a:rPr lang="en-US" sz="3200">
                <a:solidFill>
                  <a:schemeClr val="bg1"/>
                </a:solidFill>
                <a:latin typeface="Lora"/>
              </a:rPr>
              <a:t> la </a:t>
            </a:r>
            <a:r>
              <a:rPr lang="en-US" sz="3200" err="1">
                <a:solidFill>
                  <a:schemeClr val="bg1"/>
                </a:solidFill>
                <a:latin typeface="Lora"/>
              </a:rPr>
              <a:t>reputación</a:t>
            </a:r>
            <a:r>
              <a:rPr lang="en-US" sz="3200">
                <a:solidFill>
                  <a:schemeClr val="bg1"/>
                </a:solidFill>
                <a:latin typeface="Lora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Lora"/>
              </a:rPr>
              <a:t>corporativa</a:t>
            </a:r>
            <a:endParaRPr lang="en-US" sz="3200">
              <a:solidFill>
                <a:schemeClr val="bg1"/>
              </a:solidFill>
              <a:latin typeface="Lora"/>
            </a:endParaRP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50B10A97-F336-A1FC-5965-70F6438D86B3}"/>
              </a:ext>
            </a:extLst>
          </p:cNvPr>
          <p:cNvSpPr/>
          <p:nvPr/>
        </p:nvSpPr>
        <p:spPr>
          <a:xfrm>
            <a:off x="2530688" y="4204750"/>
            <a:ext cx="7215144" cy="6143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438"/>
              </a:lnSpc>
            </a:pPr>
            <a:r>
              <a:rPr lang="en-US" sz="3200">
                <a:solidFill>
                  <a:srgbClr val="6EB9FC"/>
                </a:solidFill>
                <a:latin typeface="Lora"/>
              </a:rPr>
              <a:t>´</a:t>
            </a:r>
            <a:r>
              <a:rPr lang="en-US" sz="3200" err="1">
                <a:solidFill>
                  <a:schemeClr val="bg1"/>
                </a:solidFill>
                <a:latin typeface="Lora"/>
              </a:rPr>
              <a:t>Eficiencia</a:t>
            </a:r>
            <a:r>
              <a:rPr lang="en-US" sz="3200">
                <a:solidFill>
                  <a:schemeClr val="bg1"/>
                </a:solidFill>
                <a:latin typeface="Lora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Lora"/>
              </a:rPr>
              <a:t>en</a:t>
            </a:r>
            <a:r>
              <a:rPr lang="en-US" sz="3200">
                <a:solidFill>
                  <a:schemeClr val="bg1"/>
                </a:solidFill>
                <a:latin typeface="Lora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Lora"/>
              </a:rPr>
              <a:t>los</a:t>
            </a:r>
            <a:r>
              <a:rPr lang="en-US" sz="3200">
                <a:solidFill>
                  <a:schemeClr val="bg1"/>
                </a:solidFill>
                <a:latin typeface="Lora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Lora"/>
              </a:rPr>
              <a:t>procesos</a:t>
            </a:r>
            <a:endParaRPr lang="en-US" sz="3200">
              <a:solidFill>
                <a:schemeClr val="bg1"/>
              </a:solidFill>
              <a:latin typeface="Lora"/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0AA7771A-3B85-F4A2-C8CE-E94FC9A992D2}"/>
              </a:ext>
            </a:extLst>
          </p:cNvPr>
          <p:cNvSpPr/>
          <p:nvPr/>
        </p:nvSpPr>
        <p:spPr>
          <a:xfrm>
            <a:off x="2534128" y="6147484"/>
            <a:ext cx="7215144" cy="6143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438"/>
              </a:lnSpc>
            </a:pPr>
            <a:r>
              <a:rPr lang="en-US" sz="3200">
                <a:solidFill>
                  <a:srgbClr val="6EB9FC"/>
                </a:solidFill>
                <a:latin typeface="Lora"/>
              </a:rPr>
              <a:t>´</a:t>
            </a:r>
            <a:r>
              <a:rPr lang="en-US" sz="3200">
                <a:solidFill>
                  <a:schemeClr val="bg1"/>
                </a:solidFill>
                <a:latin typeface="Lora"/>
              </a:rPr>
              <a:t>Mayor control de la gestion de las PQRS</a:t>
            </a:r>
          </a:p>
        </p:txBody>
      </p:sp>
      <p:pic>
        <p:nvPicPr>
          <p:cNvPr id="20" name="Imagen 19" descr="Archivo:Arbcom ru ready.svg - Wikipedia, la enciclopedia libre">
            <a:extLst>
              <a:ext uri="{FF2B5EF4-FFF2-40B4-BE49-F238E27FC236}">
                <a16:creationId xmlns:a16="http://schemas.microsoft.com/office/drawing/2014/main" id="{66E900CD-D7E4-793B-5557-4F4ED17BB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73356"/>
            <a:ext cx="516836" cy="530088"/>
          </a:xfrm>
          <a:prstGeom prst="rect">
            <a:avLst/>
          </a:prstGeom>
        </p:spPr>
      </p:pic>
      <p:pic>
        <p:nvPicPr>
          <p:cNvPr id="21" name="Imagen 20" descr="Archivo:Arbcom ru ready.svg - Wikipedia, la enciclopedia libre">
            <a:extLst>
              <a:ext uri="{FF2B5EF4-FFF2-40B4-BE49-F238E27FC236}">
                <a16:creationId xmlns:a16="http://schemas.microsoft.com/office/drawing/2014/main" id="{A761AFD6-E945-BDBB-F913-0A6BA381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3140764"/>
            <a:ext cx="516836" cy="530088"/>
          </a:xfrm>
          <a:prstGeom prst="rect">
            <a:avLst/>
          </a:prstGeom>
        </p:spPr>
      </p:pic>
      <p:pic>
        <p:nvPicPr>
          <p:cNvPr id="22" name="Imagen 21" descr="Archivo:Arbcom ru ready.svg - Wikipedia, la enciclopedia libre">
            <a:extLst>
              <a:ext uri="{FF2B5EF4-FFF2-40B4-BE49-F238E27FC236}">
                <a16:creationId xmlns:a16="http://schemas.microsoft.com/office/drawing/2014/main" id="{C8309F11-501E-4760-76F2-C7D1754F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75" y="4118154"/>
            <a:ext cx="516836" cy="530088"/>
          </a:xfrm>
          <a:prstGeom prst="rect">
            <a:avLst/>
          </a:prstGeom>
        </p:spPr>
      </p:pic>
      <p:pic>
        <p:nvPicPr>
          <p:cNvPr id="23" name="Imagen 22" descr="Archivo:Arbcom ru ready.svg - Wikipedia, la enciclopedia libre">
            <a:extLst>
              <a:ext uri="{FF2B5EF4-FFF2-40B4-BE49-F238E27FC236}">
                <a16:creationId xmlns:a16="http://schemas.microsoft.com/office/drawing/2014/main" id="{FAD9F171-04F9-16AE-A46D-6B2835E8B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74" y="5115680"/>
            <a:ext cx="516836" cy="530088"/>
          </a:xfrm>
          <a:prstGeom prst="rect">
            <a:avLst/>
          </a:prstGeom>
        </p:spPr>
      </p:pic>
      <p:pic>
        <p:nvPicPr>
          <p:cNvPr id="24" name="Imagen 23" descr="Archivo:Arbcom ru ready.svg - Wikipedia, la enciclopedia libre">
            <a:extLst>
              <a:ext uri="{FF2B5EF4-FFF2-40B4-BE49-F238E27FC236}">
                <a16:creationId xmlns:a16="http://schemas.microsoft.com/office/drawing/2014/main" id="{F18C83BC-DEC0-ADAA-810B-54FFB3FD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73" y="6148832"/>
            <a:ext cx="516836" cy="530088"/>
          </a:xfrm>
          <a:prstGeom prst="rect">
            <a:avLst/>
          </a:prstGeom>
        </p:spPr>
      </p:pic>
      <p:sp>
        <p:nvSpPr>
          <p:cNvPr id="25" name="Text 4">
            <a:extLst>
              <a:ext uri="{FF2B5EF4-FFF2-40B4-BE49-F238E27FC236}">
                <a16:creationId xmlns:a16="http://schemas.microsoft.com/office/drawing/2014/main" id="{68434734-B5AE-8270-2183-4FF6C84830AB}"/>
              </a:ext>
            </a:extLst>
          </p:cNvPr>
          <p:cNvSpPr/>
          <p:nvPr/>
        </p:nvSpPr>
        <p:spPr>
          <a:xfrm>
            <a:off x="2534127" y="5185582"/>
            <a:ext cx="7215144" cy="6143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438"/>
              </a:lnSpc>
            </a:pPr>
            <a:r>
              <a:rPr lang="en-US" sz="3200">
                <a:solidFill>
                  <a:srgbClr val="6EB9FC"/>
                </a:solidFill>
                <a:latin typeface="Lora"/>
              </a:rPr>
              <a:t>´</a:t>
            </a:r>
            <a:r>
              <a:rPr lang="en-US" sz="3200">
                <a:solidFill>
                  <a:schemeClr val="bg1"/>
                </a:solidFill>
                <a:latin typeface="Lora"/>
              </a:rPr>
              <a:t>Hacer </a:t>
            </a:r>
            <a:r>
              <a:rPr lang="en-US" sz="3200" err="1">
                <a:solidFill>
                  <a:schemeClr val="bg1"/>
                </a:solidFill>
                <a:latin typeface="Lora"/>
              </a:rPr>
              <a:t>uso</a:t>
            </a:r>
            <a:r>
              <a:rPr lang="en-US" sz="3200">
                <a:solidFill>
                  <a:schemeClr val="bg1"/>
                </a:solidFill>
                <a:latin typeface="Lora"/>
              </a:rPr>
              <a:t> de la IA para </a:t>
            </a:r>
            <a:r>
              <a:rPr lang="en-US" sz="3200" err="1">
                <a:solidFill>
                  <a:schemeClr val="bg1"/>
                </a:solidFill>
                <a:latin typeface="Lora"/>
              </a:rPr>
              <a:t>el</a:t>
            </a:r>
            <a:r>
              <a:rPr lang="en-US" sz="3200">
                <a:solidFill>
                  <a:schemeClr val="bg1"/>
                </a:solidFill>
                <a:latin typeface="Lora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Lora"/>
              </a:rPr>
              <a:t>servicio</a:t>
            </a:r>
            <a:r>
              <a:rPr lang="en-US" sz="3200">
                <a:solidFill>
                  <a:schemeClr val="bg1"/>
                </a:solidFill>
                <a:latin typeface="Lora"/>
              </a:rPr>
              <a:t> de la </a:t>
            </a:r>
            <a:r>
              <a:rPr lang="en-US" sz="3200" err="1">
                <a:solidFill>
                  <a:schemeClr val="bg1"/>
                </a:solidFill>
                <a:latin typeface="Lora"/>
              </a:rPr>
              <a:t>empresa</a:t>
            </a:r>
          </a:p>
        </p:txBody>
      </p:sp>
    </p:spTree>
    <p:extLst>
      <p:ext uri="{BB962C8B-B14F-4D97-AF65-F5344CB8AC3E}">
        <p14:creationId xmlns:p14="http://schemas.microsoft.com/office/powerpoint/2010/main" val="112916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829508"/>
            <a:ext cx="8778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Fase de Comprensión del Negocio</a:t>
            </a:r>
            <a:endParaRPr lang="en-US" sz="4374"/>
          </a:p>
        </p:txBody>
      </p:sp>
      <p:sp>
        <p:nvSpPr>
          <p:cNvPr id="5" name="Shape 3"/>
          <p:cNvSpPr/>
          <p:nvPr/>
        </p:nvSpPr>
        <p:spPr>
          <a:xfrm>
            <a:off x="2348389" y="1968222"/>
            <a:ext cx="4855726" cy="2782491"/>
          </a:xfrm>
          <a:prstGeom prst="roundRect">
            <a:avLst>
              <a:gd name="adj" fmla="val 2396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2190393"/>
            <a:ext cx="441138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Objetivo 1: Optimizar la Respuesta al Cliente</a:t>
            </a:r>
            <a:endParaRPr lang="en-US" sz="2187"/>
          </a:p>
        </p:txBody>
      </p:sp>
      <p:sp>
        <p:nvSpPr>
          <p:cNvPr id="7" name="Text 5"/>
          <p:cNvSpPr/>
          <p:nvPr/>
        </p:nvSpPr>
        <p:spPr>
          <a:xfrm>
            <a:off x="2570559" y="3106936"/>
            <a:ext cx="4411385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Mejorar la rapidez y calidad de las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respuestas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al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identificar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y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clasificar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de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manera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precisa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las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peticiones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,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quejas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 y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reclamos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.</a:t>
            </a:r>
            <a:endParaRPr lang="en-US" sz="1750">
              <a:latin typeface="Source Sans Pro"/>
              <a:ea typeface="Source Sans Pro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426285" y="1968222"/>
            <a:ext cx="4855726" cy="2782491"/>
          </a:xfrm>
          <a:prstGeom prst="roundRect">
            <a:avLst>
              <a:gd name="adj" fmla="val 2396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190393"/>
            <a:ext cx="441138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Objetivo 2: Mejorar la Experiencia del Cliente</a:t>
            </a:r>
            <a:endParaRPr lang="en-US" sz="2187"/>
          </a:p>
        </p:txBody>
      </p:sp>
      <p:sp>
        <p:nvSpPr>
          <p:cNvPr id="10" name="Text 8"/>
          <p:cNvSpPr/>
          <p:nvPr/>
        </p:nvSpPr>
        <p:spPr>
          <a:xfrm>
            <a:off x="7648456" y="3106936"/>
            <a:ext cx="4411385" cy="14216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Utilizar la clasificación precisa de la PQR para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proporcionar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una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experiencia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de cliente más personalizada y adaptada.</a:t>
            </a:r>
            <a:endParaRPr lang="en-US" sz="1750">
              <a:latin typeface="Source Sans Pro"/>
              <a:ea typeface="Source Sans Pro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2348389" y="4972883"/>
            <a:ext cx="4855726" cy="2715846"/>
          </a:xfrm>
          <a:prstGeom prst="roundRect">
            <a:avLst>
              <a:gd name="adj" fmla="val 2746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195054"/>
            <a:ext cx="441138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Objetivo 3: Aumentar la Retención de Clientes</a:t>
            </a:r>
            <a:endParaRPr lang="en-US" sz="2187"/>
          </a:p>
        </p:txBody>
      </p:sp>
      <p:sp>
        <p:nvSpPr>
          <p:cNvPr id="13" name="Text 11"/>
          <p:cNvSpPr/>
          <p:nvPr/>
        </p:nvSpPr>
        <p:spPr>
          <a:xfrm>
            <a:off x="2570559" y="6111597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Implementar estrategias basadas en los patrones identificados en la retroalimentación para retener a los clientes existentes.</a:t>
            </a:r>
            <a:endParaRPr lang="en-US" sz="1750"/>
          </a:p>
        </p:txBody>
      </p:sp>
      <p:sp>
        <p:nvSpPr>
          <p:cNvPr id="14" name="Shape 12"/>
          <p:cNvSpPr/>
          <p:nvPr/>
        </p:nvSpPr>
        <p:spPr>
          <a:xfrm>
            <a:off x="7426285" y="4972883"/>
            <a:ext cx="4855726" cy="2715846"/>
          </a:xfrm>
          <a:prstGeom prst="roundRect">
            <a:avLst>
              <a:gd name="adj" fmla="val 2746"/>
            </a:avLst>
          </a:prstGeom>
          <a:solidFill>
            <a:srgbClr val="2F3343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195054"/>
            <a:ext cx="441138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Objetivo 4: Facilitar la Toma de Decisiones Estratégicas</a:t>
            </a:r>
            <a:endParaRPr lang="en-US" sz="2187"/>
          </a:p>
        </p:txBody>
      </p:sp>
      <p:sp>
        <p:nvSpPr>
          <p:cNvPr id="16" name="Text 14"/>
          <p:cNvSpPr/>
          <p:nvPr/>
        </p:nvSpPr>
        <p:spPr>
          <a:xfrm>
            <a:off x="7648456" y="6111597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Utilizar la información recopilada a través de la clasificación automatizada para respaldar la toma de decisiones a nivel empresarial.</a:t>
            </a:r>
            <a:endParaRPr lang="en-US" sz="1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77118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829508"/>
            <a:ext cx="877824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Fase de </a:t>
            </a:r>
            <a:r>
              <a:rPr lang="en-US" sz="4350" err="1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Comprensión</a:t>
            </a:r>
            <a:r>
              <a:rPr lang="en-US" sz="4350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 de </a:t>
            </a:r>
            <a:r>
              <a:rPr lang="en-US" sz="4350" err="1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los</a:t>
            </a:r>
            <a:r>
              <a:rPr lang="en-US" sz="4350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 </a:t>
            </a:r>
            <a:r>
              <a:rPr lang="en-US" sz="4350" err="1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datos</a:t>
            </a:r>
            <a:endParaRPr lang="en-US" sz="4374" err="1"/>
          </a:p>
        </p:txBody>
      </p:sp>
      <p:sp>
        <p:nvSpPr>
          <p:cNvPr id="7" name="Text 5"/>
          <p:cNvSpPr/>
          <p:nvPr/>
        </p:nvSpPr>
        <p:spPr>
          <a:xfrm>
            <a:off x="2352844" y="3281107"/>
            <a:ext cx="9607499" cy="244506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La </a:t>
            </a:r>
            <a:r>
              <a:rPr lang="es-CO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recolección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de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datos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en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el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marco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de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trabajo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CRISP-DM se centra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en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la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obtención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de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información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sobre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Peticiones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,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Quejas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o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Reclamos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(PQRs)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proporcionada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por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cada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compañía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participante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.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Estos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datos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incluyen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la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identificación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del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remitente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, la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fecha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de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presentación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,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una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descripción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o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resumen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de la PQR,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así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como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el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motivo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 </a:t>
            </a:r>
            <a:r>
              <a:rPr lang="en-US" sz="1750" err="1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subyacente</a:t>
            </a:r>
            <a:r>
              <a:rPr lang="en-US" sz="1750">
                <a:solidFill>
                  <a:schemeClr val="bg1"/>
                </a:solidFill>
                <a:latin typeface="Source Sans Pro"/>
                <a:ea typeface="Source Sans Pro"/>
                <a:cs typeface="Times New Roman"/>
              </a:rPr>
              <a:t>. </a:t>
            </a:r>
            <a:endParaRPr lang="es-ES" sz="1750">
              <a:solidFill>
                <a:schemeClr val="bg1"/>
              </a:solidFill>
              <a:latin typeface="Source Sans Pro"/>
              <a:ea typeface="Calibri"/>
              <a:cs typeface="Calibri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A0DC783D-1101-5BAD-BC5B-A8C9FC7959F3}"/>
              </a:ext>
            </a:extLst>
          </p:cNvPr>
          <p:cNvSpPr/>
          <p:nvPr/>
        </p:nvSpPr>
        <p:spPr>
          <a:xfrm>
            <a:off x="2348388" y="2397050"/>
            <a:ext cx="3814355" cy="67985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2000" err="1">
                <a:solidFill>
                  <a:srgbClr val="6EB9FC"/>
                </a:solidFill>
                <a:latin typeface="Lora"/>
              </a:rPr>
              <a:t>Recolección</a:t>
            </a:r>
            <a:r>
              <a:rPr lang="en-US" sz="2000">
                <a:solidFill>
                  <a:srgbClr val="6EB9FC"/>
                </a:solidFill>
                <a:latin typeface="Lora"/>
              </a:rPr>
              <a:t> de </a:t>
            </a:r>
            <a:r>
              <a:rPr lang="en-US" sz="2000" err="1">
                <a:solidFill>
                  <a:srgbClr val="6EB9FC"/>
                </a:solidFill>
                <a:latin typeface="Lora"/>
              </a:rPr>
              <a:t>los</a:t>
            </a:r>
            <a:r>
              <a:rPr lang="en-US" sz="2000">
                <a:solidFill>
                  <a:srgbClr val="6EB9FC"/>
                </a:solidFill>
                <a:latin typeface="Lora"/>
              </a:rPr>
              <a:t> </a:t>
            </a:r>
            <a:r>
              <a:rPr lang="en-US" sz="2000" err="1">
                <a:solidFill>
                  <a:srgbClr val="6EB9FC"/>
                </a:solidFill>
                <a:latin typeface="Lora"/>
              </a:rPr>
              <a:t>datos</a:t>
            </a:r>
            <a:endParaRPr lang="en-US" sz="2000">
              <a:solidFill>
                <a:srgbClr val="6EB9FC"/>
              </a:solidFill>
              <a:latin typeface="Lor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C2313-E8A4-A84A-8E5F-27C8C65F1272}"/>
              </a:ext>
            </a:extLst>
          </p:cNvPr>
          <p:cNvSpPr txBox="1"/>
          <p:nvPr/>
        </p:nvSpPr>
        <p:spPr>
          <a:xfrm>
            <a:off x="1399142" y="5552501"/>
            <a:ext cx="1184313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Usuario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activo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segun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ADRES con la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entidad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#ENTIDAD PROMOTORA DE SALUD  SAS CONTRIBUTIVO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buenas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tardes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tengo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diagnostico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cancer de colon y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peritoneo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oncologo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del CENTRO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ONCOLoGICO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ANTIOQUIA me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remite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manera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urgente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al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cirujano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oncologo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peritoneo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cual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las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veces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que he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ido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 la eps  me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dicen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que no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conocen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y que no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tienen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convenio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con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esta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especialidad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lo tanto no me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han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dado la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autorizacion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requiero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COA me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dicen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ya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les 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pasado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varias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veces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y que EPS 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debe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remitirme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donde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este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especialidad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mi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caso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urgente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y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nadie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me da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una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respuesta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y no se que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hacer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es algo que no da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espera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les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pido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me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ayuden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favor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edad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afectado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EDAD AFECTADO 76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0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829508"/>
            <a:ext cx="877824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Fase de </a:t>
            </a:r>
            <a:r>
              <a:rPr lang="en-US" sz="4350" err="1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comprensión</a:t>
            </a:r>
            <a:r>
              <a:rPr lang="en-US" sz="4350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 de </a:t>
            </a:r>
            <a:r>
              <a:rPr lang="en-US" sz="4350" err="1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los</a:t>
            </a:r>
            <a:r>
              <a:rPr lang="en-US" sz="4350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 </a:t>
            </a:r>
            <a:r>
              <a:rPr lang="en-US" sz="4350" err="1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datos</a:t>
            </a:r>
            <a:endParaRPr lang="en-US" sz="4374" err="1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A0DC783D-1101-5BAD-BC5B-A8C9FC7959F3}"/>
              </a:ext>
            </a:extLst>
          </p:cNvPr>
          <p:cNvSpPr/>
          <p:nvPr/>
        </p:nvSpPr>
        <p:spPr>
          <a:xfrm>
            <a:off x="2348388" y="1823613"/>
            <a:ext cx="3814355" cy="67985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2000" err="1">
                <a:solidFill>
                  <a:srgbClr val="6EB9FC"/>
                </a:solidFill>
                <a:latin typeface="Lora"/>
              </a:rPr>
              <a:t>Exploración</a:t>
            </a:r>
            <a:r>
              <a:rPr lang="en-US" sz="2000">
                <a:solidFill>
                  <a:srgbClr val="6EB9FC"/>
                </a:solidFill>
                <a:latin typeface="Lora"/>
              </a:rPr>
              <a:t> de </a:t>
            </a:r>
            <a:r>
              <a:rPr lang="en-US" sz="2000" err="1">
                <a:solidFill>
                  <a:srgbClr val="6EB9FC"/>
                </a:solidFill>
                <a:latin typeface="Lora"/>
              </a:rPr>
              <a:t>los</a:t>
            </a:r>
            <a:r>
              <a:rPr lang="en-US" sz="2000">
                <a:solidFill>
                  <a:srgbClr val="6EB9FC"/>
                </a:solidFill>
                <a:latin typeface="Lora"/>
              </a:rPr>
              <a:t> </a:t>
            </a:r>
            <a:r>
              <a:rPr lang="en-US" sz="2000" err="1">
                <a:solidFill>
                  <a:srgbClr val="6EB9FC"/>
                </a:solidFill>
                <a:latin typeface="Lora"/>
              </a:rPr>
              <a:t>datos</a:t>
            </a:r>
            <a:endParaRPr lang="en-US" sz="2000">
              <a:solidFill>
                <a:srgbClr val="6EB9FC"/>
              </a:solidFill>
              <a:latin typeface="Lor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D39C42-8FC1-AA0E-1573-AF58C4182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308" y="2718139"/>
            <a:ext cx="3347473" cy="1119753"/>
          </a:xfrm>
          <a:prstGeom prst="rect">
            <a:avLst/>
          </a:prstGeom>
        </p:spPr>
      </p:pic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BB5843B-37CE-0F88-6B49-6079453D6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105" y="4365267"/>
            <a:ext cx="2803072" cy="2897868"/>
          </a:xfrm>
          <a:prstGeom prst="rect">
            <a:avLst/>
          </a:prstGeom>
        </p:spPr>
      </p:pic>
      <p:pic>
        <p:nvPicPr>
          <p:cNvPr id="8" name="Imagen 7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6C9DF915-7F8D-990B-1144-783DF7D2A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4001" y="4364099"/>
            <a:ext cx="3360396" cy="2902594"/>
          </a:xfrm>
          <a:prstGeom prst="rect">
            <a:avLst/>
          </a:prstGeom>
        </p:spPr>
      </p:pic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11A838F-690D-75A9-E89C-F8DA75F2E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2461" y="4366717"/>
            <a:ext cx="327310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Fase de </a:t>
            </a:r>
            <a:r>
              <a:rPr lang="en-US" sz="4350" err="1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Preparación</a:t>
            </a:r>
            <a:r>
              <a:rPr lang="en-US" sz="4350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 de </a:t>
            </a:r>
            <a:r>
              <a:rPr lang="en-US" sz="4350" err="1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Datos</a:t>
            </a:r>
            <a:endParaRPr lang="en-US" sz="4350" err="1">
              <a:latin typeface="Lora"/>
            </a:endParaRPr>
          </a:p>
        </p:txBody>
      </p:sp>
      <p:sp>
        <p:nvSpPr>
          <p:cNvPr id="6" name="Text 3"/>
          <p:cNvSpPr/>
          <p:nvPr/>
        </p:nvSpPr>
        <p:spPr>
          <a:xfrm>
            <a:off x="6675001" y="4442698"/>
            <a:ext cx="7122200" cy="204259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Para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preparar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los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datos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para la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clasificación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, es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necesario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realizar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una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serie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de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ajustes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al campo que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contiene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la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descripción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detallada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de la PQR.. Esto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consiste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en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retirar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símbolos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,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números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y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caracteres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especiales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.</a:t>
            </a:r>
            <a:endParaRPr lang="en-US" sz="1750">
              <a:solidFill>
                <a:srgbClr val="000000"/>
              </a:solidFill>
              <a:latin typeface="Source Sans Pro"/>
              <a:ea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365296"/>
            <a:ext cx="7477601" cy="13887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50" err="1">
                <a:solidFill>
                  <a:srgbClr val="6EB9FC"/>
                </a:solidFill>
                <a:latin typeface="Lora"/>
              </a:rPr>
              <a:t>Además</a:t>
            </a:r>
            <a:r>
              <a:rPr lang="en-US" sz="4350">
                <a:solidFill>
                  <a:srgbClr val="6EB9FC"/>
                </a:solidFill>
                <a:latin typeface="Lora"/>
              </a:rPr>
              <a:t>...</a:t>
            </a:r>
          </a:p>
        </p:txBody>
      </p:sp>
      <p:sp>
        <p:nvSpPr>
          <p:cNvPr id="6" name="Text 3"/>
          <p:cNvSpPr/>
          <p:nvPr/>
        </p:nvSpPr>
        <p:spPr>
          <a:xfrm>
            <a:off x="6675001" y="4102795"/>
            <a:ext cx="7122200" cy="244343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Se eliminan palabras irrelevantes que no contribuyen a la clasificación de la retroalimentación del cliente. Se crean listas especiales de palabras específicas a eliminar. Además, se utiliza la biblioteca Spacy y su modelo preentrenado **es_core_news_sm** para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escanear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las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Stopwords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dentro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de las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descripciones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de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cada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7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retroalimentación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.</a:t>
            </a:r>
            <a:endParaRPr lang="en-US" sz="1750">
              <a:latin typeface="Source Sans Pro"/>
              <a:ea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885718" y="544830"/>
            <a:ext cx="4122420" cy="6192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76"/>
              </a:lnSpc>
              <a:buNone/>
            </a:pPr>
            <a:r>
              <a:rPr lang="en-US" sz="390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Fase de Modelado</a:t>
            </a:r>
            <a:endParaRPr lang="en-US" sz="3901"/>
          </a:p>
        </p:txBody>
      </p:sp>
      <p:sp>
        <p:nvSpPr>
          <p:cNvPr id="5" name="Shape 3"/>
          <p:cNvSpPr/>
          <p:nvPr/>
        </p:nvSpPr>
        <p:spPr>
          <a:xfrm>
            <a:off x="2885718" y="1560314"/>
            <a:ext cx="4330422" cy="2805589"/>
          </a:xfrm>
          <a:prstGeom prst="roundRect">
            <a:avLst>
              <a:gd name="adj" fmla="val 2119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3083838" y="1758434"/>
            <a:ext cx="2788920" cy="309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8"/>
              </a:lnSpc>
              <a:buNone/>
            </a:pPr>
            <a:r>
              <a:rPr lang="en-US" sz="195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Selección de Algoritmos</a:t>
            </a:r>
            <a:endParaRPr lang="en-US" sz="1950"/>
          </a:p>
        </p:txBody>
      </p:sp>
      <p:sp>
        <p:nvSpPr>
          <p:cNvPr id="7" name="Text 5"/>
          <p:cNvSpPr/>
          <p:nvPr/>
        </p:nvSpPr>
        <p:spPr>
          <a:xfrm>
            <a:off x="3083838" y="2266117"/>
            <a:ext cx="3934182" cy="1901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97"/>
              </a:lnSpc>
              <a:buNone/>
            </a:pPr>
            <a:r>
              <a:rPr lang="en-US" sz="156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Priorizamos la limpieza inicial de los datos y la eliminación de elementos que puedan interferir con el proceso de entrenamiento del algoritmo. Utilizamos una variedad de bibliotecas y algoritmos para el análisis y la clasificación de las retroalimentaciones.</a:t>
            </a:r>
            <a:endParaRPr lang="en-US" sz="1560"/>
          </a:p>
        </p:txBody>
      </p:sp>
      <p:sp>
        <p:nvSpPr>
          <p:cNvPr id="8" name="Shape 6"/>
          <p:cNvSpPr/>
          <p:nvPr/>
        </p:nvSpPr>
        <p:spPr>
          <a:xfrm>
            <a:off x="7414260" y="1560314"/>
            <a:ext cx="4330422" cy="2805589"/>
          </a:xfrm>
          <a:prstGeom prst="roundRect">
            <a:avLst>
              <a:gd name="adj" fmla="val 2119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7612380" y="1758434"/>
            <a:ext cx="1981557" cy="3095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438"/>
              </a:lnSpc>
            </a:pPr>
            <a:r>
              <a:rPr lang="en-US" sz="1950" err="1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Uso</a:t>
            </a:r>
            <a:r>
              <a:rPr lang="en-US" sz="1950">
                <a:solidFill>
                  <a:srgbClr val="6EB9FC"/>
                </a:solidFill>
                <a:latin typeface="Lora"/>
                <a:ea typeface="Lora" pitchFamily="34" charset="-122"/>
                <a:cs typeface="Lora" pitchFamily="34" charset="-120"/>
              </a:rPr>
              <a:t> de BERT - Topic</a:t>
            </a:r>
            <a:endParaRPr lang="en-US" sz="1950"/>
          </a:p>
        </p:txBody>
      </p:sp>
      <p:sp>
        <p:nvSpPr>
          <p:cNvPr id="10" name="Text 8"/>
          <p:cNvSpPr/>
          <p:nvPr/>
        </p:nvSpPr>
        <p:spPr>
          <a:xfrm>
            <a:off x="7612380" y="2266117"/>
            <a:ext cx="3934182" cy="190166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497"/>
              </a:lnSpc>
            </a:pP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Conocido por su habilidad para agrupar y clasificar textos utilizando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modelos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preentrenados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, BERT- Topic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acelera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significativamente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el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análisis de grandes volúmenes de información textual al optimizar el proceso de clasificación.</a:t>
            </a:r>
            <a:endParaRPr lang="en-US" sz="1550">
              <a:latin typeface="Source Sans Pro"/>
              <a:ea typeface="Source Sans Pro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2885718" y="4564023"/>
            <a:ext cx="4330422" cy="3344205"/>
          </a:xfrm>
          <a:prstGeom prst="roundRect">
            <a:avLst>
              <a:gd name="adj" fmla="val 1904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3083838" y="4762143"/>
            <a:ext cx="2362200" cy="309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8"/>
              </a:lnSpc>
              <a:buNone/>
            </a:pPr>
            <a:r>
              <a:rPr lang="en-US" sz="195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Técnicas adicionales</a:t>
            </a:r>
            <a:endParaRPr lang="en-US" sz="1950"/>
          </a:p>
        </p:txBody>
      </p:sp>
      <p:sp>
        <p:nvSpPr>
          <p:cNvPr id="13" name="Text 11"/>
          <p:cNvSpPr/>
          <p:nvPr/>
        </p:nvSpPr>
        <p:spPr>
          <a:xfrm>
            <a:off x="3083838" y="5269825"/>
            <a:ext cx="3934182" cy="221861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497"/>
              </a:lnSpc>
            </a:pP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Junto con la limpieza inicial de los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datos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,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utilizamos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técnicas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adicionales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como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la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tokenización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y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eliminación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de stop words para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optimizar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la clasificación de los datos. Estas técnicas permiten clasificar de manera más precisa las retroalimentaciones que contienen términos similares.</a:t>
            </a:r>
            <a:endParaRPr lang="en-US" sz="1550">
              <a:latin typeface="Source Sans Pro"/>
              <a:ea typeface="Source Sans Pro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7414260" y="4564023"/>
            <a:ext cx="4330422" cy="3358060"/>
          </a:xfrm>
          <a:prstGeom prst="roundRect">
            <a:avLst>
              <a:gd name="adj" fmla="val 1904"/>
            </a:avLst>
          </a:prstGeom>
          <a:solidFill>
            <a:srgbClr val="2F3343"/>
          </a:solidFill>
          <a:ln/>
        </p:spPr>
      </p:sp>
      <p:sp>
        <p:nvSpPr>
          <p:cNvPr id="15" name="Text 13"/>
          <p:cNvSpPr/>
          <p:nvPr/>
        </p:nvSpPr>
        <p:spPr>
          <a:xfrm>
            <a:off x="7612380" y="4762143"/>
            <a:ext cx="2194560" cy="309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8"/>
              </a:lnSpc>
              <a:buNone/>
            </a:pPr>
            <a:r>
              <a:rPr lang="en-US" sz="195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Modelado de datos</a:t>
            </a:r>
            <a:endParaRPr lang="en-US" sz="1950"/>
          </a:p>
        </p:txBody>
      </p:sp>
      <p:sp>
        <p:nvSpPr>
          <p:cNvPr id="16" name="Text 14"/>
          <p:cNvSpPr/>
          <p:nvPr/>
        </p:nvSpPr>
        <p:spPr>
          <a:xfrm>
            <a:off x="7612380" y="5269825"/>
            <a:ext cx="3934182" cy="221861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497"/>
              </a:lnSpc>
              <a:buNone/>
            </a:pP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Adaptamos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el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modelo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BERT-Topic a la lengua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española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</a:t>
            </a:r>
            <a:r>
              <a:rPr lang="en-US" sz="1550" err="1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utilizando</a:t>
            </a:r>
            <a:r>
              <a:rPr lang="en-US" sz="1550">
                <a:solidFill>
                  <a:srgbClr val="D6E5EF"/>
                </a:solidFill>
                <a:latin typeface="Source Sans Pro"/>
                <a:ea typeface="Source Sans Pro"/>
                <a:cs typeface="Source Sans Pro" pitchFamily="34" charset="-120"/>
              </a:rPr>
              <a:t> datos y herramientas como Spacy y un conjunto de datos en español. El uso de la técnica TFIDF (Frecuencia de Término-Inversa de Documento) es crucial para generar etiquetas para cada grupo, asignando palabras clave representativas.</a:t>
            </a:r>
            <a:endParaRPr lang="en-US" sz="1550">
              <a:latin typeface="Source Sans Pro"/>
              <a:ea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906923" y="802600"/>
            <a:ext cx="5974080" cy="5923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64"/>
              </a:lnSpc>
              <a:buNone/>
            </a:pPr>
            <a:r>
              <a:rPr lang="en-US" sz="373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Entrenamiento de Modelos</a:t>
            </a:r>
            <a:endParaRPr lang="en-US" sz="3731"/>
          </a:p>
        </p:txBody>
      </p:sp>
      <p:sp>
        <p:nvSpPr>
          <p:cNvPr id="6" name="Shape 3"/>
          <p:cNvSpPr/>
          <p:nvPr/>
        </p:nvSpPr>
        <p:spPr>
          <a:xfrm>
            <a:off x="5179457" y="1679258"/>
            <a:ext cx="23693" cy="574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5404485" y="2028646"/>
            <a:ext cx="663416" cy="23693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4978003" y="1827371"/>
            <a:ext cx="426482" cy="426482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9" name="Text 6"/>
          <p:cNvSpPr/>
          <p:nvPr/>
        </p:nvSpPr>
        <p:spPr>
          <a:xfrm>
            <a:off x="5137904" y="1862852"/>
            <a:ext cx="10668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239"/>
          </a:p>
        </p:txBody>
      </p:sp>
      <p:sp>
        <p:nvSpPr>
          <p:cNvPr id="10" name="Text 7"/>
          <p:cNvSpPr/>
          <p:nvPr/>
        </p:nvSpPr>
        <p:spPr>
          <a:xfrm>
            <a:off x="6233755" y="1868805"/>
            <a:ext cx="2948940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Entrenamiento del Modelo</a:t>
            </a:r>
            <a:endParaRPr lang="en-US" sz="1866"/>
          </a:p>
        </p:txBody>
      </p:sp>
      <p:sp>
        <p:nvSpPr>
          <p:cNvPr id="11" name="Text 8"/>
          <p:cNvSpPr/>
          <p:nvPr/>
        </p:nvSpPr>
        <p:spPr>
          <a:xfrm>
            <a:off x="6233755" y="2354461"/>
            <a:ext cx="7147322" cy="909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1493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uso de un modelo preentrenado reduce significativamente el tiempo requerido para el entrenamiento. Para adaptarlo al español, se utiliza un conjunto de herramientas y datos, asegurando la comprensión y procesamiento óptimo de la retroalimentación en español.</a:t>
            </a:r>
            <a:endParaRPr lang="en-US" sz="1493"/>
          </a:p>
        </p:txBody>
      </p:sp>
      <p:sp>
        <p:nvSpPr>
          <p:cNvPr id="12" name="Shape 9"/>
          <p:cNvSpPr/>
          <p:nvPr/>
        </p:nvSpPr>
        <p:spPr>
          <a:xfrm>
            <a:off x="5404485" y="3992701"/>
            <a:ext cx="663416" cy="23693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4978003" y="3791426"/>
            <a:ext cx="426482" cy="426482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14" name="Text 11"/>
          <p:cNvSpPr/>
          <p:nvPr/>
        </p:nvSpPr>
        <p:spPr>
          <a:xfrm>
            <a:off x="5115044" y="3826907"/>
            <a:ext cx="1524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239"/>
          </a:p>
        </p:txBody>
      </p:sp>
      <p:sp>
        <p:nvSpPr>
          <p:cNvPr id="15" name="Text 12"/>
          <p:cNvSpPr/>
          <p:nvPr/>
        </p:nvSpPr>
        <p:spPr>
          <a:xfrm>
            <a:off x="6233755" y="3832860"/>
            <a:ext cx="2423160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Aplicación de Kmeans</a:t>
            </a:r>
            <a:endParaRPr lang="en-US" sz="1866"/>
          </a:p>
        </p:txBody>
      </p:sp>
      <p:sp>
        <p:nvSpPr>
          <p:cNvPr id="16" name="Text 13"/>
          <p:cNvSpPr/>
          <p:nvPr/>
        </p:nvSpPr>
        <p:spPr>
          <a:xfrm>
            <a:off x="6233755" y="4318516"/>
            <a:ext cx="7147322" cy="606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1493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algoritmo Kmeans se utiliza para generar clusters, agrupando las retroalimentaciones según similitudes textuales para facilitar la identificación de patrones.</a:t>
            </a:r>
            <a:endParaRPr lang="en-US" sz="1493"/>
          </a:p>
        </p:txBody>
      </p:sp>
      <p:sp>
        <p:nvSpPr>
          <p:cNvPr id="17" name="Shape 14"/>
          <p:cNvSpPr/>
          <p:nvPr/>
        </p:nvSpPr>
        <p:spPr>
          <a:xfrm>
            <a:off x="5404485" y="5698629"/>
            <a:ext cx="663416" cy="23693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4978003" y="5497354"/>
            <a:ext cx="426482" cy="426482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19" name="Text 16"/>
          <p:cNvSpPr/>
          <p:nvPr/>
        </p:nvSpPr>
        <p:spPr>
          <a:xfrm>
            <a:off x="5111234" y="5532834"/>
            <a:ext cx="1600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239"/>
          </a:p>
        </p:txBody>
      </p:sp>
      <p:sp>
        <p:nvSpPr>
          <p:cNvPr id="20" name="Text 17"/>
          <p:cNvSpPr/>
          <p:nvPr/>
        </p:nvSpPr>
        <p:spPr>
          <a:xfrm>
            <a:off x="6233755" y="5538788"/>
            <a:ext cx="2735580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Procesamiento Adicional</a:t>
            </a:r>
            <a:endParaRPr lang="en-US" sz="1866"/>
          </a:p>
        </p:txBody>
      </p:sp>
      <p:sp>
        <p:nvSpPr>
          <p:cNvPr id="21" name="Text 18"/>
          <p:cNvSpPr/>
          <p:nvPr/>
        </p:nvSpPr>
        <p:spPr>
          <a:xfrm>
            <a:off x="6233755" y="6024443"/>
            <a:ext cx="7147322" cy="1213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1493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Técnicas como la redefinición y la ejecución de modelos basados en transformadores, agregan valor al proceso de análisis. Estas técnicas ayudan a proporcionar una comprensión más clara de la estructura y relación entre las retroalimentaciones, facilitando la identificación de patrones y tendencias.</a:t>
            </a:r>
            <a:endParaRPr lang="en-US" sz="1493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5" name="Text 2"/>
          <p:cNvSpPr/>
          <p:nvPr/>
        </p:nvSpPr>
        <p:spPr>
          <a:xfrm>
            <a:off x="694654" y="645687"/>
            <a:ext cx="5699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Análisis de Resultados</a:t>
            </a:r>
            <a:endParaRPr lang="en-US" sz="4374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149BB-4CB0-1F66-265E-DB0E9CB5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351" y="1690843"/>
            <a:ext cx="5653754" cy="6166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5A0EB-6147-5C85-EA79-DEA417E27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48" y="1685998"/>
            <a:ext cx="6345714" cy="60694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15</cp:revision>
  <dcterms:created xsi:type="dcterms:W3CDTF">2023-11-25T13:30:40Z</dcterms:created>
  <dcterms:modified xsi:type="dcterms:W3CDTF">2023-11-25T15:32:46Z</dcterms:modified>
</cp:coreProperties>
</file>