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4" r:id="rId7"/>
    <p:sldId id="260" r:id="rId8"/>
    <p:sldId id="266" r:id="rId9"/>
    <p:sldId id="267" r:id="rId10"/>
    <p:sldId id="277" r:id="rId11"/>
    <p:sldId id="268" r:id="rId12"/>
    <p:sldId id="278" r:id="rId13"/>
    <p:sldId id="269" r:id="rId14"/>
    <p:sldId id="279" r:id="rId15"/>
    <p:sldId id="270" r:id="rId16"/>
    <p:sldId id="276" r:id="rId17"/>
    <p:sldId id="271" r:id="rId18"/>
    <p:sldId id="272" r:id="rId19"/>
    <p:sldId id="275" r:id="rId20"/>
    <p:sldId id="273" r:id="rId21"/>
    <p:sldId id="280" r:id="rId22"/>
    <p:sldId id="281" r:id="rId23"/>
    <p:sldId id="274" r:id="rId24"/>
    <p:sldId id="263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A1A7F-8DC3-C847-AA47-3C53E1202E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577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95AD49-9464-5140-B81D-C0F067CA10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277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89AF7F-82AF-4141-B9C2-69330ED5BB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573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FAA0C9D-A1EC-5648-8217-ADCD0F6F93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9121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86E3CF4-FDD6-494D-A7C1-285A5A432D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95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FEBF94-1ED1-1745-BD80-33F6861C9B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742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474F4-3F6C-1847-B14A-ADC338AABD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6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9263F-5D4D-9C41-B031-E33A0F67A4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96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674F90-A1E7-0D4E-9255-49DBAE83EB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477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B9BB74-20A3-5A4D-9D71-B14E63B042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455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F5B4C9-B3FC-1F4D-9F24-2DCE15819E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335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BCC1E-D816-E948-8E91-345ADA3B33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42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48C62-BCF0-2B40-9A70-B0A41F335B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42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19F106F-DEE6-C84E-AF3F-522B4FB359F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  <a:cs typeface="宋体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  <a:cs typeface="宋体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  <a:cs typeface="宋体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7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8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1"/>
          <p:cNvSpPr txBox="1">
            <a:spLocks noChangeArrowheads="1"/>
          </p:cNvSpPr>
          <p:nvPr/>
        </p:nvSpPr>
        <p:spPr bwMode="auto">
          <a:xfrm>
            <a:off x="539750" y="4221163"/>
            <a:ext cx="8034338" cy="1600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Times New Roman" charset="0"/>
              </a:rPr>
              <a:t>龚湘玲</a:t>
            </a:r>
            <a:endParaRPr kumimoji="1" lang="en-US" altLang="zh-CN" sz="32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cs typeface="Times New Roman" charset="0"/>
            </a:endParaRPr>
          </a:p>
          <a:p>
            <a:pPr algn="ctr">
              <a:spcBef>
                <a:spcPts val="4200"/>
              </a:spcBef>
            </a:pPr>
            <a:r>
              <a:rPr kumimoji="1" lang="en-US" altLang="zh-CN" sz="32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Times New Roman" charset="0"/>
              </a:rPr>
              <a:t>2011.05.13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187450" y="1196975"/>
            <a:ext cx="72009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54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2011</a:t>
            </a:r>
            <a:r>
              <a:rPr kumimoji="1" lang="zh-CN" altLang="en-US" sz="54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年深圳市“二模”</a:t>
            </a:r>
            <a:endParaRPr kumimoji="1" lang="en-US" altLang="zh-CN" sz="54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r>
              <a:rPr kumimoji="1" lang="zh-CN" altLang="en-US" sz="54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地理试题及成绩分析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331913" y="333375"/>
            <a:ext cx="5832475" cy="7620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</a:pPr>
            <a:r>
              <a:rPr lang="zh-CN" altLang="en-US" sz="4400" b="1">
                <a:effectLst>
                  <a:outerShdw blurRad="38100" dist="38100" dir="2700000" algn="tl">
                    <a:srgbClr val="FFFFFF"/>
                  </a:outerShdw>
                </a:effectLst>
              </a:rPr>
              <a:t>宝安地理成绩分布情况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>
            <p:ph/>
          </p:nvPr>
        </p:nvGraphicFramePr>
        <p:xfrm>
          <a:off x="0" y="1281113"/>
          <a:ext cx="8929688" cy="557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图表" r:id="rId3" imgW="7915189" imgH="4943589" progId="MSGraph.Chart.8">
                  <p:embed followColorScheme="full"/>
                </p:oleObj>
              </mc:Choice>
              <mc:Fallback>
                <p:oleObj name="图表" r:id="rId3" imgW="7915189" imgH="494358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81113"/>
                        <a:ext cx="8929688" cy="557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331913" y="333375"/>
            <a:ext cx="6408737" cy="7620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</a:pPr>
            <a:r>
              <a:rPr lang="zh-CN" altLang="en-US" sz="4400" b="1">
                <a:effectLst>
                  <a:outerShdw blurRad="38100" dist="38100" dir="2700000" algn="tl">
                    <a:srgbClr val="FFFFFF"/>
                  </a:outerShdw>
                </a:effectLst>
              </a:rPr>
              <a:t>龙岗区地理成绩分布情况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ph/>
          </p:nvPr>
        </p:nvGraphicFramePr>
        <p:xfrm>
          <a:off x="0" y="1281113"/>
          <a:ext cx="8929688" cy="557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图表" r:id="rId3" imgW="7915189" imgH="4943589" progId="MSGraph.Chart.8">
                  <p:embed followColorScheme="full"/>
                </p:oleObj>
              </mc:Choice>
              <mc:Fallback>
                <p:oleObj name="图表" r:id="rId3" imgW="7915189" imgH="494358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81113"/>
                        <a:ext cx="8929688" cy="557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331913" y="333375"/>
            <a:ext cx="6408737" cy="7620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</a:pPr>
            <a:r>
              <a:rPr lang="zh-CN" altLang="en-US" sz="4400" b="1">
                <a:effectLst>
                  <a:outerShdw blurRad="38100" dist="38100" dir="2700000" algn="tl">
                    <a:srgbClr val="FFFFFF"/>
                  </a:outerShdw>
                </a:effectLst>
              </a:rPr>
              <a:t>龙岗区地理成绩分布情况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>
            <p:ph/>
          </p:nvPr>
        </p:nvGraphicFramePr>
        <p:xfrm>
          <a:off x="0" y="1281113"/>
          <a:ext cx="8929688" cy="557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图表" r:id="rId3" imgW="7915189" imgH="4943589" progId="MSGraph.Chart.8">
                  <p:embed followColorScheme="full"/>
                </p:oleObj>
              </mc:Choice>
              <mc:Fallback>
                <p:oleObj name="图表" r:id="rId3" imgW="7915189" imgH="494358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81113"/>
                        <a:ext cx="8929688" cy="557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331913" y="333375"/>
            <a:ext cx="6480175" cy="7620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</a:pPr>
            <a:r>
              <a:rPr lang="zh-CN" altLang="en-US" sz="4400" b="1">
                <a:effectLst>
                  <a:outerShdw blurRad="38100" dist="38100" dir="2700000" algn="tl">
                    <a:srgbClr val="FFFFFF"/>
                  </a:outerShdw>
                </a:effectLst>
              </a:rPr>
              <a:t>福田区地理成绩分布情况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>
            <p:ph/>
          </p:nvPr>
        </p:nvGraphicFramePr>
        <p:xfrm>
          <a:off x="0" y="1281113"/>
          <a:ext cx="8929688" cy="557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图表" r:id="rId3" imgW="7915189" imgH="4943589" progId="MSGraph.Chart.8">
                  <p:embed followColorScheme="full"/>
                </p:oleObj>
              </mc:Choice>
              <mc:Fallback>
                <p:oleObj name="图表" r:id="rId3" imgW="7915189" imgH="494358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81113"/>
                        <a:ext cx="8929688" cy="557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331913" y="333375"/>
            <a:ext cx="6480175" cy="7620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</a:pPr>
            <a:r>
              <a:rPr lang="zh-CN" altLang="en-US" sz="4400" b="1">
                <a:effectLst>
                  <a:outerShdw blurRad="38100" dist="38100" dir="2700000" algn="tl">
                    <a:srgbClr val="FFFFFF"/>
                  </a:outerShdw>
                </a:effectLst>
              </a:rPr>
              <a:t>福田区地理成绩分布情况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ph/>
          </p:nvPr>
        </p:nvGraphicFramePr>
        <p:xfrm>
          <a:off x="0" y="1281113"/>
          <a:ext cx="8929688" cy="557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图表" r:id="rId3" imgW="7915189" imgH="4943589" progId="MSGraph.Chart.8">
                  <p:embed followColorScheme="full"/>
                </p:oleObj>
              </mc:Choice>
              <mc:Fallback>
                <p:oleObj name="图表" r:id="rId3" imgW="7915189" imgH="494358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81113"/>
                        <a:ext cx="8929688" cy="557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331913" y="333375"/>
            <a:ext cx="7127875" cy="7620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</a:pPr>
            <a:r>
              <a:rPr lang="zh-CN" altLang="en-US" sz="4400" b="1">
                <a:effectLst>
                  <a:outerShdw blurRad="38100" dist="38100" dir="2700000" algn="tl">
                    <a:srgbClr val="FFFFFF"/>
                  </a:outerShdw>
                </a:effectLst>
              </a:rPr>
              <a:t>罗湖区地理成绩分布情况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ph/>
          </p:nvPr>
        </p:nvGraphicFramePr>
        <p:xfrm>
          <a:off x="0" y="1281113"/>
          <a:ext cx="8929688" cy="557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图表" r:id="rId3" imgW="7915189" imgH="4943589" progId="MSGraph.Chart.8">
                  <p:embed followColorScheme="full"/>
                </p:oleObj>
              </mc:Choice>
              <mc:Fallback>
                <p:oleObj name="图表" r:id="rId3" imgW="7915189" imgH="494358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81113"/>
                        <a:ext cx="8929688" cy="557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331913" y="333375"/>
            <a:ext cx="7127875" cy="7620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</a:pPr>
            <a:r>
              <a:rPr lang="zh-CN" altLang="en-US" sz="4400" b="1">
                <a:effectLst>
                  <a:outerShdw blurRad="38100" dist="38100" dir="2700000" algn="tl">
                    <a:srgbClr val="FFFFFF"/>
                  </a:outerShdw>
                </a:effectLst>
              </a:rPr>
              <a:t>罗湖区地理成绩分布情况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>
            <p:ph/>
          </p:nvPr>
        </p:nvGraphicFramePr>
        <p:xfrm>
          <a:off x="0" y="1281113"/>
          <a:ext cx="8929688" cy="557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图表" r:id="rId3" imgW="7915189" imgH="4943589" progId="MSGraph.Chart.8">
                  <p:embed followColorScheme="full"/>
                </p:oleObj>
              </mc:Choice>
              <mc:Fallback>
                <p:oleObj name="图表" r:id="rId3" imgW="7915189" imgH="494358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81113"/>
                        <a:ext cx="8929688" cy="557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331913" y="333375"/>
            <a:ext cx="6553200" cy="7620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</a:pPr>
            <a:r>
              <a:rPr lang="zh-CN" altLang="en-US" sz="4400" b="1">
                <a:effectLst>
                  <a:outerShdw blurRad="38100" dist="38100" dir="2700000" algn="tl">
                    <a:srgbClr val="FFFFFF"/>
                  </a:outerShdw>
                </a:effectLst>
              </a:rPr>
              <a:t>南山区地理成绩分布情况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ph/>
          </p:nvPr>
        </p:nvGraphicFramePr>
        <p:xfrm>
          <a:off x="0" y="1285875"/>
          <a:ext cx="8929688" cy="556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图表" r:id="rId3" imgW="7915189" imgH="4933988" progId="MSGraph.Chart.8">
                  <p:embed followColorScheme="full"/>
                </p:oleObj>
              </mc:Choice>
              <mc:Fallback>
                <p:oleObj name="图表" r:id="rId3" imgW="7915189" imgH="4933988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85875"/>
                        <a:ext cx="8929688" cy="556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331913" y="333375"/>
            <a:ext cx="6480175" cy="7620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</a:pPr>
            <a:r>
              <a:rPr lang="zh-CN" altLang="en-US" sz="4400" b="1">
                <a:effectLst>
                  <a:outerShdw blurRad="38100" dist="38100" dir="2700000" algn="tl">
                    <a:srgbClr val="FFFFFF"/>
                  </a:outerShdw>
                </a:effectLst>
              </a:rPr>
              <a:t>盐田区地理成绩分布情况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>
            <p:ph/>
          </p:nvPr>
        </p:nvGraphicFramePr>
        <p:xfrm>
          <a:off x="0" y="1285875"/>
          <a:ext cx="8929688" cy="556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图表" r:id="rId3" imgW="7915189" imgH="4933988" progId="MSGraph.Chart.8">
                  <p:embed followColorScheme="full"/>
                </p:oleObj>
              </mc:Choice>
              <mc:Fallback>
                <p:oleObj name="图表" r:id="rId3" imgW="7915189" imgH="4933988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85875"/>
                        <a:ext cx="8929688" cy="556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331913" y="333375"/>
            <a:ext cx="6480175" cy="7620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</a:pPr>
            <a:r>
              <a:rPr lang="zh-CN" altLang="en-US" sz="4400" b="1">
                <a:effectLst>
                  <a:outerShdw blurRad="38100" dist="38100" dir="2700000" algn="tl">
                    <a:srgbClr val="FFFFFF"/>
                  </a:outerShdw>
                </a:effectLst>
              </a:rPr>
              <a:t>盐田区地理成绩分布情况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>
            <p:ph/>
          </p:nvPr>
        </p:nvGraphicFramePr>
        <p:xfrm>
          <a:off x="0" y="1285875"/>
          <a:ext cx="8929688" cy="556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图表" r:id="rId3" imgW="7915189" imgH="4933988" progId="MSGraph.Chart.8">
                  <p:embed followColorScheme="full"/>
                </p:oleObj>
              </mc:Choice>
              <mc:Fallback>
                <p:oleObj name="图表" r:id="rId3" imgW="7915189" imgH="4933988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85875"/>
                        <a:ext cx="8929688" cy="556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0713" y="306388"/>
            <a:ext cx="7929562" cy="620712"/>
          </a:xfrm>
        </p:spPr>
        <p:txBody>
          <a:bodyPr/>
          <a:lstStyle/>
          <a:p>
            <a:r>
              <a:rPr lang="en-US" altLang="zh-CN" sz="4000" b="1"/>
              <a:t>2011</a:t>
            </a:r>
            <a:r>
              <a:rPr lang="zh-CN" altLang="en-US" sz="4000" b="1"/>
              <a:t>年”一模”“二模”试卷质量指标</a:t>
            </a:r>
          </a:p>
        </p:txBody>
      </p:sp>
      <p:graphicFrame>
        <p:nvGraphicFramePr>
          <p:cNvPr id="4099" name="Group 3"/>
          <p:cNvGraphicFramePr>
            <a:graphicFrameLocks noGrp="1"/>
          </p:cNvGraphicFramePr>
          <p:nvPr>
            <p:ph idx="1"/>
          </p:nvPr>
        </p:nvGraphicFramePr>
        <p:xfrm>
          <a:off x="0" y="1196975"/>
          <a:ext cx="9253538" cy="5691187"/>
        </p:xfrm>
        <a:graphic>
          <a:graphicData uri="http://schemas.openxmlformats.org/drawingml/2006/table">
            <a:tbl>
              <a:tblPr/>
              <a:tblGrid>
                <a:gridCol w="539750"/>
                <a:gridCol w="719138"/>
                <a:gridCol w="649287"/>
                <a:gridCol w="719138"/>
                <a:gridCol w="720725"/>
                <a:gridCol w="792162"/>
                <a:gridCol w="647700"/>
                <a:gridCol w="720725"/>
                <a:gridCol w="719138"/>
                <a:gridCol w="793750"/>
                <a:gridCol w="720725"/>
                <a:gridCol w="719137"/>
                <a:gridCol w="792163"/>
              </a:tblGrid>
              <a:tr h="892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指标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语文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理数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文数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英语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理综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物理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化学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生物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文综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政治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历史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地理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均分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95.8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76.9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81.2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151.2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49.8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49.8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51.7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176.6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58.1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60.7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57.8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100.9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88.5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79.4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193.4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62.0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64.5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66.9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174.3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62.3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54.7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57.3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难度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0.61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0.62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0.57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区分度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0.41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0.41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最高分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141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293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97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293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98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98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331913" y="333375"/>
            <a:ext cx="6553200" cy="7620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</a:pPr>
            <a:r>
              <a:rPr lang="zh-CN" altLang="en-US" sz="4400" b="1">
                <a:effectLst>
                  <a:outerShdw blurRad="38100" dist="38100" dir="2700000" algn="tl">
                    <a:srgbClr val="FFFFFF"/>
                  </a:outerShdw>
                </a:effectLst>
              </a:rPr>
              <a:t>坪山区地理成绩分布情况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ph/>
          </p:nvPr>
        </p:nvGraphicFramePr>
        <p:xfrm>
          <a:off x="0" y="1281113"/>
          <a:ext cx="8929688" cy="557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图表" r:id="rId3" imgW="7915221" imgH="4943421" progId="MSGraph.Chart.8">
                  <p:embed followColorScheme="full"/>
                </p:oleObj>
              </mc:Choice>
              <mc:Fallback>
                <p:oleObj name="图表" r:id="rId3" imgW="7915221" imgH="4943421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81113"/>
                        <a:ext cx="8929688" cy="557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331913" y="333375"/>
            <a:ext cx="6553200" cy="7620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</a:pPr>
            <a:r>
              <a:rPr lang="zh-CN" altLang="en-US" sz="4400" b="1">
                <a:effectLst>
                  <a:outerShdw blurRad="38100" dist="38100" dir="2700000" algn="tl">
                    <a:srgbClr val="FFFFFF"/>
                  </a:outerShdw>
                </a:effectLst>
              </a:rPr>
              <a:t>坪山区地理成绩分布情况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ph/>
          </p:nvPr>
        </p:nvGraphicFramePr>
        <p:xfrm>
          <a:off x="0" y="1281113"/>
          <a:ext cx="8929688" cy="557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图表" r:id="rId3" imgW="7915221" imgH="4943421" progId="MSGraph.Chart.8">
                  <p:embed followColorScheme="full"/>
                </p:oleObj>
              </mc:Choice>
              <mc:Fallback>
                <p:oleObj name="图表" r:id="rId3" imgW="7915221" imgH="4943421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81113"/>
                        <a:ext cx="8929688" cy="557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331913" y="333375"/>
            <a:ext cx="6769100" cy="7620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</a:pPr>
            <a:r>
              <a:rPr lang="zh-CN" altLang="en-US" sz="4400" b="1">
                <a:effectLst>
                  <a:outerShdw blurRad="38100" dist="38100" dir="2700000" algn="tl">
                    <a:srgbClr val="FFFFFF"/>
                  </a:outerShdw>
                </a:effectLst>
              </a:rPr>
              <a:t>光明区地理成绩分布情况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ph/>
          </p:nvPr>
        </p:nvGraphicFramePr>
        <p:xfrm>
          <a:off x="0" y="1281113"/>
          <a:ext cx="8929688" cy="557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图表" r:id="rId3" imgW="7915221" imgH="4943421" progId="MSGraph.Chart.8">
                  <p:embed followColorScheme="full"/>
                </p:oleObj>
              </mc:Choice>
              <mc:Fallback>
                <p:oleObj name="图表" r:id="rId3" imgW="7915221" imgH="4943421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81113"/>
                        <a:ext cx="8929688" cy="557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331913" y="333375"/>
            <a:ext cx="6769100" cy="7620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</a:pPr>
            <a:r>
              <a:rPr lang="zh-CN" altLang="en-US" sz="4400" b="1">
                <a:effectLst>
                  <a:outerShdw blurRad="38100" dist="38100" dir="2700000" algn="tl">
                    <a:srgbClr val="FFFFFF"/>
                  </a:outerShdw>
                </a:effectLst>
              </a:rPr>
              <a:t>光明区地理成绩分布情况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>
            <p:ph/>
          </p:nvPr>
        </p:nvGraphicFramePr>
        <p:xfrm>
          <a:off x="0" y="1281113"/>
          <a:ext cx="8929688" cy="557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图表" r:id="rId3" imgW="7915221" imgH="4943421" progId="MSGraph.Chart.8">
                  <p:embed followColorScheme="full"/>
                </p:oleObj>
              </mc:Choice>
              <mc:Fallback>
                <p:oleObj name="图表" r:id="rId3" imgW="7915221" imgH="4943421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81113"/>
                        <a:ext cx="8929688" cy="557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908050"/>
            <a:ext cx="8229600" cy="706438"/>
          </a:xfrm>
        </p:spPr>
        <p:txBody>
          <a:bodyPr/>
          <a:lstStyle/>
          <a:p>
            <a:r>
              <a:rPr lang="zh-CN" altLang="en-US" sz="4000" b="1"/>
              <a:t>试卷的难度分析</a:t>
            </a:r>
          </a:p>
        </p:txBody>
      </p:sp>
      <p:graphicFrame>
        <p:nvGraphicFramePr>
          <p:cNvPr id="9304" name="Group 88"/>
          <p:cNvGraphicFramePr>
            <a:graphicFrameLocks noGrp="1"/>
          </p:cNvGraphicFramePr>
          <p:nvPr/>
        </p:nvGraphicFramePr>
        <p:xfrm>
          <a:off x="468313" y="2133600"/>
          <a:ext cx="8353425" cy="2894647"/>
        </p:xfrm>
        <a:graphic>
          <a:graphicData uri="http://schemas.openxmlformats.org/drawingml/2006/table">
            <a:tbl>
              <a:tblPr/>
              <a:tblGrid>
                <a:gridCol w="1728787"/>
                <a:gridCol w="1079500"/>
                <a:gridCol w="1150938"/>
                <a:gridCol w="1082675"/>
                <a:gridCol w="1295400"/>
                <a:gridCol w="1006475"/>
                <a:gridCol w="100965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第一卷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第二卷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整卷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均分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难度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均分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难度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均分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难度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2011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二模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27.3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0.488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57.4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2011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一模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28.5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0.648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29.4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0.525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57.9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2010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高考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27.1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29.1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56.2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0"/>
            <a:ext cx="6551613" cy="692150"/>
          </a:xfrm>
        </p:spPr>
        <p:txBody>
          <a:bodyPr/>
          <a:lstStyle/>
          <a:p>
            <a:r>
              <a:rPr lang="zh-CN" altLang="en-US" sz="4000" b="1"/>
              <a:t>学生的答题情况</a:t>
            </a:r>
          </a:p>
        </p:txBody>
      </p:sp>
      <p:graphicFrame>
        <p:nvGraphicFramePr>
          <p:cNvPr id="29181" name="Group 509"/>
          <p:cNvGraphicFramePr>
            <a:graphicFrameLocks noGrp="1"/>
          </p:cNvGraphicFramePr>
          <p:nvPr>
            <p:ph idx="1"/>
          </p:nvPr>
        </p:nvGraphicFramePr>
        <p:xfrm>
          <a:off x="250825" y="908050"/>
          <a:ext cx="8569325" cy="5492750"/>
        </p:xfrm>
        <a:graphic>
          <a:graphicData uri="http://schemas.openxmlformats.org/drawingml/2006/table">
            <a:tbl>
              <a:tblPr/>
              <a:tblGrid>
                <a:gridCol w="1220788"/>
                <a:gridCol w="1004887"/>
                <a:gridCol w="1077913"/>
                <a:gridCol w="1149350"/>
                <a:gridCol w="1163637"/>
                <a:gridCol w="1512888"/>
                <a:gridCol w="1439862"/>
              </a:tblGrid>
              <a:tr h="3778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题号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选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选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b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选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c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选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d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均分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难度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01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题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1763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12219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588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357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3.3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0.825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02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题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34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4002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10682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206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2.9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0.725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03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题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861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2347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6671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5044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1.4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0.35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04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题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2526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9036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1430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1905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2.4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05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题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221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138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14145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426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3.8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0.95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06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题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163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1381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388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12997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3.5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0.875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07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题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1716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11805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1311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96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3.2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08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题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1296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2127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10129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1375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2.7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0.675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09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题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1865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1300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9492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2230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2.5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0.625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10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题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1020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543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1043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12310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3.3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0.825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11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题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4026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4211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4971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1695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1.1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0.275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92" name="Group 172"/>
          <p:cNvGraphicFramePr>
            <a:graphicFrameLocks noGrp="1"/>
          </p:cNvGraphicFramePr>
          <p:nvPr/>
        </p:nvGraphicFramePr>
        <p:xfrm>
          <a:off x="755650" y="1341438"/>
          <a:ext cx="7704138" cy="3671887"/>
        </p:xfrm>
        <a:graphic>
          <a:graphicData uri="http://schemas.openxmlformats.org/drawingml/2006/table">
            <a:tbl>
              <a:tblPr/>
              <a:tblGrid>
                <a:gridCol w="1079500"/>
                <a:gridCol w="1081088"/>
                <a:gridCol w="1079500"/>
                <a:gridCol w="1152525"/>
                <a:gridCol w="1079500"/>
                <a:gridCol w="1081087"/>
                <a:gridCol w="1150938"/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题号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均分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难度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题号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41-1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41-2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41-3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41-4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41-5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均分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难度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0.413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0.475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0.338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66" name="Group 322"/>
          <p:cNvGraphicFramePr>
            <a:graphicFrameLocks noGrp="1"/>
          </p:cNvGraphicFramePr>
          <p:nvPr>
            <p:ph idx="1"/>
          </p:nvPr>
        </p:nvGraphicFramePr>
        <p:xfrm>
          <a:off x="0" y="1557338"/>
          <a:ext cx="9109075" cy="4464050"/>
        </p:xfrm>
        <a:graphic>
          <a:graphicData uri="http://schemas.openxmlformats.org/drawingml/2006/table">
            <a:tbl>
              <a:tblPr/>
              <a:tblGrid>
                <a:gridCol w="1152525"/>
                <a:gridCol w="863600"/>
                <a:gridCol w="1008063"/>
                <a:gridCol w="863600"/>
                <a:gridCol w="865187"/>
                <a:gridCol w="863600"/>
                <a:gridCol w="900113"/>
                <a:gridCol w="863600"/>
                <a:gridCol w="863600"/>
                <a:gridCol w="865187"/>
              </a:tblGrid>
              <a:tr h="715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题号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40-1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40-2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40-3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40-4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41-1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41-2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41-3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41-4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41-5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1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0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分率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54.7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15.6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12.9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21.5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26.6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36.7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23.5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满分率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13.09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9.6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42.2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5.29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29.3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28.2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1.7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2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得分率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仿宋_GB2312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最高的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仿宋_GB2312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分值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3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满分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均分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93" name="Text Box 49"/>
          <p:cNvSpPr txBox="1">
            <a:spLocks noChangeArrowheads="1"/>
          </p:cNvSpPr>
          <p:nvPr/>
        </p:nvSpPr>
        <p:spPr bwMode="auto">
          <a:xfrm>
            <a:off x="1835150" y="549275"/>
            <a:ext cx="568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综合部分题目学生得分情况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052513"/>
            <a:ext cx="8229600" cy="1143000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后阶段备考建议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852738"/>
            <a:ext cx="8964612" cy="8636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4000" b="1"/>
              <a:t>抓考试技术</a:t>
            </a:r>
            <a:r>
              <a:rPr lang="en-US" altLang="zh-CN" sz="4000" b="1"/>
              <a:t>   </a:t>
            </a:r>
            <a:r>
              <a:rPr lang="zh-CN" altLang="en-US" sz="4000" b="1"/>
              <a:t>抓解题思路</a:t>
            </a:r>
            <a:r>
              <a:rPr lang="en-US" altLang="zh-CN" sz="4000" b="1"/>
              <a:t>    </a:t>
            </a:r>
            <a:r>
              <a:rPr lang="zh-CN" altLang="en-US" sz="4000" b="1"/>
              <a:t>抓答题规范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90" name="Group 70"/>
          <p:cNvGraphicFramePr>
            <a:graphicFrameLocks noGrp="1"/>
          </p:cNvGraphicFramePr>
          <p:nvPr>
            <p:ph/>
          </p:nvPr>
        </p:nvGraphicFramePr>
        <p:xfrm>
          <a:off x="0" y="2636838"/>
          <a:ext cx="9180513" cy="1943100"/>
        </p:xfrm>
        <a:graphic>
          <a:graphicData uri="http://schemas.openxmlformats.org/drawingml/2006/table">
            <a:tbl>
              <a:tblPr/>
              <a:tblGrid>
                <a:gridCol w="976313"/>
                <a:gridCol w="858837"/>
                <a:gridCol w="811213"/>
                <a:gridCol w="835025"/>
                <a:gridCol w="730250"/>
                <a:gridCol w="792162"/>
                <a:gridCol w="863600"/>
                <a:gridCol w="720725"/>
                <a:gridCol w="863600"/>
                <a:gridCol w="720725"/>
                <a:gridCol w="1008063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直属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福田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罗湖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南山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盐田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宝安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光明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龙岗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坪山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全市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2011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年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2268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2138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1618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854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494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3489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560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2595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675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14939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2010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年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2056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1622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1206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720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343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2513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567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1988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410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11605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增加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212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516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412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134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51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976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-7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607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265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3334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84" name="Text Box 64"/>
          <p:cNvSpPr txBox="1">
            <a:spLocks noChangeArrowheads="1"/>
          </p:cNvSpPr>
          <p:nvPr/>
        </p:nvSpPr>
        <p:spPr bwMode="auto">
          <a:xfrm>
            <a:off x="539750" y="1700213"/>
            <a:ext cx="82184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2010-2011</a:t>
            </a:r>
            <a:r>
              <a:rPr lang="zh-CN" altLang="en-US" sz="3200" b="1"/>
              <a:t>年“深二模”参加地理考试学生人数</a:t>
            </a:r>
          </a:p>
        </p:txBody>
      </p:sp>
      <p:sp>
        <p:nvSpPr>
          <p:cNvPr id="5185" name="Text Box 65"/>
          <p:cNvSpPr txBox="1">
            <a:spLocks noChangeArrowheads="1"/>
          </p:cNvSpPr>
          <p:nvPr/>
        </p:nvSpPr>
        <p:spPr bwMode="auto">
          <a:xfrm>
            <a:off x="2916238" y="5084763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人数增长近</a:t>
            </a:r>
            <a:r>
              <a:rPr lang="en-US" altLang="zh-CN" sz="3200" b="1"/>
              <a:t>30%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ph/>
          </p:nvPr>
        </p:nvGraphicFramePr>
        <p:xfrm>
          <a:off x="323850" y="371475"/>
          <a:ext cx="8280400" cy="551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图表" r:id="rId3" imgW="5143500" imgH="3429000" progId="MSGraph.Chart.8">
                  <p:embed/>
                </p:oleObj>
              </mc:Choice>
              <mc:Fallback>
                <p:oleObj name="图表" r:id="rId3" imgW="5143500" imgH="3429000" progId="MSGraph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71475"/>
                        <a:ext cx="8280400" cy="551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958975" y="6026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835150" y="5876925"/>
            <a:ext cx="53292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zh-CN" altLang="en-US" sz="2800" b="1">
                <a:latin typeface="Times New Roman" charset="0"/>
              </a:rPr>
              <a:t>地理学科各分数段学生分布情况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ph/>
          </p:nvPr>
        </p:nvGraphicFramePr>
        <p:xfrm>
          <a:off x="323850" y="371475"/>
          <a:ext cx="8280400" cy="551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图表" r:id="rId3" imgW="5143500" imgH="3429000" progId="MSGraph.Chart.8">
                  <p:embed/>
                </p:oleObj>
              </mc:Choice>
              <mc:Fallback>
                <p:oleObj name="图表" r:id="rId3" imgW="5143500" imgH="3429000" progId="MSGraph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71475"/>
                        <a:ext cx="8280400" cy="551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958975" y="6026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835150" y="5876925"/>
            <a:ext cx="53292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zh-CN" altLang="en-US" sz="2800" b="1">
                <a:latin typeface="Times New Roman" charset="0"/>
              </a:rPr>
              <a:t>地理学科各分数段学生分布情况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765175"/>
            <a:ext cx="7793038" cy="935038"/>
          </a:xfrm>
          <a:solidFill>
            <a:srgbClr val="FFFF99"/>
          </a:solidFill>
        </p:spPr>
        <p:txBody>
          <a:bodyPr/>
          <a:lstStyle/>
          <a:p>
            <a:r>
              <a:rPr lang="zh-CN" altLang="en-US" sz="4800" b="1">
                <a:solidFill>
                  <a:srgbClr val="000000"/>
                </a:solidFill>
              </a:rPr>
              <a:t>均分情况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0442" name="Group 202"/>
          <p:cNvGraphicFramePr>
            <a:graphicFrameLocks noGrp="1"/>
          </p:cNvGraphicFramePr>
          <p:nvPr>
            <p:ph idx="1"/>
          </p:nvPr>
        </p:nvGraphicFramePr>
        <p:xfrm>
          <a:off x="34925" y="2276475"/>
          <a:ext cx="9074150" cy="1948497"/>
        </p:xfrm>
        <a:graphic>
          <a:graphicData uri="http://schemas.openxmlformats.org/drawingml/2006/table">
            <a:tbl>
              <a:tblPr/>
              <a:tblGrid>
                <a:gridCol w="865188"/>
                <a:gridCol w="792162"/>
                <a:gridCol w="792163"/>
                <a:gridCol w="935037"/>
                <a:gridCol w="792163"/>
                <a:gridCol w="792162"/>
                <a:gridCol w="792163"/>
                <a:gridCol w="863600"/>
                <a:gridCol w="792162"/>
                <a:gridCol w="792163"/>
                <a:gridCol w="865187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全市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直属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罗湖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福田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南山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宝安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龙岗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盐田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光明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坪山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二模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61.6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70.4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69.0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58.9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54.8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56.0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47.0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一模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59.8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70.0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61.6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59.7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68.3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56.6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51.7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54.4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增加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" name="Group 307"/>
          <p:cNvGraphicFramePr>
            <a:graphicFrameLocks noGrp="1"/>
          </p:cNvGraphicFramePr>
          <p:nvPr>
            <p:ph/>
          </p:nvPr>
        </p:nvGraphicFramePr>
        <p:xfrm>
          <a:off x="250825" y="908050"/>
          <a:ext cx="8723313" cy="5206682"/>
        </p:xfrm>
        <a:graphic>
          <a:graphicData uri="http://schemas.openxmlformats.org/drawingml/2006/table">
            <a:tbl>
              <a:tblPr/>
              <a:tblGrid>
                <a:gridCol w="1228725"/>
                <a:gridCol w="920750"/>
                <a:gridCol w="947738"/>
                <a:gridCol w="1484312"/>
                <a:gridCol w="1216025"/>
                <a:gridCol w="1485900"/>
                <a:gridCol w="1439863"/>
              </a:tblGrid>
              <a:tr h="504825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地理均分排名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深中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宝安中学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市外语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实验高中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高级中学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2011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年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二模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3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4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一模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2010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年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一模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13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4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12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二模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4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6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罗外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育才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红岭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新安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翠园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2011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年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二模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一模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2010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年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一模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二模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仿宋_GB2312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仿宋_GB2312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93" name="Text Box 49"/>
          <p:cNvSpPr txBox="1">
            <a:spLocks noChangeArrowheads="1"/>
          </p:cNvSpPr>
          <p:nvPr/>
        </p:nvSpPr>
        <p:spPr bwMode="auto">
          <a:xfrm>
            <a:off x="827088" y="188913"/>
            <a:ext cx="4292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均分前</a:t>
            </a:r>
            <a:r>
              <a:rPr lang="en-US" altLang="zh-CN" sz="3200" b="1"/>
              <a:t>10</a:t>
            </a:r>
            <a:r>
              <a:rPr lang="zh-CN" altLang="en-US" sz="3200" b="1"/>
              <a:t>名的学校情况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331913" y="333375"/>
            <a:ext cx="5832475" cy="7620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</a:pPr>
            <a:r>
              <a:rPr lang="zh-CN" altLang="en-US" sz="4400" b="1">
                <a:effectLst>
                  <a:outerShdw blurRad="38100" dist="38100" dir="2700000" algn="tl">
                    <a:srgbClr val="FFFFFF"/>
                  </a:outerShdw>
                </a:effectLst>
              </a:rPr>
              <a:t>直属地理成绩分布情况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>
            <p:ph/>
          </p:nvPr>
        </p:nvGraphicFramePr>
        <p:xfrm>
          <a:off x="0" y="1281113"/>
          <a:ext cx="8929688" cy="557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图表" r:id="rId3" imgW="7915189" imgH="4943589" progId="MSGraph.Chart.8">
                  <p:embed followColorScheme="full"/>
                </p:oleObj>
              </mc:Choice>
              <mc:Fallback>
                <p:oleObj name="图表" r:id="rId3" imgW="7915189" imgH="494358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81113"/>
                        <a:ext cx="8929688" cy="557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331913" y="333375"/>
            <a:ext cx="5832475" cy="7620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</a:pPr>
            <a:r>
              <a:rPr lang="zh-CN" altLang="en-US" sz="4400" b="1">
                <a:effectLst>
                  <a:outerShdw blurRad="38100" dist="38100" dir="2700000" algn="tl">
                    <a:srgbClr val="FFFFFF"/>
                  </a:outerShdw>
                </a:effectLst>
              </a:rPr>
              <a:t>宝安地理成绩分布情况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>
            <p:ph/>
          </p:nvPr>
        </p:nvGraphicFramePr>
        <p:xfrm>
          <a:off x="0" y="1281113"/>
          <a:ext cx="8929688" cy="557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图表" r:id="rId3" imgW="7915189" imgH="4943589" progId="MSGraph.Chart.8">
                  <p:embed followColorScheme="full"/>
                </p:oleObj>
              </mc:Choice>
              <mc:Fallback>
                <p:oleObj name="图表" r:id="rId3" imgW="7915189" imgH="494358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81113"/>
                        <a:ext cx="8929688" cy="557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623</Words>
  <Application>Microsoft Macintosh PowerPoint</Application>
  <PresentationFormat>全屏显示(4:3)</PresentationFormat>
  <Paragraphs>509</Paragraphs>
  <Slides>28</Slides>
  <Notes>0</Notes>
  <HiddenSlides>0</HiddenSlides>
  <MMClips>0</MMClips>
  <ScaleCrop>false</ScaleCrop>
  <HeadingPairs>
    <vt:vector size="8" baseType="variant">
      <vt:variant>
        <vt:lpstr>使用的字体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宋体</vt:lpstr>
      <vt:lpstr>Times New Roman</vt:lpstr>
      <vt:lpstr>Tahoma</vt:lpstr>
      <vt:lpstr>仿宋_GB2312</vt:lpstr>
      <vt:lpstr>Wingdings</vt:lpstr>
      <vt:lpstr>默认设计模板</vt:lpstr>
      <vt:lpstr>Microsoft Graph 图表</vt:lpstr>
      <vt:lpstr>PowerPoint 演示文稿</vt:lpstr>
      <vt:lpstr>2011年”一模”“二模”试卷质量指标</vt:lpstr>
      <vt:lpstr>PowerPoint 演示文稿</vt:lpstr>
      <vt:lpstr>PowerPoint 演示文稿</vt:lpstr>
      <vt:lpstr>PowerPoint 演示文稿</vt:lpstr>
      <vt:lpstr>均分情况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试卷的难度分析</vt:lpstr>
      <vt:lpstr>学生的答题情况</vt:lpstr>
      <vt:lpstr>PowerPoint 演示文稿</vt:lpstr>
      <vt:lpstr>PowerPoint 演示文稿</vt:lpstr>
      <vt:lpstr>后阶段备考建议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先生 鲍</cp:lastModifiedBy>
  <cp:revision>33</cp:revision>
  <dcterms:created xsi:type="dcterms:W3CDTF">2011-05-12T03:53:52Z</dcterms:created>
  <dcterms:modified xsi:type="dcterms:W3CDTF">2016-02-21T15:17:59Z</dcterms:modified>
</cp:coreProperties>
</file>