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C00"/>
    <a:srgbClr val="FF9900"/>
    <a:srgbClr val="EE8E00"/>
    <a:srgbClr val="DE8400"/>
    <a:srgbClr val="C475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270504-25D6-4617-8C70-306DBCAFEC41}" type="datetimeFigureOut">
              <a:rPr lang="zh-CN" altLang="en-US" smtClean="0"/>
              <a:t>2013-12-23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045871-7DED-4917-BBD5-C4D904DBC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leasure" TargetMode="External"/><Relationship Id="rId3" Type="http://schemas.openxmlformats.org/officeDocument/2006/relationships/hyperlink" Target="http://dict.cn/entertain" TargetMode="External"/><Relationship Id="rId7" Type="http://schemas.openxmlformats.org/officeDocument/2006/relationships/hyperlink" Target="http://dict.cn/joy" TargetMode="External"/><Relationship Id="rId2" Type="http://schemas.openxmlformats.org/officeDocument/2006/relationships/hyperlink" Target="http://dict.cn/mod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enjoyment" TargetMode="External"/><Relationship Id="rId5" Type="http://schemas.openxmlformats.org/officeDocument/2006/relationships/hyperlink" Target="http://dict.cn/satisfy" TargetMode="External"/><Relationship Id="rId10" Type="http://schemas.openxmlformats.org/officeDocument/2006/relationships/hyperlink" Target="http://dict.cn/take%20delight%20in" TargetMode="External"/><Relationship Id="rId4" Type="http://schemas.openxmlformats.org/officeDocument/2006/relationships/hyperlink" Target="http://dict.cn/please" TargetMode="External"/><Relationship Id="rId9" Type="http://schemas.openxmlformats.org/officeDocument/2006/relationships/hyperlink" Target="http://dict.cn/delight%20one's%20heart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ose%E3%80%94sit%E3%80%95%20for%20one%27s%20portrait" TargetMode="External"/><Relationship Id="rId3" Type="http://schemas.openxmlformats.org/officeDocument/2006/relationships/hyperlink" Target="http://dict.cn/dreamy%20landscape" TargetMode="External"/><Relationship Id="rId7" Type="http://schemas.openxmlformats.org/officeDocument/2006/relationships/hyperlink" Target="http://dict.cn/make%E3%80%94paint%E3%80%95%20a%20portrait" TargetMode="External"/><Relationship Id="rId2" Type="http://schemas.openxmlformats.org/officeDocument/2006/relationships/hyperlink" Target="http://dict.cn/dot%20the%20landsca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painting" TargetMode="External"/><Relationship Id="rId5" Type="http://schemas.openxmlformats.org/officeDocument/2006/relationships/hyperlink" Target="http://dict.cn/landscape%20in%20oil" TargetMode="External"/><Relationship Id="rId4" Type="http://schemas.openxmlformats.org/officeDocument/2006/relationships/hyperlink" Target="http://dict.cn/poetical%20landscap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ppreciate" TargetMode="External"/><Relationship Id="rId13" Type="http://schemas.openxmlformats.org/officeDocument/2006/relationships/hyperlink" Target="http://dict.cn/make" TargetMode="External"/><Relationship Id="rId18" Type="http://schemas.openxmlformats.org/officeDocument/2006/relationships/hyperlink" Target="http://dict.cn/realize%20from%20one%27s%20remarks" TargetMode="External"/><Relationship Id="rId3" Type="http://schemas.openxmlformats.org/officeDocument/2006/relationships/hyperlink" Target="http://dict.cn/portrait%20of%20wife" TargetMode="External"/><Relationship Id="rId7" Type="http://schemas.openxmlformats.org/officeDocument/2006/relationships/hyperlink" Target="http://dict.cn/actualize" TargetMode="External"/><Relationship Id="rId12" Type="http://schemas.openxmlformats.org/officeDocument/2006/relationships/hyperlink" Target="http://dict.cn/fulfill" TargetMode="External"/><Relationship Id="rId17" Type="http://schemas.openxmlformats.org/officeDocument/2006/relationships/hyperlink" Target="http://dict.cn/realize%20instinctively" TargetMode="External"/><Relationship Id="rId2" Type="http://schemas.openxmlformats.org/officeDocument/2006/relationships/hyperlink" Target="http://dict.cn/family%20portrait" TargetMode="External"/><Relationship Id="rId16" Type="http://schemas.openxmlformats.org/officeDocument/2006/relationships/hyperlink" Target="http://dict.cn/realize%20proper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chieve" TargetMode="External"/><Relationship Id="rId11" Type="http://schemas.openxmlformats.org/officeDocument/2006/relationships/hyperlink" Target="http://dict.cn/effect" TargetMode="External"/><Relationship Id="rId5" Type="http://schemas.openxmlformats.org/officeDocument/2006/relationships/hyperlink" Target="http://dict.cn/accomplish" TargetMode="External"/><Relationship Id="rId15" Type="http://schemas.openxmlformats.org/officeDocument/2006/relationships/hyperlink" Target="http://dict.cn/realize%20ambitions" TargetMode="External"/><Relationship Id="rId10" Type="http://schemas.openxmlformats.org/officeDocument/2006/relationships/hyperlink" Target="http://dict.cn/complete" TargetMode="External"/><Relationship Id="rId4" Type="http://schemas.openxmlformats.org/officeDocument/2006/relationships/hyperlink" Target="http://dict.cn/full-length%20portrait" TargetMode="External"/><Relationship Id="rId9" Type="http://schemas.openxmlformats.org/officeDocument/2006/relationships/hyperlink" Target="http://dict.cn/be%20aware%20of" TargetMode="External"/><Relationship Id="rId14" Type="http://schemas.openxmlformats.org/officeDocument/2006/relationships/hyperlink" Target="http://dict.cn/recogniz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destruct" TargetMode="External"/><Relationship Id="rId13" Type="http://schemas.openxmlformats.org/officeDocument/2006/relationships/hyperlink" Target="http://dict.cn/kill" TargetMode="External"/><Relationship Id="rId3" Type="http://schemas.openxmlformats.org/officeDocument/2006/relationships/hyperlink" Target="http://dict.cn/lifelike" TargetMode="External"/><Relationship Id="rId7" Type="http://schemas.openxmlformats.org/officeDocument/2006/relationships/hyperlink" Target="http://dict.cn/demolish" TargetMode="External"/><Relationship Id="rId12" Type="http://schemas.openxmlformats.org/officeDocument/2006/relationships/hyperlink" Target="http://dict.cn/extinguish" TargetMode="External"/><Relationship Id="rId2" Type="http://schemas.openxmlformats.org/officeDocument/2006/relationships/hyperlink" Target="http://dict.cn/authentic" TargetMode="External"/><Relationship Id="rId16" Type="http://schemas.openxmlformats.org/officeDocument/2006/relationships/hyperlink" Target="http://dict.cn/destroy%20sb%27s%20presti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ealistic%20value" TargetMode="External"/><Relationship Id="rId11" Type="http://schemas.openxmlformats.org/officeDocument/2006/relationships/hyperlink" Target="http://dict.cn/end" TargetMode="External"/><Relationship Id="rId5" Type="http://schemas.openxmlformats.org/officeDocument/2006/relationships/hyperlink" Target="http://dict.cn/realistic%20fake" TargetMode="External"/><Relationship Id="rId15" Type="http://schemas.openxmlformats.org/officeDocument/2006/relationships/hyperlink" Target="http://dict.cn/destroy%20civilization" TargetMode="External"/><Relationship Id="rId10" Type="http://schemas.openxmlformats.org/officeDocument/2006/relationships/hyperlink" Target="http://dict.cn/smash" TargetMode="External"/><Relationship Id="rId4" Type="http://schemas.openxmlformats.org/officeDocument/2006/relationships/hyperlink" Target="http://dict.cn/true" TargetMode="External"/><Relationship Id="rId9" Type="http://schemas.openxmlformats.org/officeDocument/2006/relationships/hyperlink" Target="http://dict.cn/ruin" TargetMode="External"/><Relationship Id="rId14" Type="http://schemas.openxmlformats.org/officeDocument/2006/relationships/hyperlink" Target="http://dict.cn/destroy%20a%20puppet%20regim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enter%20the%20scene" TargetMode="External"/><Relationship Id="rId13" Type="http://schemas.openxmlformats.org/officeDocument/2006/relationships/hyperlink" Target="http://dict.cn/customary" TargetMode="External"/><Relationship Id="rId3" Type="http://schemas.openxmlformats.org/officeDocument/2006/relationships/hyperlink" Target="http://dict.cn/prospect" TargetMode="External"/><Relationship Id="rId7" Type="http://schemas.openxmlformats.org/officeDocument/2006/relationships/hyperlink" Target="http://dict.cn/dominate%20the%20scene" TargetMode="External"/><Relationship Id="rId12" Type="http://schemas.openxmlformats.org/officeDocument/2006/relationships/hyperlink" Target="http://dict.cn/conventional" TargetMode="External"/><Relationship Id="rId17" Type="http://schemas.openxmlformats.org/officeDocument/2006/relationships/hyperlink" Target="http://dict.cn/accepted" TargetMode="External"/><Relationship Id="rId2" Type="http://schemas.openxmlformats.org/officeDocument/2006/relationships/hyperlink" Target="http://dict.cn/in%20high%20delight" TargetMode="External"/><Relationship Id="rId16" Type="http://schemas.openxmlformats.org/officeDocument/2006/relationships/hyperlink" Target="http://dict.cn/popul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view" TargetMode="External"/><Relationship Id="rId11" Type="http://schemas.openxmlformats.org/officeDocument/2006/relationships/hyperlink" Target="http://dict.cn/scene%20of%20the%20crime" TargetMode="External"/><Relationship Id="rId5" Type="http://schemas.openxmlformats.org/officeDocument/2006/relationships/hyperlink" Target="http://dict.cn/sight" TargetMode="External"/><Relationship Id="rId15" Type="http://schemas.openxmlformats.org/officeDocument/2006/relationships/hyperlink" Target="http://dict.cn/accustomed" TargetMode="External"/><Relationship Id="rId10" Type="http://schemas.openxmlformats.org/officeDocument/2006/relationships/hyperlink" Target="http://dict.cn/behind%20the%20scenes" TargetMode="External"/><Relationship Id="rId4" Type="http://schemas.openxmlformats.org/officeDocument/2006/relationships/hyperlink" Target="http://dict.cn/scenery" TargetMode="External"/><Relationship Id="rId9" Type="http://schemas.openxmlformats.org/officeDocument/2006/relationships/hyperlink" Target="http://dict.cn/set%20the%20scene" TargetMode="External"/><Relationship Id="rId14" Type="http://schemas.openxmlformats.org/officeDocument/2006/relationships/hyperlink" Target="http://dict.cn/orthodo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nimate" TargetMode="External"/><Relationship Id="rId13" Type="http://schemas.openxmlformats.org/officeDocument/2006/relationships/hyperlink" Target="http://dict.cn/eager" TargetMode="External"/><Relationship Id="rId18" Type="http://schemas.openxmlformats.org/officeDocument/2006/relationships/hyperlink" Target="http://dict.cn/return%20alive" TargetMode="External"/><Relationship Id="rId3" Type="http://schemas.openxmlformats.org/officeDocument/2006/relationships/hyperlink" Target="http://dict.cn/traditional%20medicine" TargetMode="External"/><Relationship Id="rId7" Type="http://schemas.openxmlformats.org/officeDocument/2006/relationships/hyperlink" Target="http://dict.cn/alert" TargetMode="External"/><Relationship Id="rId12" Type="http://schemas.openxmlformats.org/officeDocument/2006/relationships/hyperlink" Target="http://dict.cn/cheerful" TargetMode="External"/><Relationship Id="rId17" Type="http://schemas.openxmlformats.org/officeDocument/2006/relationships/hyperlink" Target="http://dict.cn/catch%20alive" TargetMode="External"/><Relationship Id="rId2" Type="http://schemas.openxmlformats.org/officeDocument/2006/relationships/hyperlink" Target="http://dict.cn/traditional%20culture" TargetMode="External"/><Relationship Id="rId16" Type="http://schemas.openxmlformats.org/officeDocument/2006/relationships/hyperlink" Target="http://dict.cn/vi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ctive" TargetMode="External"/><Relationship Id="rId11" Type="http://schemas.openxmlformats.org/officeDocument/2006/relationships/hyperlink" Target="http://dict.cn/brisk" TargetMode="External"/><Relationship Id="rId5" Type="http://schemas.openxmlformats.org/officeDocument/2006/relationships/hyperlink" Target="http://dict.cn/traditional%20budget" TargetMode="External"/><Relationship Id="rId15" Type="http://schemas.openxmlformats.org/officeDocument/2006/relationships/hyperlink" Target="http://dict.cn/real" TargetMode="External"/><Relationship Id="rId10" Type="http://schemas.openxmlformats.org/officeDocument/2006/relationships/hyperlink" Target="http://dict.cn/breathing" TargetMode="External"/><Relationship Id="rId4" Type="http://schemas.openxmlformats.org/officeDocument/2006/relationships/hyperlink" Target="http://dict.cn/traditional%20architecture" TargetMode="External"/><Relationship Id="rId9" Type="http://schemas.openxmlformats.org/officeDocument/2006/relationships/hyperlink" Target="http://dict.cn/awake" TargetMode="External"/><Relationship Id="rId14" Type="http://schemas.openxmlformats.org/officeDocument/2006/relationships/hyperlink" Target="http://dict.cn/liv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moral%20aspect" TargetMode="External"/><Relationship Id="rId13" Type="http://schemas.openxmlformats.org/officeDocument/2006/relationships/hyperlink" Target="http://dict.cn/follow" TargetMode="External"/><Relationship Id="rId3" Type="http://schemas.openxmlformats.org/officeDocument/2006/relationships/hyperlink" Target="http://dict.cn/attitude" TargetMode="External"/><Relationship Id="rId7" Type="http://schemas.openxmlformats.org/officeDocument/2006/relationships/hyperlink" Target="http://dict.cn/diverse%20aspects" TargetMode="External"/><Relationship Id="rId12" Type="http://schemas.openxmlformats.org/officeDocument/2006/relationships/hyperlink" Target="http://dict.cn/copy" TargetMode="External"/><Relationship Id="rId2" Type="http://schemas.openxmlformats.org/officeDocument/2006/relationships/hyperlink" Target="http://dict.cn/appear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look%20at%20every%20aspect%20of%20the%20problem" TargetMode="External"/><Relationship Id="rId11" Type="http://schemas.openxmlformats.org/officeDocument/2006/relationships/hyperlink" Target="http://dict.cn/superficial%20aspect%20of%20the%20matter" TargetMode="External"/><Relationship Id="rId5" Type="http://schemas.openxmlformats.org/officeDocument/2006/relationships/hyperlink" Target="http://dict.cn/side" TargetMode="External"/><Relationship Id="rId10" Type="http://schemas.openxmlformats.org/officeDocument/2006/relationships/hyperlink" Target="http://dict.cn/principal%20aspect%20of%20a%20contradiction" TargetMode="External"/><Relationship Id="rId4" Type="http://schemas.openxmlformats.org/officeDocument/2006/relationships/hyperlink" Target="http://dict.cn/feature" TargetMode="External"/><Relationship Id="rId9" Type="http://schemas.openxmlformats.org/officeDocument/2006/relationships/hyperlink" Target="http://dict.cn/in%20all%20its%20aspect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watch" TargetMode="External"/><Relationship Id="rId13" Type="http://schemas.openxmlformats.org/officeDocument/2006/relationships/hyperlink" Target="http://dict.cn/observe%20Christmas" TargetMode="External"/><Relationship Id="rId3" Type="http://schemas.openxmlformats.org/officeDocument/2006/relationships/hyperlink" Target="http://dict.cn/imitate%20way%20of%20doing%20things" TargetMode="External"/><Relationship Id="rId7" Type="http://schemas.openxmlformats.org/officeDocument/2006/relationships/hyperlink" Target="http://dict.cn/follow" TargetMode="External"/><Relationship Id="rId12" Type="http://schemas.openxmlformats.org/officeDocument/2006/relationships/hyperlink" Target="http://dict.cn/observe%20the%20discipline" TargetMode="External"/><Relationship Id="rId2" Type="http://schemas.openxmlformats.org/officeDocument/2006/relationships/hyperlink" Target="http://dict.cn/imitate%20mar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crutinize" TargetMode="External"/><Relationship Id="rId11" Type="http://schemas.openxmlformats.org/officeDocument/2006/relationships/hyperlink" Target="http://dict.cn/observe%20the%20customs" TargetMode="External"/><Relationship Id="rId5" Type="http://schemas.openxmlformats.org/officeDocument/2006/relationships/hyperlink" Target="http://dict.cn/perceive" TargetMode="External"/><Relationship Id="rId15" Type="http://schemas.openxmlformats.org/officeDocument/2006/relationships/hyperlink" Target="http://dict.cn/truth" TargetMode="External"/><Relationship Id="rId10" Type="http://schemas.openxmlformats.org/officeDocument/2006/relationships/hyperlink" Target="http://dict.cn/observe%20the%20behaviour%20of%20birds" TargetMode="External"/><Relationship Id="rId4" Type="http://schemas.openxmlformats.org/officeDocument/2006/relationships/hyperlink" Target="http://dict.cn/celebrate" TargetMode="External"/><Relationship Id="rId9" Type="http://schemas.openxmlformats.org/officeDocument/2006/relationships/hyperlink" Target="http://dict.cn/witness" TargetMode="External"/><Relationship Id="rId14" Type="http://schemas.openxmlformats.org/officeDocument/2006/relationships/hyperlink" Target="http://dict.cn/actualit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ome%20into%20style" TargetMode="External"/><Relationship Id="rId3" Type="http://schemas.openxmlformats.org/officeDocument/2006/relationships/hyperlink" Target="http://dict.cn/grim%E3%80%94harsh%2C%20sober%E3%80%95%20reality" TargetMode="External"/><Relationship Id="rId7" Type="http://schemas.openxmlformats.org/officeDocument/2006/relationships/hyperlink" Target="http://dict.cn/type" TargetMode="External"/><Relationship Id="rId2" Type="http://schemas.openxmlformats.org/officeDocument/2006/relationships/hyperlink" Target="http://dict.cn/verify%20the%20re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ort" TargetMode="External"/><Relationship Id="rId11" Type="http://schemas.openxmlformats.org/officeDocument/2006/relationships/hyperlink" Target="http://dict.cn/style%20hair" TargetMode="External"/><Relationship Id="rId5" Type="http://schemas.openxmlformats.org/officeDocument/2006/relationships/hyperlink" Target="http://dict.cn/fashion" TargetMode="External"/><Relationship Id="rId10" Type="http://schemas.openxmlformats.org/officeDocument/2006/relationships/hyperlink" Target="http://dict.cn/affected%20style" TargetMode="External"/><Relationship Id="rId4" Type="http://schemas.openxmlformats.org/officeDocument/2006/relationships/hyperlink" Target="http://dict.cn/spiritual%20reality" TargetMode="External"/><Relationship Id="rId9" Type="http://schemas.openxmlformats.org/officeDocument/2006/relationships/hyperlink" Target="http://dict.cn/keep%20to%20the%20style%20o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dopt%20an%20attitude" TargetMode="External"/><Relationship Id="rId13" Type="http://schemas.openxmlformats.org/officeDocument/2006/relationships/hyperlink" Target="http://dict.cn/adopt%20arbitrarily" TargetMode="External"/><Relationship Id="rId18" Type="http://schemas.openxmlformats.org/officeDocument/2006/relationships/hyperlink" Target="http://dict.cn/place" TargetMode="External"/><Relationship Id="rId3" Type="http://schemas.openxmlformats.org/officeDocument/2006/relationships/hyperlink" Target="http://dict.cn/assume" TargetMode="External"/><Relationship Id="rId7" Type="http://schemas.openxmlformats.org/officeDocument/2006/relationships/hyperlink" Target="http://dict.cn/take%20up" TargetMode="External"/><Relationship Id="rId12" Type="http://schemas.openxmlformats.org/officeDocument/2006/relationships/hyperlink" Target="http://dict.cn/adopt%20a%20proposal" TargetMode="External"/><Relationship Id="rId17" Type="http://schemas.openxmlformats.org/officeDocument/2006/relationships/hyperlink" Target="http://dict.cn/suffer" TargetMode="External"/><Relationship Id="rId2" Type="http://schemas.openxmlformats.org/officeDocument/2006/relationships/hyperlink" Target="http://dict.cn/accept" TargetMode="External"/><Relationship Id="rId16" Type="http://schemas.openxmlformats.org/officeDocument/2006/relationships/hyperlink" Target="http://dict.cn/tolerate" TargetMode="External"/><Relationship Id="rId20" Type="http://schemas.openxmlformats.org/officeDocument/2006/relationships/hyperlink" Target="http://dict.cn/standpo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ake%20on" TargetMode="External"/><Relationship Id="rId11" Type="http://schemas.openxmlformats.org/officeDocument/2006/relationships/hyperlink" Target="http://dict.cn/adopt%20measures" TargetMode="External"/><Relationship Id="rId5" Type="http://schemas.openxmlformats.org/officeDocument/2006/relationships/hyperlink" Target="http://dict.cn/choose" TargetMode="External"/><Relationship Id="rId15" Type="http://schemas.openxmlformats.org/officeDocument/2006/relationships/hyperlink" Target="http://dict.cn/endure" TargetMode="External"/><Relationship Id="rId10" Type="http://schemas.openxmlformats.org/officeDocument/2006/relationships/hyperlink" Target="http://dict.cn/adopt%20the%20homeless%20orphan" TargetMode="External"/><Relationship Id="rId19" Type="http://schemas.openxmlformats.org/officeDocument/2006/relationships/hyperlink" Target="http://dict.cn/position" TargetMode="External"/><Relationship Id="rId4" Type="http://schemas.openxmlformats.org/officeDocument/2006/relationships/hyperlink" Target="http://dict.cn/embrace" TargetMode="External"/><Relationship Id="rId9" Type="http://schemas.openxmlformats.org/officeDocument/2006/relationships/hyperlink" Target="http://dict.cn/adopt%20the%20budget" TargetMode="External"/><Relationship Id="rId14" Type="http://schemas.openxmlformats.org/officeDocument/2006/relationships/hyperlink" Target="http://dict.cn/bea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hat%20stand" TargetMode="External"/><Relationship Id="rId3" Type="http://schemas.openxmlformats.org/officeDocument/2006/relationships/hyperlink" Target="http://dict.cn/stand%20the%20fellow" TargetMode="External"/><Relationship Id="rId7" Type="http://schemas.openxmlformats.org/officeDocument/2006/relationships/hyperlink" Target="http://dict.cn/fruit%20stand" TargetMode="External"/><Relationship Id="rId2" Type="http://schemas.openxmlformats.org/officeDocument/2006/relationships/hyperlink" Target="http://dict.cn/stand%20one%27s%20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ake%20a%20stand" TargetMode="External"/><Relationship Id="rId5" Type="http://schemas.openxmlformats.org/officeDocument/2006/relationships/hyperlink" Target="http://dict.cn/stand%20on%20one%27s%20head" TargetMode="External"/><Relationship Id="rId4" Type="http://schemas.openxmlformats.org/officeDocument/2006/relationships/hyperlink" Target="http://dict.cn/stand%20for" TargetMode="External"/><Relationship Id="rId9" Type="http://schemas.openxmlformats.org/officeDocument/2006/relationships/hyperlink" Target="http://dict.cn/witness%20stand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watch%20sb%27s%20expression" TargetMode="External"/><Relationship Id="rId13" Type="http://schemas.openxmlformats.org/officeDocument/2006/relationships/hyperlink" Target="http://dict.cn/scenery" TargetMode="External"/><Relationship Id="rId18" Type="http://schemas.openxmlformats.org/officeDocument/2006/relationships/hyperlink" Target="http://dict.cn/form" TargetMode="External"/><Relationship Id="rId3" Type="http://schemas.openxmlformats.org/officeDocument/2006/relationships/hyperlink" Target="http://dict.cn/declaration" TargetMode="External"/><Relationship Id="rId7" Type="http://schemas.openxmlformats.org/officeDocument/2006/relationships/hyperlink" Target="http://dict.cn/symbol" TargetMode="External"/><Relationship Id="rId12" Type="http://schemas.openxmlformats.org/officeDocument/2006/relationships/hyperlink" Target="http://dict.cn/expression%20of%20thanks" TargetMode="External"/><Relationship Id="rId17" Type="http://schemas.openxmlformats.org/officeDocument/2006/relationships/hyperlink" Target="http://dict.cn/model" TargetMode="External"/><Relationship Id="rId2" Type="http://schemas.openxmlformats.org/officeDocument/2006/relationships/hyperlink" Target="http://dict.cn/aspect" TargetMode="External"/><Relationship Id="rId16" Type="http://schemas.openxmlformats.org/officeDocument/2006/relationships/hyperlink" Target="http://dict.cn/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how" TargetMode="External"/><Relationship Id="rId11" Type="http://schemas.openxmlformats.org/officeDocument/2006/relationships/hyperlink" Target="http://dict.cn/mild%20expression" TargetMode="External"/><Relationship Id="rId5" Type="http://schemas.openxmlformats.org/officeDocument/2006/relationships/hyperlink" Target="http://dict.cn/phrase" TargetMode="External"/><Relationship Id="rId15" Type="http://schemas.openxmlformats.org/officeDocument/2006/relationships/hyperlink" Target="http://dict.cn/countryside" TargetMode="External"/><Relationship Id="rId10" Type="http://schemas.openxmlformats.org/officeDocument/2006/relationships/hyperlink" Target="http://dict.cn/common%20expression" TargetMode="External"/><Relationship Id="rId4" Type="http://schemas.openxmlformats.org/officeDocument/2006/relationships/hyperlink" Target="http://dict.cn/emphasis" TargetMode="External"/><Relationship Id="rId9" Type="http://schemas.openxmlformats.org/officeDocument/2006/relationships/hyperlink" Target="http://dict.cn/awkward%20expression" TargetMode="External"/><Relationship Id="rId14" Type="http://schemas.openxmlformats.org/officeDocument/2006/relationships/hyperlink" Target="http://dict.cn/sce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Contemporary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/>
              <a:t> adj.</a:t>
            </a:r>
            <a:r>
              <a:rPr lang="zh-CN" altLang="en-US" sz="2400" b="1" dirty="0" smtClean="0"/>
              <a:t>同时代的；当代的  </a:t>
            </a:r>
            <a:r>
              <a:rPr lang="en-US" altLang="zh-CN" sz="2400" b="1" dirty="0" smtClean="0"/>
              <a:t>n.</a:t>
            </a:r>
            <a:r>
              <a:rPr lang="zh-CN" altLang="en-US" sz="2400" b="1" dirty="0" smtClean="0"/>
              <a:t>同时代的人；同龄人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FF00"/>
                </a:solidFill>
                <a:hlinkClick r:id="rId2"/>
              </a:rPr>
              <a:t>modern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　</a:t>
            </a:r>
            <a:r>
              <a:rPr lang="zh-CN" altLang="en-US" sz="2400" b="1" dirty="0" smtClean="0"/>
              <a:t> </a:t>
            </a:r>
          </a:p>
          <a:p>
            <a:r>
              <a:rPr lang="zh-CN" altLang="en-US" sz="2400" b="1" dirty="0" smtClean="0"/>
              <a:t>他把他的一生都献给了当代艺术研究。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D07C00"/>
                </a:solidFill>
              </a:rPr>
              <a:t>He had devoted his whole life to the study of </a:t>
            </a:r>
            <a:r>
              <a:rPr lang="en-US" altLang="zh-CN" sz="2400" b="1" i="1" dirty="0" smtClean="0">
                <a:solidFill>
                  <a:srgbClr val="D07C00"/>
                </a:solidFill>
              </a:rPr>
              <a:t>contemporary</a:t>
            </a:r>
            <a:r>
              <a:rPr lang="en-US" altLang="zh-CN" sz="2400" b="1" dirty="0" smtClean="0">
                <a:solidFill>
                  <a:srgbClr val="D07C00"/>
                </a:solidFill>
              </a:rPr>
              <a:t> art.</a:t>
            </a:r>
            <a:r>
              <a:rPr lang="en-US" altLang="zh-CN" sz="2400" b="1" i="1" dirty="0" smtClean="0">
                <a:solidFill>
                  <a:srgbClr val="D07C00"/>
                </a:solidFill>
              </a:rPr>
              <a:t> </a:t>
            </a:r>
            <a:endParaRPr lang="en-US" altLang="zh-CN" sz="2400" b="1" dirty="0">
              <a:solidFill>
                <a:srgbClr val="D07C00"/>
              </a:solidFill>
            </a:endParaRPr>
          </a:p>
          <a:p>
            <a:r>
              <a:rPr lang="zh-CN" altLang="en-US" sz="2400" b="1" dirty="0" smtClean="0"/>
              <a:t>他和我是同龄人，但我们的经历截然不同。 </a:t>
            </a:r>
            <a:endParaRPr lang="zh-CN" altLang="en-US" sz="2400" b="1" dirty="0" smtClean="0"/>
          </a:p>
          <a:p>
            <a:r>
              <a:rPr lang="en-US" altLang="zh-CN" sz="2400" b="1" dirty="0" smtClean="0">
                <a:solidFill>
                  <a:srgbClr val="DE8400"/>
                </a:solidFill>
              </a:rPr>
              <a:t>He is a </a:t>
            </a:r>
            <a:r>
              <a:rPr lang="en-US" altLang="zh-CN" sz="2400" b="1" i="1" dirty="0" smtClean="0">
                <a:solidFill>
                  <a:srgbClr val="DE8400"/>
                </a:solidFill>
              </a:rPr>
              <a:t>contemporary</a:t>
            </a:r>
            <a:r>
              <a:rPr lang="en-US" altLang="zh-CN" sz="2400" b="1" dirty="0" smtClean="0">
                <a:solidFill>
                  <a:srgbClr val="DE8400"/>
                </a:solidFill>
              </a:rPr>
              <a:t> of mine, but our experiences are completely different</a:t>
            </a:r>
            <a:r>
              <a:rPr lang="en-US" altLang="zh-CN" sz="2400" b="1" dirty="0" smtClean="0">
                <a:solidFill>
                  <a:srgbClr val="FF9900"/>
                </a:solidFill>
              </a:rPr>
              <a:t>.</a:t>
            </a:r>
          </a:p>
          <a:p>
            <a:r>
              <a:rPr lang="en-US" altLang="zh-CN" sz="2400" b="1" dirty="0" smtClean="0">
                <a:solidFill>
                  <a:srgbClr val="00B0F0"/>
                </a:solidFill>
              </a:rPr>
              <a:t>Delightful</a:t>
            </a:r>
            <a:r>
              <a:rPr lang="en-US" altLang="zh-CN" sz="2400" b="1" dirty="0" smtClean="0"/>
              <a:t> adj.</a:t>
            </a:r>
            <a:r>
              <a:rPr lang="zh-CN" altLang="en-US" sz="2400" b="1" dirty="0" smtClean="0"/>
              <a:t>令人愉快的；可喜的 </a:t>
            </a:r>
          </a:p>
          <a:p>
            <a:r>
              <a:rPr lang="en-US" altLang="zh-CN" sz="2400" b="1" dirty="0" smtClean="0">
                <a:solidFill>
                  <a:srgbClr val="00B0F0"/>
                </a:solidFill>
              </a:rPr>
              <a:t>Delight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/>
              <a:t> n.</a:t>
            </a:r>
            <a:r>
              <a:rPr lang="zh-CN" altLang="en-US" sz="2400" b="1" dirty="0" smtClean="0"/>
              <a:t>高兴；快乐  </a:t>
            </a:r>
            <a:r>
              <a:rPr lang="en-US" altLang="zh-CN" sz="2400" b="1" dirty="0" smtClean="0"/>
              <a:t>v.(</a:t>
            </a:r>
            <a:r>
              <a:rPr lang="zh-CN" altLang="en-US" sz="2400" b="1" dirty="0" smtClean="0"/>
              <a:t>使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高兴；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使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欣喜 </a:t>
            </a:r>
          </a:p>
          <a:p>
            <a:r>
              <a:rPr lang="en-US" altLang="zh-CN" sz="2400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b="1" dirty="0" smtClean="0"/>
              <a:t> v.(</a:t>
            </a:r>
            <a:r>
              <a:rPr lang="zh-CN" altLang="en-US" sz="2400" b="1" dirty="0" smtClean="0"/>
              <a:t>动词</a:t>
            </a:r>
            <a:r>
              <a:rPr lang="en-US" altLang="zh-CN" sz="2400" b="1" dirty="0" smtClean="0"/>
              <a:t>) </a:t>
            </a:r>
            <a:r>
              <a:rPr lang="en-US" altLang="zh-CN" sz="2400" b="1" dirty="0" smtClean="0">
                <a:hlinkClick r:id="rId3" action="ppaction://hlinkfile"/>
              </a:rPr>
              <a:t>entertain</a:t>
            </a:r>
            <a:r>
              <a:rPr lang="zh-CN" altLang="en-US" sz="2400" b="1" dirty="0" smtClean="0"/>
              <a:t>　 </a:t>
            </a:r>
            <a:r>
              <a:rPr lang="en-US" altLang="zh-CN" sz="2400" b="1" dirty="0" smtClean="0">
                <a:hlinkClick r:id="rId4" action="ppaction://hlinkfile"/>
              </a:rPr>
              <a:t>please</a:t>
            </a:r>
            <a:r>
              <a:rPr lang="zh-CN" altLang="en-US" sz="2400" b="1" dirty="0" smtClean="0"/>
              <a:t>　 </a:t>
            </a:r>
            <a:r>
              <a:rPr lang="en-US" altLang="zh-CN" sz="2400" b="1" dirty="0" smtClean="0">
                <a:hlinkClick r:id="rId5" action="ppaction://hlinkfile"/>
              </a:rPr>
              <a:t>satisfy</a:t>
            </a:r>
            <a:r>
              <a:rPr lang="zh-CN" altLang="en-US" sz="2400" b="1" dirty="0" smtClean="0"/>
              <a:t>　 </a:t>
            </a:r>
            <a:r>
              <a:rPr lang="en-US" altLang="zh-CN" sz="2400" b="1" dirty="0" smtClean="0"/>
              <a:t>n.(</a:t>
            </a:r>
            <a:r>
              <a:rPr lang="zh-CN" altLang="en-US" sz="2400" b="1" dirty="0" smtClean="0"/>
              <a:t>名词</a:t>
            </a:r>
            <a:r>
              <a:rPr lang="en-US" altLang="zh-CN" sz="2400" b="1" dirty="0" smtClean="0"/>
              <a:t>) </a:t>
            </a:r>
            <a:r>
              <a:rPr lang="en-US" altLang="zh-CN" sz="2400" b="1" dirty="0" smtClean="0">
                <a:hlinkClick r:id="rId6" action="ppaction://hlinkfile"/>
              </a:rPr>
              <a:t>enjoyment</a:t>
            </a:r>
            <a:r>
              <a:rPr lang="zh-CN" altLang="en-US" sz="2400" b="1" dirty="0" smtClean="0"/>
              <a:t>　 </a:t>
            </a:r>
            <a:r>
              <a:rPr lang="en-US" altLang="zh-CN" sz="2400" b="1" dirty="0" smtClean="0">
                <a:hlinkClick r:id="rId7" action="ppaction://hlinkfile"/>
              </a:rPr>
              <a:t>joy</a:t>
            </a:r>
            <a:r>
              <a:rPr lang="zh-CN" altLang="en-US" sz="2400" b="1" dirty="0" smtClean="0"/>
              <a:t>　 </a:t>
            </a:r>
            <a:r>
              <a:rPr lang="en-US" altLang="zh-CN" sz="2400" b="1" dirty="0" smtClean="0">
                <a:hlinkClick r:id="rId8" action="ppaction://hlinkfile"/>
              </a:rPr>
              <a:t>pleasure</a:t>
            </a:r>
            <a:r>
              <a:rPr lang="zh-CN" altLang="en-US" sz="2400" b="1" dirty="0" smtClean="0"/>
              <a:t>　 </a:t>
            </a:r>
          </a:p>
          <a:p>
            <a:r>
              <a:rPr lang="zh-CN" altLang="en-US" sz="2400" b="1" dirty="0" smtClean="0"/>
              <a:t>使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某人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心情舒畅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hlinkClick r:id="rId9"/>
              </a:rPr>
              <a:t>delight one's hearts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以</a:t>
            </a:r>
            <a:r>
              <a:rPr lang="en-US" altLang="zh-CN" sz="2400" b="1" dirty="0" smtClean="0"/>
              <a:t>…</a:t>
            </a:r>
            <a:r>
              <a:rPr lang="zh-CN" altLang="en-US" sz="2400" b="1" dirty="0" smtClean="0"/>
              <a:t>为乐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hlinkClick r:id="rId10"/>
              </a:rPr>
              <a:t>take delight in</a:t>
            </a:r>
            <a:r>
              <a:rPr lang="en-US" altLang="zh-CN" sz="2400" b="1" i="1" dirty="0" smtClean="0"/>
              <a:t> 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点缀景色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dot the landscape</a:t>
            </a:r>
            <a:endParaRPr lang="zh-CN" altLang="en-US" b="1" dirty="0" smtClean="0"/>
          </a:p>
          <a:p>
            <a:r>
              <a:rPr lang="zh-CN" altLang="en-US" b="1" dirty="0" smtClean="0"/>
              <a:t>梦境般的景色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dreamy landscape</a:t>
            </a:r>
            <a:endParaRPr lang="zh-CN" altLang="en-US" b="1" dirty="0" smtClean="0"/>
          </a:p>
          <a:p>
            <a:r>
              <a:rPr lang="zh-CN" altLang="en-US" b="1" dirty="0" smtClean="0"/>
              <a:t>富有诗意的景色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poetical landscape</a:t>
            </a:r>
            <a:endParaRPr lang="zh-CN" altLang="en-US" b="1" dirty="0" smtClean="0"/>
          </a:p>
          <a:p>
            <a:r>
              <a:rPr lang="zh-CN" altLang="en-US" b="1" dirty="0" smtClean="0"/>
              <a:t>风景油画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landscape in oil</a:t>
            </a:r>
            <a:endParaRPr lang="zh-CN" altLang="en-US" b="1" dirty="0" smtClean="0"/>
          </a:p>
          <a:p>
            <a:r>
              <a:rPr lang="zh-CN" altLang="en-US" b="1" dirty="0" smtClean="0"/>
              <a:t>周围都经过美化。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D07C00"/>
                </a:solidFill>
              </a:rPr>
              <a:t>The area around has been </a:t>
            </a:r>
            <a:r>
              <a:rPr lang="en-US" altLang="zh-CN" b="1" i="1" dirty="0" smtClean="0">
                <a:solidFill>
                  <a:srgbClr val="D07C00"/>
                </a:solidFill>
              </a:rPr>
              <a:t>landscaped</a:t>
            </a:r>
            <a:r>
              <a:rPr lang="en-US" altLang="zh-CN" b="1" dirty="0" smtClean="0">
                <a:solidFill>
                  <a:srgbClr val="D07C00"/>
                </a:solidFill>
              </a:rPr>
              <a:t>.</a:t>
            </a:r>
            <a:r>
              <a:rPr lang="en-US" altLang="zh-CN" b="1" i="1" dirty="0" smtClean="0">
                <a:solidFill>
                  <a:srgbClr val="D07C00"/>
                </a:solidFill>
              </a:rPr>
              <a:t>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Portrait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肖像；画像；描写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/>
              <a:t>： </a:t>
            </a:r>
            <a:r>
              <a:rPr lang="en-US" altLang="zh-CN" b="1" dirty="0" smtClean="0">
                <a:hlinkClick r:id="rId6" action="ppaction://hlinkfile"/>
              </a:rPr>
              <a:t>painting</a:t>
            </a:r>
            <a:r>
              <a:rPr lang="zh-CN" altLang="en-US" b="1" dirty="0" smtClean="0"/>
              <a:t>　 </a:t>
            </a:r>
            <a:endParaRPr lang="en-US" altLang="zh-CN" b="1" dirty="0" smtClean="0"/>
          </a:p>
          <a:p>
            <a:r>
              <a:rPr lang="zh-CN" altLang="en-US" b="1" dirty="0" smtClean="0"/>
              <a:t>画肖像画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7"/>
              </a:rPr>
              <a:t>make〔paint</a:t>
            </a:r>
            <a:r>
              <a:rPr lang="en-US" altLang="zh-CN" b="1" dirty="0" smtClean="0">
                <a:hlinkClick r:id="rId7"/>
              </a:rPr>
              <a:t>〕 a portrait</a:t>
            </a:r>
            <a:endParaRPr lang="zh-CN" altLang="en-US" b="1" dirty="0" smtClean="0"/>
          </a:p>
          <a:p>
            <a:r>
              <a:rPr lang="zh-CN" altLang="en-US" b="1" dirty="0" smtClean="0"/>
              <a:t>摆好姿势让人画像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8"/>
              </a:rPr>
              <a:t>pose〔sit</a:t>
            </a:r>
            <a:r>
              <a:rPr lang="en-US" altLang="zh-CN" b="1" dirty="0" smtClean="0">
                <a:hlinkClick r:id="rId8"/>
              </a:rPr>
              <a:t>〕 for one's portrait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全家福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family portrait</a:t>
            </a:r>
            <a:endParaRPr lang="zh-CN" altLang="en-US" b="1" dirty="0" smtClean="0"/>
          </a:p>
          <a:p>
            <a:r>
              <a:rPr lang="zh-CN" altLang="en-US" b="1" dirty="0" smtClean="0"/>
              <a:t>夫人的画像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portrait of wife</a:t>
            </a:r>
            <a:endParaRPr lang="zh-CN" altLang="en-US" b="1" dirty="0" smtClean="0"/>
          </a:p>
          <a:p>
            <a:r>
              <a:rPr lang="zh-CN" altLang="en-US" b="1" dirty="0" smtClean="0"/>
              <a:t>全身像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full-length portrait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Realize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实现；了解；意识到；变卖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hlinkClick r:id="rId5" action="ppaction://hlinkfile"/>
              </a:rPr>
              <a:t> accomplish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achieve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actualize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8" action="ppaction://hlinkfile"/>
              </a:rPr>
              <a:t>appreciate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be aware of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complete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1" action="ppaction://hlinkfile"/>
              </a:rPr>
              <a:t>effect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2" action="ppaction://hlinkfile"/>
              </a:rPr>
              <a:t>fulfill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3" action="ppaction://hlinkfile"/>
              </a:rPr>
              <a:t>make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4" action="ppaction://hlinkfile"/>
              </a:rPr>
              <a:t>recognize</a:t>
            </a:r>
            <a:r>
              <a:rPr lang="zh-CN" altLang="en-US" b="1" dirty="0" smtClean="0"/>
              <a:t>　</a:t>
            </a:r>
          </a:p>
          <a:p>
            <a:r>
              <a:rPr lang="zh-CN" altLang="en-US" b="1" dirty="0" smtClean="0"/>
              <a:t>实现抱负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5"/>
              </a:rPr>
              <a:t>realize ambitions</a:t>
            </a:r>
            <a:endParaRPr lang="zh-CN" altLang="en-US" b="1" dirty="0" smtClean="0"/>
          </a:p>
          <a:p>
            <a:r>
              <a:rPr lang="zh-CN" altLang="en-US" b="1" dirty="0" smtClean="0"/>
              <a:t>变卖房产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6"/>
              </a:rPr>
              <a:t>realize property</a:t>
            </a:r>
            <a:endParaRPr lang="zh-CN" altLang="en-US" b="1" dirty="0" smtClean="0"/>
          </a:p>
          <a:p>
            <a:r>
              <a:rPr lang="zh-CN" altLang="en-US" b="1" dirty="0" smtClean="0"/>
              <a:t>本能地意识到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7"/>
              </a:rPr>
              <a:t>realize instinctively</a:t>
            </a:r>
            <a:endParaRPr lang="zh-CN" altLang="en-US" b="1" dirty="0" smtClean="0"/>
          </a:p>
          <a:p>
            <a:r>
              <a:rPr lang="zh-CN" altLang="en-US" b="1" dirty="0" smtClean="0"/>
              <a:t>从某人话语中领悟到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8"/>
              </a:rPr>
              <a:t>realize from one's remarks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Realistic </a:t>
            </a:r>
            <a:r>
              <a:rPr lang="en-US" altLang="zh-CN" b="1" dirty="0" smtClean="0"/>
              <a:t> adj.</a:t>
            </a:r>
            <a:r>
              <a:rPr lang="zh-CN" altLang="en-US" b="1" dirty="0" smtClean="0"/>
              <a:t>现实的；现实主义的 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hlinkClick r:id="rId2" action="ppaction://hlinkfile"/>
              </a:rPr>
              <a:t>authentic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lifelike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true</a:t>
            </a:r>
            <a:r>
              <a:rPr lang="zh-CN" altLang="en-US" b="1" dirty="0" smtClean="0"/>
              <a:t>　 </a:t>
            </a:r>
          </a:p>
          <a:p>
            <a:r>
              <a:rPr lang="zh-CN" altLang="en-US" b="1" dirty="0" smtClean="0"/>
              <a:t>逼真的仿冒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realistic fake</a:t>
            </a:r>
            <a:endParaRPr lang="en-US" altLang="zh-CN" b="1" dirty="0" smtClean="0"/>
          </a:p>
          <a:p>
            <a:r>
              <a:rPr lang="zh-CN" altLang="en-US" b="1" dirty="0" smtClean="0"/>
              <a:t>实际价值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realistic value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Watercolor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水彩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颜料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；水彩画</a:t>
            </a:r>
            <a:endParaRPr lang="en-US" altLang="zh-CN" b="1" dirty="0" smtClean="0"/>
          </a:p>
          <a:p>
            <a:r>
              <a:rPr lang="zh-CN" altLang="en-US" b="1" dirty="0" smtClean="0"/>
              <a:t>水彩画是他最喜欢的表现方式。 </a:t>
            </a:r>
            <a:endParaRPr lang="en-US" altLang="zh-CN" b="1" dirty="0" smtClean="0"/>
          </a:p>
          <a:p>
            <a:r>
              <a:rPr lang="en-US" altLang="zh-CN" b="1" i="1" dirty="0" smtClean="0">
                <a:solidFill>
                  <a:srgbClr val="D07C00"/>
                </a:solidFill>
              </a:rPr>
              <a:t>Watercolor</a:t>
            </a:r>
            <a:r>
              <a:rPr lang="en-US" altLang="zh-CN" b="1" dirty="0" smtClean="0">
                <a:solidFill>
                  <a:srgbClr val="D07C00"/>
                </a:solidFill>
              </a:rPr>
              <a:t> is his favorite medium.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Destroy</a:t>
            </a:r>
            <a:r>
              <a:rPr lang="en-US" altLang="zh-CN" b="1" dirty="0" smtClean="0"/>
              <a:t>  v.</a:t>
            </a:r>
            <a:r>
              <a:rPr lang="zh-CN" altLang="en-US" b="1" dirty="0" smtClean="0"/>
              <a:t>破坏；杀死；消灭；摧毁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hlinkClick r:id="rId7" action="ppaction://hlinkfile"/>
              </a:rPr>
              <a:t> demolish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8" action="ppaction://hlinkfile"/>
              </a:rPr>
              <a:t>destruct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ruin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smash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1" action="ppaction://hlinkfile"/>
              </a:rPr>
              <a:t>end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2" action="ppaction://hlinkfile"/>
              </a:rPr>
              <a:t>extinguish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3" action="ppaction://hlinkfile"/>
              </a:rPr>
              <a:t>kill</a:t>
            </a:r>
            <a:endParaRPr lang="en-US" altLang="zh-CN" b="1" dirty="0" smtClean="0"/>
          </a:p>
          <a:p>
            <a:r>
              <a:rPr lang="zh-CN" altLang="en-US" b="1" dirty="0" smtClean="0"/>
              <a:t>摧毁傀儡政权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4"/>
              </a:rPr>
              <a:t>destroy a puppet regime</a:t>
            </a:r>
            <a:endParaRPr lang="zh-CN" altLang="en-US" b="1" dirty="0" smtClean="0"/>
          </a:p>
          <a:p>
            <a:r>
              <a:rPr lang="zh-CN" altLang="en-US" b="1" dirty="0" smtClean="0"/>
              <a:t>破坏文明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5"/>
              </a:rPr>
              <a:t>destroy civilization</a:t>
            </a:r>
            <a:endParaRPr lang="zh-CN" altLang="en-US" b="1" dirty="0" smtClean="0"/>
          </a:p>
          <a:p>
            <a:r>
              <a:rPr lang="zh-CN" altLang="en-US" b="1" dirty="0" smtClean="0"/>
              <a:t>破坏某人的威信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威望</a:t>
            </a:r>
            <a:r>
              <a:rPr lang="en-US" altLang="zh-CN" b="1" dirty="0" smtClean="0"/>
              <a:t>〕</a:t>
            </a:r>
          </a:p>
          <a:p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16"/>
              </a:rPr>
              <a:t>destroy </a:t>
            </a:r>
            <a:r>
              <a:rPr lang="en-US" altLang="zh-CN" b="1" dirty="0" err="1" smtClean="0">
                <a:hlinkClick r:id="rId16"/>
              </a:rPr>
              <a:t>sb's</a:t>
            </a:r>
            <a:r>
              <a:rPr lang="en-US" altLang="zh-CN" b="1" dirty="0" smtClean="0">
                <a:hlinkClick r:id="rId16"/>
              </a:rPr>
              <a:t> prestige</a:t>
            </a:r>
            <a:endParaRPr lang="en-US" altLang="zh-CN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兴高采烈地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in high delight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Scene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情景；场；景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hlinkClick r:id="rId3" action="ppaction://hlinkfile"/>
              </a:rPr>
              <a:t> prospect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scenery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sight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view</a:t>
            </a:r>
            <a:r>
              <a:rPr lang="zh-CN" altLang="en-US" b="1" dirty="0" smtClean="0"/>
              <a:t>　 </a:t>
            </a:r>
          </a:p>
          <a:p>
            <a:r>
              <a:rPr lang="zh-CN" altLang="en-US" b="1" dirty="0" smtClean="0"/>
              <a:t>控制场面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dominate the scene</a:t>
            </a:r>
            <a:endParaRPr lang="zh-CN" altLang="en-US" b="1" dirty="0" smtClean="0"/>
          </a:p>
          <a:p>
            <a:r>
              <a:rPr lang="zh-CN" altLang="en-US" b="1" dirty="0" smtClean="0"/>
              <a:t>登场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enter the scene</a:t>
            </a:r>
            <a:endParaRPr lang="zh-CN" altLang="en-US" b="1" dirty="0" smtClean="0"/>
          </a:p>
          <a:p>
            <a:r>
              <a:rPr lang="zh-CN" altLang="en-US" b="1" dirty="0" smtClean="0"/>
              <a:t>布置现场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set the scene</a:t>
            </a:r>
            <a:endParaRPr lang="zh-CN" altLang="en-US" b="1" dirty="0" smtClean="0"/>
          </a:p>
          <a:p>
            <a:r>
              <a:rPr lang="zh-CN" altLang="en-US" b="1" dirty="0" smtClean="0"/>
              <a:t>在幕后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暗中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behind the scenes</a:t>
            </a:r>
            <a:endParaRPr lang="zh-CN" altLang="en-US" b="1" dirty="0" smtClean="0"/>
          </a:p>
          <a:p>
            <a:r>
              <a:rPr lang="zh-CN" altLang="en-US" b="1" dirty="0" smtClean="0"/>
              <a:t>犯罪现场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scene of the crime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Traditional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传统的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00B0F0"/>
                </a:solidFill>
              </a:rPr>
              <a:t>：</a:t>
            </a:r>
            <a:r>
              <a:rPr lang="en-US" altLang="zh-CN" b="1" dirty="0" smtClean="0">
                <a:hlinkClick r:id="rId12"/>
              </a:rPr>
              <a:t> conventional</a:t>
            </a:r>
            <a:r>
              <a:rPr lang="zh-CN" altLang="en-US" b="1" dirty="0" smtClean="0"/>
              <a:t>传统的  </a:t>
            </a:r>
            <a:r>
              <a:rPr lang="en-US" altLang="zh-CN" b="1" dirty="0" smtClean="0">
                <a:hlinkClick r:id="rId13"/>
              </a:rPr>
              <a:t>customary</a:t>
            </a:r>
            <a:r>
              <a:rPr lang="zh-CN" altLang="en-US" b="1" dirty="0" smtClean="0"/>
              <a:t>习惯的 </a:t>
            </a:r>
            <a:r>
              <a:rPr lang="en-US" altLang="zh-CN" b="1" dirty="0" smtClean="0">
                <a:hlinkClick r:id="rId14"/>
              </a:rPr>
              <a:t>orthodox</a:t>
            </a:r>
            <a:r>
              <a:rPr lang="zh-CN" altLang="en-US" b="1" dirty="0" smtClean="0"/>
              <a:t>正统的 </a:t>
            </a:r>
            <a:r>
              <a:rPr lang="en-US" altLang="zh-CN" b="1" dirty="0" smtClean="0">
                <a:hlinkClick r:id="rId15"/>
              </a:rPr>
              <a:t>accustomed</a:t>
            </a:r>
            <a:r>
              <a:rPr lang="zh-CN" altLang="en-US" b="1" dirty="0" smtClean="0"/>
              <a:t>习惯了的 </a:t>
            </a:r>
            <a:r>
              <a:rPr lang="en-US" altLang="zh-CN" b="1" dirty="0" smtClean="0">
                <a:hlinkClick r:id="rId16"/>
              </a:rPr>
              <a:t>popular</a:t>
            </a:r>
            <a:r>
              <a:rPr lang="zh-CN" altLang="en-US" b="1" dirty="0" smtClean="0"/>
              <a:t>受欢迎的 </a:t>
            </a:r>
            <a:r>
              <a:rPr lang="en-US" altLang="zh-CN" b="1" dirty="0" smtClean="0">
                <a:hlinkClick r:id="rId17"/>
              </a:rPr>
              <a:t>accepted</a:t>
            </a:r>
            <a:r>
              <a:rPr lang="zh-CN" altLang="en-US" b="1" dirty="0" smtClean="0"/>
              <a:t>公认的 </a:t>
            </a:r>
          </a:p>
          <a:p>
            <a:r>
              <a:rPr lang="zh-CN" altLang="en-US" b="1" dirty="0" smtClean="0"/>
              <a:t> </a:t>
            </a: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zh-CN" altLang="en-US" b="1" dirty="0" smtClean="0"/>
          </a:p>
          <a:p>
            <a:r>
              <a:rPr lang="zh-CN" altLang="en-US" b="1" dirty="0" smtClean="0"/>
              <a:t>传统文化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traditional culture</a:t>
            </a:r>
            <a:endParaRPr lang="zh-CN" altLang="en-US" b="1" dirty="0" smtClean="0"/>
          </a:p>
          <a:p>
            <a:r>
              <a:rPr lang="zh-CN" altLang="en-US" b="1" dirty="0" smtClean="0"/>
              <a:t>传统医学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traditional medicine</a:t>
            </a:r>
            <a:endParaRPr lang="zh-CN" altLang="en-US" b="1" dirty="0" smtClean="0"/>
          </a:p>
          <a:p>
            <a:r>
              <a:rPr lang="zh-CN" altLang="en-US" b="1" dirty="0" smtClean="0"/>
              <a:t>传统建筑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traditional architecture</a:t>
            </a:r>
            <a:endParaRPr lang="zh-CN" altLang="en-US" b="1" dirty="0" smtClean="0"/>
          </a:p>
          <a:p>
            <a:r>
              <a:rPr lang="zh-CN" altLang="en-US" b="1" dirty="0" smtClean="0"/>
              <a:t>传统预算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traditional budget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Alive</a:t>
            </a:r>
            <a:r>
              <a:rPr lang="en-US" altLang="zh-CN" b="1" dirty="0" smtClean="0"/>
              <a:t> adj.</a:t>
            </a:r>
            <a:r>
              <a:rPr lang="zh-CN" altLang="en-US" b="1" dirty="0" smtClean="0"/>
              <a:t>活着的；有活力的；注意到的；热闹的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hlinkClick r:id="rId6" action="ppaction://hlinkfile"/>
              </a:rPr>
              <a:t> active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alert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8" action="ppaction://hlinkfile"/>
              </a:rPr>
              <a:t>animate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awake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breathing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1" action="ppaction://hlinkfile"/>
              </a:rPr>
              <a:t>brisk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2" action="ppaction://hlinkfile"/>
              </a:rPr>
              <a:t>cheerful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3" action="ppaction://hlinkfile"/>
              </a:rPr>
              <a:t>eager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4" action="ppaction://hlinkfile"/>
              </a:rPr>
              <a:t>living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5" action="ppaction://hlinkfile"/>
              </a:rPr>
              <a:t>real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6" action="ppaction://hlinkfile"/>
              </a:rPr>
              <a:t>vital</a:t>
            </a:r>
            <a:endParaRPr lang="en-US" altLang="zh-CN" b="1" dirty="0" smtClean="0"/>
          </a:p>
          <a:p>
            <a:r>
              <a:rPr lang="zh-CN" altLang="en-US" b="1" dirty="0" smtClean="0"/>
              <a:t>活捉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7"/>
              </a:rPr>
              <a:t>catch alive</a:t>
            </a:r>
            <a:endParaRPr lang="zh-CN" altLang="en-US" b="1" dirty="0" smtClean="0"/>
          </a:p>
          <a:p>
            <a:r>
              <a:rPr lang="zh-CN" altLang="en-US" b="1" dirty="0" smtClean="0"/>
              <a:t>生还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8"/>
              </a:rPr>
              <a:t>return alive</a:t>
            </a:r>
            <a:endParaRPr lang="zh-CN" altLang="en-US" b="1" dirty="0" smtClean="0"/>
          </a:p>
          <a:p>
            <a:r>
              <a:rPr lang="zh-CN" altLang="en-US" b="1" dirty="0" smtClean="0"/>
              <a:t>他是当时唯一活下来的人。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D07C00"/>
                </a:solidFill>
              </a:rPr>
              <a:t>He was the only one </a:t>
            </a:r>
            <a:r>
              <a:rPr lang="en-US" altLang="zh-CN" b="1" i="1" dirty="0" smtClean="0">
                <a:solidFill>
                  <a:srgbClr val="D07C00"/>
                </a:solidFill>
              </a:rPr>
              <a:t>alive</a:t>
            </a:r>
            <a:r>
              <a:rPr lang="en-US" altLang="zh-CN" b="1" dirty="0" smtClean="0">
                <a:solidFill>
                  <a:srgbClr val="D07C00"/>
                </a:solidFill>
              </a:rPr>
              <a:t> then. </a:t>
            </a:r>
            <a:endParaRPr lang="zh-CN" altLang="en-US" b="1" dirty="0" smtClean="0">
              <a:solidFill>
                <a:srgbClr val="D07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Aspect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方面；方位；外观；外貌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00B0F0"/>
                </a:solidFill>
              </a:rPr>
              <a:t>：</a:t>
            </a:r>
            <a:r>
              <a:rPr lang="en-US" altLang="zh-CN" b="1" dirty="0" smtClean="0">
                <a:hlinkClick r:id="rId2" action="ppaction://hlinkfile"/>
              </a:rPr>
              <a:t> appearance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attitude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feature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side</a:t>
            </a:r>
            <a:r>
              <a:rPr lang="zh-CN" altLang="en-US" b="1" dirty="0" smtClean="0"/>
              <a:t>　</a:t>
            </a:r>
            <a:endParaRPr lang="en-US" altLang="zh-CN" b="1" dirty="0" smtClean="0"/>
          </a:p>
          <a:p>
            <a:r>
              <a:rPr lang="zh-CN" altLang="en-US" b="1" dirty="0" smtClean="0"/>
              <a:t>观察问题的各个方面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6"/>
              </a:rPr>
              <a:t>look at every aspect of the problem</a:t>
            </a:r>
            <a:endParaRPr lang="zh-CN" altLang="en-US" b="1" dirty="0" smtClean="0"/>
          </a:p>
          <a:p>
            <a:r>
              <a:rPr lang="zh-CN" altLang="en-US" b="1" dirty="0" smtClean="0"/>
              <a:t>多方面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diverse aspects</a:t>
            </a:r>
            <a:endParaRPr lang="zh-CN" altLang="en-US" b="1" dirty="0" smtClean="0"/>
          </a:p>
          <a:p>
            <a:r>
              <a:rPr lang="zh-CN" altLang="en-US" b="1" dirty="0" smtClean="0"/>
              <a:t>道义方面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8"/>
              </a:rPr>
              <a:t>moral aspect</a:t>
            </a:r>
            <a:endParaRPr lang="zh-CN" altLang="en-US" b="1" dirty="0" smtClean="0"/>
          </a:p>
          <a:p>
            <a:r>
              <a:rPr lang="zh-CN" altLang="en-US" b="1" dirty="0" smtClean="0"/>
              <a:t>全面地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in all its aspects</a:t>
            </a:r>
            <a:endParaRPr lang="zh-CN" altLang="en-US" b="1" dirty="0" smtClean="0"/>
          </a:p>
          <a:p>
            <a:r>
              <a:rPr lang="zh-CN" altLang="en-US" b="1" dirty="0" smtClean="0"/>
              <a:t>矛盾的主要方面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10"/>
              </a:rPr>
              <a:t>principal aspect of a contradiction</a:t>
            </a:r>
            <a:endParaRPr lang="zh-CN" altLang="en-US" b="1" dirty="0" smtClean="0"/>
          </a:p>
          <a:p>
            <a:r>
              <a:rPr lang="zh-CN" altLang="en-US" b="1" dirty="0" smtClean="0"/>
              <a:t>事物的表面现象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superficial aspect of the matter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Imitate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仿效；仿制；模仿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hlinkClick r:id="rId12" action="ppaction://hlinkfile"/>
              </a:rPr>
              <a:t> copy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3" action="ppaction://hlinkfile"/>
              </a:rPr>
              <a:t>follow</a:t>
            </a:r>
            <a:r>
              <a:rPr lang="zh-CN" altLang="en-US" b="1" dirty="0" smtClean="0"/>
              <a:t>　 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仿大理石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imitate marble</a:t>
            </a:r>
            <a:endParaRPr lang="zh-CN" altLang="en-US" b="1" dirty="0" smtClean="0"/>
          </a:p>
          <a:p>
            <a:r>
              <a:rPr lang="zh-CN" altLang="en-US" b="1" dirty="0" smtClean="0"/>
              <a:t>仿效行事方式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imitate way of doing things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Observe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观察；遵守；注意到；庆祝</a:t>
            </a:r>
            <a:r>
              <a:rPr lang="en-US" altLang="zh-CN" b="1" dirty="0" smtClean="0"/>
              <a:t>;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hlinkClick r:id="rId4"/>
              </a:rPr>
              <a:t> celebrate</a:t>
            </a:r>
            <a:r>
              <a:rPr lang="zh-CN" altLang="en-US" b="1" dirty="0" smtClean="0"/>
              <a:t>庆祝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5"/>
              </a:rPr>
              <a:t>perceive</a:t>
            </a:r>
            <a:r>
              <a:rPr lang="zh-CN" altLang="en-US" b="1" dirty="0" smtClean="0"/>
              <a:t>注意到</a:t>
            </a:r>
            <a:r>
              <a:rPr lang="en-US" altLang="zh-CN" b="1" dirty="0" smtClean="0"/>
              <a:t>,</a:t>
            </a:r>
            <a:r>
              <a:rPr lang="en-US" altLang="zh-CN" b="1" dirty="0" smtClean="0">
                <a:hlinkClick r:id="rId6"/>
              </a:rPr>
              <a:t>scrutinize</a:t>
            </a:r>
            <a:r>
              <a:rPr lang="zh-CN" altLang="en-US" b="1" dirty="0" smtClean="0"/>
              <a:t>仔细检查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7"/>
              </a:rPr>
              <a:t>follow</a:t>
            </a:r>
            <a:r>
              <a:rPr lang="zh-CN" altLang="en-US" b="1" dirty="0" smtClean="0"/>
              <a:t>跟随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8"/>
              </a:rPr>
              <a:t>watch</a:t>
            </a:r>
            <a:r>
              <a:rPr lang="zh-CN" altLang="en-US" b="1" dirty="0" smtClean="0"/>
              <a:t>注视 </a:t>
            </a:r>
            <a:r>
              <a:rPr lang="en-US" altLang="zh-CN" b="1" dirty="0" smtClean="0">
                <a:hlinkClick r:id="rId9"/>
              </a:rPr>
              <a:t>witness</a:t>
            </a:r>
            <a:r>
              <a:rPr lang="zh-CN" altLang="en-US" b="1" dirty="0" smtClean="0"/>
              <a:t>目击者 </a:t>
            </a:r>
            <a:endParaRPr lang="en-US" altLang="zh-CN" b="1" dirty="0" smtClean="0"/>
          </a:p>
          <a:p>
            <a:r>
              <a:rPr lang="zh-CN" altLang="en-US" b="1" dirty="0" smtClean="0"/>
              <a:t>观察鸟类行为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observe the </a:t>
            </a:r>
            <a:r>
              <a:rPr lang="en-US" altLang="zh-CN" b="1" dirty="0" err="1" smtClean="0">
                <a:hlinkClick r:id="rId10"/>
              </a:rPr>
              <a:t>behaviour</a:t>
            </a:r>
            <a:r>
              <a:rPr lang="en-US" altLang="zh-CN" b="1" dirty="0" smtClean="0">
                <a:hlinkClick r:id="rId10"/>
              </a:rPr>
              <a:t> of birds</a:t>
            </a:r>
            <a:endParaRPr lang="zh-CN" altLang="en-US" b="1" dirty="0" smtClean="0"/>
          </a:p>
          <a:p>
            <a:r>
              <a:rPr lang="zh-CN" altLang="en-US" b="1" dirty="0" smtClean="0"/>
              <a:t>遵守风俗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observe the customs</a:t>
            </a:r>
            <a:endParaRPr lang="zh-CN" altLang="en-US" b="1" dirty="0" smtClean="0"/>
          </a:p>
          <a:p>
            <a:r>
              <a:rPr lang="zh-CN" altLang="en-US" b="1" dirty="0" smtClean="0"/>
              <a:t>遵守纪律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observe the discipline</a:t>
            </a:r>
            <a:endParaRPr lang="zh-CN" altLang="en-US" b="1" dirty="0" smtClean="0"/>
          </a:p>
          <a:p>
            <a:r>
              <a:rPr lang="zh-CN" altLang="en-US" b="1" dirty="0" smtClean="0"/>
              <a:t>过圣诞节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3"/>
              </a:rPr>
              <a:t>observe Christmas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Reality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真实；现实；实际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00B0F0"/>
                </a:solidFill>
              </a:rPr>
              <a:t>：</a:t>
            </a:r>
            <a:r>
              <a:rPr lang="en-US" altLang="zh-CN" b="1" dirty="0" smtClean="0">
                <a:hlinkClick r:id="rId14" action="ppaction://hlinkfile"/>
              </a:rPr>
              <a:t> actuality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5" action="ppaction://hlinkfile"/>
              </a:rPr>
              <a:t>truth</a:t>
            </a:r>
            <a:r>
              <a:rPr lang="zh-CN" altLang="en-US" b="1" dirty="0" smtClean="0"/>
              <a:t>　 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确定真实性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verify the reality</a:t>
            </a:r>
            <a:endParaRPr lang="zh-CN" altLang="en-US" b="1" dirty="0" smtClean="0"/>
          </a:p>
          <a:p>
            <a:r>
              <a:rPr lang="zh-CN" altLang="en-US" b="1" dirty="0" smtClean="0"/>
              <a:t>严酷的现实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harsh reality</a:t>
            </a:r>
            <a:endParaRPr lang="zh-CN" altLang="en-US" b="1" dirty="0" smtClean="0"/>
          </a:p>
          <a:p>
            <a:r>
              <a:rPr lang="zh-CN" altLang="en-US" b="1" dirty="0" smtClean="0"/>
              <a:t>真实心灵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spiritual reality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Style</a:t>
            </a:r>
            <a:r>
              <a:rPr lang="en-US" altLang="zh-CN" b="1" dirty="0" smtClean="0">
                <a:solidFill>
                  <a:srgbClr val="FF0000"/>
                </a:solidFill>
              </a:rPr>
              <a:t> n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文体；风格；时尚；类型  </a:t>
            </a:r>
            <a:r>
              <a:rPr lang="en-US" altLang="zh-CN" b="1" dirty="0" smtClean="0"/>
              <a:t>v.(</a:t>
            </a:r>
            <a:r>
              <a:rPr lang="zh-CN" altLang="en-US" b="1" dirty="0" smtClean="0"/>
              <a:t>动词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“设计”。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hlinkClick r:id="rId5" action="ppaction://hlinkfile"/>
              </a:rPr>
              <a:t> fashion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sort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type</a:t>
            </a:r>
            <a:r>
              <a:rPr lang="zh-CN" altLang="en-US" b="1" dirty="0" smtClean="0"/>
              <a:t>　 </a:t>
            </a:r>
            <a:endParaRPr lang="en-US" altLang="zh-CN" b="1" dirty="0" smtClean="0"/>
          </a:p>
          <a:p>
            <a:r>
              <a:rPr lang="zh-CN" altLang="en-US" b="1" dirty="0" smtClean="0"/>
              <a:t>流行起来 </a:t>
            </a:r>
          </a:p>
          <a:p>
            <a:r>
              <a:rPr lang="en-US" altLang="zh-CN" b="1" dirty="0" smtClean="0">
                <a:hlinkClick r:id="rId8"/>
              </a:rPr>
              <a:t>come into style</a:t>
            </a:r>
            <a:r>
              <a:rPr lang="en-US" altLang="zh-CN" b="1" dirty="0" smtClean="0"/>
              <a:t> </a:t>
            </a:r>
          </a:p>
          <a:p>
            <a:r>
              <a:rPr lang="zh-CN" altLang="en-US" b="1" dirty="0" smtClean="0"/>
              <a:t>保持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的作风 </a:t>
            </a:r>
          </a:p>
          <a:p>
            <a:r>
              <a:rPr lang="en-US" altLang="zh-CN" b="1" dirty="0" smtClean="0">
                <a:hlinkClick r:id="rId9"/>
              </a:rPr>
              <a:t>keep to the style of</a:t>
            </a:r>
            <a:r>
              <a:rPr lang="en-US" altLang="zh-CN" b="1" dirty="0" smtClean="0"/>
              <a:t> </a:t>
            </a:r>
          </a:p>
          <a:p>
            <a:r>
              <a:rPr lang="zh-CN" altLang="en-US" b="1" dirty="0" smtClean="0"/>
              <a:t>矫揉造作的文体 </a:t>
            </a:r>
          </a:p>
          <a:p>
            <a:r>
              <a:rPr lang="en-US" altLang="zh-CN" b="1" dirty="0" smtClean="0">
                <a:hlinkClick r:id="rId10"/>
              </a:rPr>
              <a:t>affected style</a:t>
            </a:r>
            <a:r>
              <a:rPr lang="en-US" altLang="zh-CN" b="1" dirty="0" smtClean="0"/>
              <a:t> </a:t>
            </a:r>
          </a:p>
          <a:p>
            <a:r>
              <a:rPr lang="zh-CN" altLang="en-US" b="1" dirty="0" smtClean="0"/>
              <a:t>设计发型 </a:t>
            </a:r>
          </a:p>
          <a:p>
            <a:r>
              <a:rPr lang="en-US" altLang="zh-CN" b="1" dirty="0" smtClean="0">
                <a:hlinkClick r:id="rId11"/>
              </a:rPr>
              <a:t>style hair</a:t>
            </a:r>
            <a:r>
              <a:rPr lang="en-US" altLang="zh-CN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Adopt</a:t>
            </a:r>
            <a:r>
              <a:rPr lang="en-US" altLang="zh-CN" b="1" dirty="0" smtClean="0"/>
              <a:t>  v.</a:t>
            </a:r>
            <a:r>
              <a:rPr lang="zh-CN" altLang="en-US" b="1" dirty="0" smtClean="0"/>
              <a:t>采用；收养；接受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hlinkClick r:id="rId2"/>
              </a:rPr>
              <a:t> accept</a:t>
            </a:r>
            <a:r>
              <a:rPr lang="zh-CN" altLang="en-US" b="1" dirty="0" smtClean="0"/>
              <a:t>接受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3"/>
              </a:rPr>
              <a:t>assume</a:t>
            </a:r>
            <a:r>
              <a:rPr lang="zh-CN" altLang="en-US" b="1" dirty="0" smtClean="0"/>
              <a:t>假定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4"/>
              </a:rPr>
              <a:t>embrace</a:t>
            </a:r>
            <a:r>
              <a:rPr lang="zh-CN" altLang="en-US" b="1" dirty="0" smtClean="0"/>
              <a:t>拥抱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5"/>
              </a:rPr>
              <a:t>choose</a:t>
            </a:r>
            <a:r>
              <a:rPr lang="zh-CN" altLang="en-US" b="1" dirty="0" smtClean="0"/>
              <a:t>选择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6"/>
              </a:rPr>
              <a:t>take on</a:t>
            </a:r>
            <a:r>
              <a:rPr lang="zh-CN" altLang="en-US" b="1" dirty="0" smtClean="0"/>
              <a:t>承担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7"/>
              </a:rPr>
              <a:t>take up</a:t>
            </a:r>
            <a:r>
              <a:rPr lang="zh-CN" altLang="en-US" b="1" dirty="0" smtClean="0"/>
              <a:t>拿起 </a:t>
            </a:r>
            <a:endParaRPr lang="en-US" altLang="zh-CN" b="1" dirty="0" smtClean="0"/>
          </a:p>
          <a:p>
            <a:r>
              <a:rPr lang="zh-CN" altLang="en-US" b="1" dirty="0" smtClean="0"/>
              <a:t>采取一种态度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adopt an attitude</a:t>
            </a:r>
            <a:endParaRPr lang="zh-CN" altLang="en-US" b="1" dirty="0" smtClean="0"/>
          </a:p>
          <a:p>
            <a:r>
              <a:rPr lang="zh-CN" altLang="en-US" b="1" dirty="0" smtClean="0"/>
              <a:t>通过预算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adopt the budget</a:t>
            </a:r>
            <a:endParaRPr lang="zh-CN" altLang="en-US" b="1" dirty="0" smtClean="0"/>
          </a:p>
          <a:p>
            <a:r>
              <a:rPr lang="zh-CN" altLang="en-US" b="1" dirty="0" smtClean="0"/>
              <a:t>收养无家可归的孤儿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adopt the homeless orphan</a:t>
            </a:r>
            <a:endParaRPr lang="zh-CN" altLang="en-US" b="1" dirty="0" smtClean="0"/>
          </a:p>
          <a:p>
            <a:r>
              <a:rPr lang="zh-CN" altLang="en-US" b="1" dirty="0" smtClean="0"/>
              <a:t>采取措施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adopt measures</a:t>
            </a:r>
            <a:endParaRPr lang="zh-CN" altLang="en-US" b="1" dirty="0" smtClean="0"/>
          </a:p>
          <a:p>
            <a:r>
              <a:rPr lang="zh-CN" altLang="en-US" b="1" dirty="0" smtClean="0"/>
              <a:t>采纳建议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adopt a proposal</a:t>
            </a:r>
            <a:endParaRPr lang="zh-CN" altLang="en-US" b="1" dirty="0" smtClean="0"/>
          </a:p>
          <a:p>
            <a:r>
              <a:rPr lang="zh-CN" altLang="en-US" b="1" dirty="0" smtClean="0"/>
              <a:t>武断地采纳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擅自采用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3"/>
              </a:rPr>
              <a:t>adopt arbitrarily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Stand</a:t>
            </a:r>
            <a:r>
              <a:rPr lang="en-US" altLang="zh-CN" b="1" dirty="0" smtClean="0"/>
              <a:t> v.</a:t>
            </a:r>
            <a:r>
              <a:rPr lang="zh-CN" altLang="en-US" b="1" dirty="0" smtClean="0"/>
              <a:t>站立；忍受；位于；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站立；货摊；停顿；看台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v.(</a:t>
            </a:r>
            <a:r>
              <a:rPr lang="zh-CN" altLang="en-US" b="1" dirty="0" smtClean="0"/>
              <a:t>动词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4" action="ppaction://hlinkfile"/>
              </a:rPr>
              <a:t>bear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5" action="ppaction://hlinkfile"/>
              </a:rPr>
              <a:t>endure</a:t>
            </a:r>
            <a:r>
              <a:rPr lang="zh-CN" altLang="en-US" b="1" dirty="0" smtClean="0"/>
              <a:t>　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6" action="ppaction://hlinkfile"/>
              </a:rPr>
              <a:t>tolerate</a:t>
            </a:r>
            <a:r>
              <a:rPr lang="zh-CN" altLang="en-US" b="1" dirty="0" smtClean="0"/>
              <a:t>　  </a:t>
            </a:r>
            <a:r>
              <a:rPr lang="en-US" altLang="zh-CN" b="1" dirty="0" smtClean="0">
                <a:hlinkClick r:id="rId17" action="ppaction://hlinkfile"/>
              </a:rPr>
              <a:t>suffer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8" action="ppaction://hlinkfile"/>
              </a:rPr>
              <a:t>place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9" action="ppaction://hlinkfile"/>
              </a:rPr>
              <a:t>position</a:t>
            </a:r>
            <a:r>
              <a:rPr lang="zh-CN" altLang="en-US" b="1" dirty="0" smtClean="0"/>
              <a:t>　　</a:t>
            </a:r>
            <a:r>
              <a:rPr lang="en-US" altLang="zh-CN" b="1" dirty="0" smtClean="0"/>
              <a:t>n.(</a:t>
            </a:r>
            <a:r>
              <a:rPr lang="zh-CN" altLang="en-US" b="1" dirty="0" smtClean="0"/>
              <a:t>名词</a:t>
            </a:r>
            <a:r>
              <a:rPr lang="en-US" altLang="zh-CN" b="1" dirty="0"/>
              <a:t>)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8" action="ppaction://hlinkfile"/>
              </a:rPr>
              <a:t>place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20" action="ppaction://hlinkfile"/>
              </a:rPr>
              <a:t>standpoint</a:t>
            </a:r>
            <a:r>
              <a:rPr lang="zh-CN" altLang="en-US" b="1" dirty="0" smtClean="0"/>
              <a:t>　</a:t>
            </a: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坚持己见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stand one's ground</a:t>
            </a:r>
            <a:endParaRPr lang="zh-CN" altLang="en-US" b="1" dirty="0" smtClean="0"/>
          </a:p>
          <a:p>
            <a:r>
              <a:rPr lang="zh-CN" altLang="en-US" b="1" dirty="0" smtClean="0"/>
              <a:t>忍受那家伙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stand the fellow</a:t>
            </a:r>
            <a:endParaRPr lang="zh-CN" altLang="en-US" b="1" dirty="0" smtClean="0"/>
          </a:p>
          <a:p>
            <a:r>
              <a:rPr lang="zh-CN" altLang="en-US" b="1" dirty="0" smtClean="0"/>
              <a:t>起立表示对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的尊敬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代表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stand for</a:t>
            </a:r>
            <a:r>
              <a:rPr lang="en-US" altLang="zh-CN" b="1" dirty="0" smtClean="0"/>
              <a:t> … </a:t>
            </a:r>
          </a:p>
          <a:p>
            <a:r>
              <a:rPr lang="zh-CN" altLang="en-US" b="1" dirty="0" smtClean="0"/>
              <a:t>倒立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stand on one's head</a:t>
            </a:r>
            <a:endParaRPr lang="zh-CN" altLang="en-US" b="1" dirty="0" smtClean="0"/>
          </a:p>
          <a:p>
            <a:r>
              <a:rPr lang="zh-CN" altLang="en-US" b="1" dirty="0" smtClean="0"/>
              <a:t>表明立场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take a stand</a:t>
            </a:r>
            <a:endParaRPr lang="zh-CN" altLang="en-US" b="1" dirty="0" smtClean="0"/>
          </a:p>
          <a:p>
            <a:r>
              <a:rPr lang="zh-CN" altLang="en-US" b="1" dirty="0" smtClean="0"/>
              <a:t>水果摊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fruit stand</a:t>
            </a:r>
            <a:endParaRPr lang="zh-CN" altLang="en-US" b="1" dirty="0" smtClean="0"/>
          </a:p>
          <a:p>
            <a:r>
              <a:rPr lang="zh-CN" altLang="en-US" b="1" dirty="0" smtClean="0"/>
              <a:t>立式衣帽架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hat stand</a:t>
            </a:r>
            <a:endParaRPr lang="zh-CN" altLang="en-US" b="1" dirty="0" smtClean="0"/>
          </a:p>
          <a:p>
            <a:r>
              <a:rPr lang="zh-CN" altLang="en-US" b="1" dirty="0" smtClean="0"/>
              <a:t>证人席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witness stand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Expression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表情；表示；表达；挤压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2" action="ppaction://hlinkfile"/>
              </a:rPr>
              <a:t>aspect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declaration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emphasis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phrase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show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symbol</a:t>
            </a:r>
            <a:endParaRPr lang="zh-CN" altLang="en-US" b="1" dirty="0" smtClean="0"/>
          </a:p>
          <a:p>
            <a:r>
              <a:rPr lang="zh-CN" altLang="en-US" b="1" dirty="0" smtClean="0"/>
              <a:t>观察某人的表情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watch </a:t>
            </a:r>
            <a:r>
              <a:rPr lang="en-US" altLang="zh-CN" b="1" dirty="0" err="1" smtClean="0">
                <a:hlinkClick r:id="rId8"/>
              </a:rPr>
              <a:t>sb's</a:t>
            </a:r>
            <a:r>
              <a:rPr lang="en-US" altLang="zh-CN" b="1" dirty="0" smtClean="0">
                <a:hlinkClick r:id="rId8"/>
              </a:rPr>
              <a:t> expression</a:t>
            </a:r>
            <a:endParaRPr lang="zh-CN" altLang="en-US" b="1" dirty="0" smtClean="0"/>
          </a:p>
          <a:p>
            <a:r>
              <a:rPr lang="zh-CN" altLang="en-US" b="1" dirty="0" smtClean="0"/>
              <a:t>笨拙的措词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awkward expression</a:t>
            </a:r>
            <a:endParaRPr lang="zh-CN" altLang="en-US" b="1" dirty="0" smtClean="0"/>
          </a:p>
          <a:p>
            <a:r>
              <a:rPr lang="zh-CN" altLang="en-US" b="1" dirty="0" smtClean="0"/>
              <a:t>通常说法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common expression</a:t>
            </a:r>
            <a:endParaRPr lang="zh-CN" altLang="en-US" b="1" dirty="0" smtClean="0"/>
          </a:p>
          <a:p>
            <a:r>
              <a:rPr lang="zh-CN" altLang="en-US" b="1" dirty="0" smtClean="0"/>
              <a:t>温和的说法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mild expression</a:t>
            </a:r>
            <a:endParaRPr lang="zh-CN" altLang="en-US" b="1" dirty="0" smtClean="0"/>
          </a:p>
          <a:p>
            <a:r>
              <a:rPr lang="zh-CN" altLang="en-US" b="1" dirty="0" smtClean="0"/>
              <a:t>谢意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expression of thanks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Landscape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风景；风景画；山水；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计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横向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美化景观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zh-CN" altLang="en-US" b="1" dirty="0" smtClean="0">
                <a:solidFill>
                  <a:srgbClr val="00B0F0"/>
                </a:solidFill>
              </a:rPr>
              <a:t>：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3"/>
              </a:rPr>
              <a:t>scenery</a:t>
            </a:r>
            <a:r>
              <a:rPr lang="zh-CN" altLang="en-US" b="1" dirty="0" smtClean="0"/>
              <a:t>风景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4"/>
              </a:rPr>
              <a:t>scene</a:t>
            </a:r>
            <a:r>
              <a:rPr lang="zh-CN" altLang="en-US" b="1" dirty="0" smtClean="0"/>
              <a:t>情景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5"/>
              </a:rPr>
              <a:t>countryside</a:t>
            </a:r>
            <a:r>
              <a:rPr lang="zh-CN" altLang="en-US" b="1" dirty="0" smtClean="0"/>
              <a:t>乡下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6"/>
              </a:rPr>
              <a:t>design</a:t>
            </a:r>
            <a:r>
              <a:rPr lang="zh-CN" altLang="en-US" b="1" dirty="0" smtClean="0"/>
              <a:t>设计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7"/>
              </a:rPr>
              <a:t>model</a:t>
            </a:r>
            <a:r>
              <a:rPr lang="zh-CN" altLang="en-US" b="1" dirty="0" smtClean="0"/>
              <a:t>模范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8"/>
              </a:rPr>
              <a:t>form</a:t>
            </a:r>
            <a:r>
              <a:rPr lang="zh-CN" altLang="en-US" b="1" dirty="0" smtClean="0"/>
              <a:t>形式 </a:t>
            </a:r>
          </a:p>
          <a:p>
            <a:pPr>
              <a:buNone/>
            </a:pPr>
            <a:r>
              <a:rPr lang="zh-CN" altLang="en-US" b="1" dirty="0" smtClean="0"/>
              <a:t>　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145</TotalTime>
  <Words>424</Words>
  <Application>Microsoft Office PowerPoint</Application>
  <PresentationFormat>全屏显示(4:3)</PresentationFormat>
  <Paragraphs>192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19</cp:revision>
  <dcterms:created xsi:type="dcterms:W3CDTF">2013-12-23T09:24:16Z</dcterms:created>
  <dcterms:modified xsi:type="dcterms:W3CDTF">2013-12-23T11:49:50Z</dcterms:modified>
</cp:coreProperties>
</file>