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2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3526C8A-E04C-4D19-8262-7F815390B6E4}" type="datetimeFigureOut">
              <a:rPr lang="zh-CN" altLang="en-US" smtClean="0"/>
              <a:t>2013-12-28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1BA2230-B418-4D9F-BC33-7C7F94E9EF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6C8A-E04C-4D19-8262-7F815390B6E4}" type="datetimeFigureOut">
              <a:rPr lang="zh-CN" altLang="en-US" smtClean="0"/>
              <a:t>2013-12-28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2230-B418-4D9F-BC33-7C7F94E9EF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6C8A-E04C-4D19-8262-7F815390B6E4}" type="datetimeFigureOut">
              <a:rPr lang="zh-CN" altLang="en-US" smtClean="0"/>
              <a:t>2013-12-28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2230-B418-4D9F-BC33-7C7F94E9EF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526C8A-E04C-4D19-8262-7F815390B6E4}" type="datetimeFigureOut">
              <a:rPr lang="zh-CN" altLang="en-US" smtClean="0"/>
              <a:t>2013-12-28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1BA2230-B418-4D9F-BC33-7C7F94E9EF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3526C8A-E04C-4D19-8262-7F815390B6E4}" type="datetimeFigureOut">
              <a:rPr lang="zh-CN" altLang="en-US" smtClean="0"/>
              <a:t>2013-12-28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1BA2230-B418-4D9F-BC33-7C7F94E9EF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6C8A-E04C-4D19-8262-7F815390B6E4}" type="datetimeFigureOut">
              <a:rPr lang="zh-CN" altLang="en-US" smtClean="0"/>
              <a:t>2013-12-28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2230-B418-4D9F-BC33-7C7F94E9EF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6C8A-E04C-4D19-8262-7F815390B6E4}" type="datetimeFigureOut">
              <a:rPr lang="zh-CN" altLang="en-US" smtClean="0"/>
              <a:t>2013-12-28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2230-B418-4D9F-BC33-7C7F94E9EF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526C8A-E04C-4D19-8262-7F815390B6E4}" type="datetimeFigureOut">
              <a:rPr lang="zh-CN" altLang="en-US" smtClean="0"/>
              <a:t>2013-12-28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1BA2230-B418-4D9F-BC33-7C7F94E9EF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6C8A-E04C-4D19-8262-7F815390B6E4}" type="datetimeFigureOut">
              <a:rPr lang="zh-CN" altLang="en-US" smtClean="0"/>
              <a:t>2013-12-28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2230-B418-4D9F-BC33-7C7F94E9EF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526C8A-E04C-4D19-8262-7F815390B6E4}" type="datetimeFigureOut">
              <a:rPr lang="zh-CN" altLang="en-US" smtClean="0"/>
              <a:t>2013-12-28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1BA2230-B418-4D9F-BC33-7C7F94E9EF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526C8A-E04C-4D19-8262-7F815390B6E4}" type="datetimeFigureOut">
              <a:rPr lang="zh-CN" altLang="en-US" smtClean="0"/>
              <a:t>2013-12-28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1BA2230-B418-4D9F-BC33-7C7F94E9EF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3526C8A-E04C-4D19-8262-7F815390B6E4}" type="datetimeFigureOut">
              <a:rPr lang="zh-CN" altLang="en-US" smtClean="0"/>
              <a:t>2013-12-28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1BA2230-B418-4D9F-BC33-7C7F94E9EF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thrust%20a%20sword%20into" TargetMode="External"/><Relationship Id="rId2" Type="http://schemas.openxmlformats.org/officeDocument/2006/relationships/hyperlink" Target="http://dict.cn/draw%20a%20swor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ict.cn/at%20the%20point%20of%20the%20sword" TargetMode="External"/><Relationship Id="rId4" Type="http://schemas.openxmlformats.org/officeDocument/2006/relationships/hyperlink" Target="http://dict.cn/two-edged%20swor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the%20business%20section" TargetMode="External"/><Relationship Id="rId2" Type="http://schemas.openxmlformats.org/officeDocument/2006/relationships/hyperlink" Target="http://dict.cn/the%20residential%20sec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main%E3%80%94major%2C%20principal%E3%80%95%20character" TargetMode="External"/><Relationship Id="rId3" Type="http://schemas.openxmlformats.org/officeDocument/2006/relationships/hyperlink" Target="http://dict.cn/features" TargetMode="External"/><Relationship Id="rId7" Type="http://schemas.openxmlformats.org/officeDocument/2006/relationships/hyperlink" Target="http://dict.cn/play%20a%20character" TargetMode="External"/><Relationship Id="rId12" Type="http://schemas.openxmlformats.org/officeDocument/2006/relationships/hyperlink" Target="http://dict.cn/masterwork" TargetMode="External"/><Relationship Id="rId2" Type="http://schemas.openxmlformats.org/officeDocument/2006/relationships/hyperlink" Target="http://dict.cn/characteris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analyse%20sb%27s%20character" TargetMode="External"/><Relationship Id="rId11" Type="http://schemas.openxmlformats.org/officeDocument/2006/relationships/hyperlink" Target="http://dict.cn/classic" TargetMode="External"/><Relationship Id="rId5" Type="http://schemas.openxmlformats.org/officeDocument/2006/relationships/hyperlink" Target="http://dict.cn/role" TargetMode="External"/><Relationship Id="rId10" Type="http://schemas.openxmlformats.org/officeDocument/2006/relationships/hyperlink" Target="http://dict.cn/Arabic%20characters" TargetMode="External"/><Relationship Id="rId4" Type="http://schemas.openxmlformats.org/officeDocument/2006/relationships/hyperlink" Target="http://dict.cn/qualities" TargetMode="External"/><Relationship Id="rId9" Type="http://schemas.openxmlformats.org/officeDocument/2006/relationships/hyperlink" Target="http://dict.cn/negative%E3%80%94positive%E3%80%95%20character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leap%20to%20fame" TargetMode="External"/><Relationship Id="rId3" Type="http://schemas.openxmlformats.org/officeDocument/2006/relationships/hyperlink" Target="http://dict.cn/masterpieces%20in%20English%20literature" TargetMode="External"/><Relationship Id="rId7" Type="http://schemas.openxmlformats.org/officeDocument/2006/relationships/hyperlink" Target="http://dict.cn/leap%20at%20sb" TargetMode="External"/><Relationship Id="rId12" Type="http://schemas.openxmlformats.org/officeDocument/2006/relationships/hyperlink" Target="http://dict.cn/graceful%20in%20manner" TargetMode="External"/><Relationship Id="rId2" Type="http://schemas.openxmlformats.org/officeDocument/2006/relationships/hyperlink" Target="http://dict.cn/accomplish%E3%80%94appreciate%2C%20reproduce%E3%80%95%20a%20masterpie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leap%20about" TargetMode="External"/><Relationship Id="rId11" Type="http://schemas.openxmlformats.org/officeDocument/2006/relationships/hyperlink" Target="http://dict.cn/elegant" TargetMode="External"/><Relationship Id="rId5" Type="http://schemas.openxmlformats.org/officeDocument/2006/relationships/hyperlink" Target="http://dict.cn/spring" TargetMode="External"/><Relationship Id="rId10" Type="http://schemas.openxmlformats.org/officeDocument/2006/relationships/hyperlink" Target="http://dict.cn/beautiful" TargetMode="External"/><Relationship Id="rId4" Type="http://schemas.openxmlformats.org/officeDocument/2006/relationships/hyperlink" Target="http://dict.cn/jump" TargetMode="External"/><Relationship Id="rId9" Type="http://schemas.openxmlformats.org/officeDocument/2006/relationships/hyperlink" Target="http://dict.cn/attractiv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once%20in%20a%20while" TargetMode="External"/><Relationship Id="rId13" Type="http://schemas.openxmlformats.org/officeDocument/2006/relationships/hyperlink" Target="http://dict.cn/debate" TargetMode="External"/><Relationship Id="rId3" Type="http://schemas.openxmlformats.org/officeDocument/2006/relationships/hyperlink" Target="http://dict.cn/touching" TargetMode="External"/><Relationship Id="rId7" Type="http://schemas.openxmlformats.org/officeDocument/2006/relationships/hyperlink" Target="http://dict.cn/sometimes" TargetMode="External"/><Relationship Id="rId12" Type="http://schemas.openxmlformats.org/officeDocument/2006/relationships/hyperlink" Target="http://dict.cn/irregularly" TargetMode="External"/><Relationship Id="rId2" Type="http://schemas.openxmlformats.org/officeDocument/2006/relationships/hyperlink" Target="http://dict.cn/graceful%20in%20speech" TargetMode="External"/><Relationship Id="rId16" Type="http://schemas.openxmlformats.org/officeDocument/2006/relationships/hyperlink" Target="http://dict.cn/dispu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expressive" TargetMode="External"/><Relationship Id="rId11" Type="http://schemas.openxmlformats.org/officeDocument/2006/relationships/hyperlink" Target="http://dict.cn/infrequently" TargetMode="External"/><Relationship Id="rId5" Type="http://schemas.openxmlformats.org/officeDocument/2006/relationships/hyperlink" Target="http://dict.cn/progressive" TargetMode="External"/><Relationship Id="rId15" Type="http://schemas.openxmlformats.org/officeDocument/2006/relationships/hyperlink" Target="http://dict.cn/discuss" TargetMode="External"/><Relationship Id="rId10" Type="http://schemas.openxmlformats.org/officeDocument/2006/relationships/hyperlink" Target="http://dict.cn/from%20time%20to%20time" TargetMode="External"/><Relationship Id="rId4" Type="http://schemas.openxmlformats.org/officeDocument/2006/relationships/hyperlink" Target="http://dict.cn/emotional" TargetMode="External"/><Relationship Id="rId9" Type="http://schemas.openxmlformats.org/officeDocument/2006/relationships/hyperlink" Target="http://dict.cn/now%20and%20then" TargetMode="External"/><Relationship Id="rId14" Type="http://schemas.openxmlformats.org/officeDocument/2006/relationships/hyperlink" Target="http://dict.cn/disagre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canal" TargetMode="External"/><Relationship Id="rId3" Type="http://schemas.openxmlformats.org/officeDocument/2006/relationships/hyperlink" Target="http://dict.cn/argue%20back" TargetMode="External"/><Relationship Id="rId7" Type="http://schemas.openxmlformats.org/officeDocument/2006/relationships/hyperlink" Target="http://dict.cn/argue%20with%20the%20facts" TargetMode="External"/><Relationship Id="rId2" Type="http://schemas.openxmlformats.org/officeDocument/2006/relationships/hyperlink" Target="http://dict.cn/argue%20sb%27s%20posi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argue%20on%20a%20subject" TargetMode="External"/><Relationship Id="rId5" Type="http://schemas.openxmlformats.org/officeDocument/2006/relationships/hyperlink" Target="http://dict.cn/argue%20about%20a%20matter" TargetMode="External"/><Relationship Id="rId10" Type="http://schemas.openxmlformats.org/officeDocument/2006/relationships/hyperlink" Target="http://dict.cn/cross%20the%20C-" TargetMode="External"/><Relationship Id="rId4" Type="http://schemas.openxmlformats.org/officeDocument/2006/relationships/hyperlink" Target="http://dict.cn/argue%20a%20matter%20out" TargetMode="External"/><Relationship Id="rId9" Type="http://schemas.openxmlformats.org/officeDocument/2006/relationships/hyperlink" Target="http://dict.cn/strait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interest" TargetMode="External"/><Relationship Id="rId3" Type="http://schemas.openxmlformats.org/officeDocument/2006/relationships/hyperlink" Target="http://dict.cn/diplomatic%20channel" TargetMode="External"/><Relationship Id="rId7" Type="http://schemas.openxmlformats.org/officeDocument/2006/relationships/hyperlink" Target="http://dict.cn/amuse" TargetMode="External"/><Relationship Id="rId2" Type="http://schemas.openxmlformats.org/officeDocument/2006/relationships/hyperlink" Target="http://dict.cn/cut%20a%20chann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the%20black%20market%20channel" TargetMode="External"/><Relationship Id="rId5" Type="http://schemas.openxmlformats.org/officeDocument/2006/relationships/hyperlink" Target="http://dict.cn/proper%20channel" TargetMode="External"/><Relationship Id="rId10" Type="http://schemas.openxmlformats.org/officeDocument/2006/relationships/hyperlink" Target="http://dict.cn/think%20about" TargetMode="External"/><Relationship Id="rId4" Type="http://schemas.openxmlformats.org/officeDocument/2006/relationships/hyperlink" Target="http://dict.cn/illegal%20channel" TargetMode="External"/><Relationship Id="rId9" Type="http://schemas.openxmlformats.org/officeDocument/2006/relationships/hyperlink" Target="http://dict.cn/consider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put%20on%20drama" TargetMode="External"/><Relationship Id="rId3" Type="http://schemas.openxmlformats.org/officeDocument/2006/relationships/hyperlink" Target="http://dict.cn/entertain%20handsomely" TargetMode="External"/><Relationship Id="rId7" Type="http://schemas.openxmlformats.org/officeDocument/2006/relationships/hyperlink" Target="http://dict.cn/play" TargetMode="External"/><Relationship Id="rId2" Type="http://schemas.openxmlformats.org/officeDocument/2006/relationships/hyperlink" Target="http://dict.cn/entertain%20expensivel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acting" TargetMode="External"/><Relationship Id="rId5" Type="http://schemas.openxmlformats.org/officeDocument/2006/relationships/hyperlink" Target="http://dict.cn/entertain%20poorly" TargetMode="External"/><Relationship Id="rId10" Type="http://schemas.openxmlformats.org/officeDocument/2006/relationships/hyperlink" Target="http://dict.cn/musical%20drama" TargetMode="External"/><Relationship Id="rId4" Type="http://schemas.openxmlformats.org/officeDocument/2006/relationships/hyperlink" Target="http://dict.cn/entertain%20hospitably" TargetMode="External"/><Relationship Id="rId9" Type="http://schemas.openxmlformats.org/officeDocument/2006/relationships/hyperlink" Target="http://dict.cn/high%20drama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build%E3%80%94construct%E3%80%95the%20plot%20of%20a%20novel" TargetMode="External"/><Relationship Id="rId3" Type="http://schemas.openxmlformats.org/officeDocument/2006/relationships/hyperlink" Target="http://dict.cn/radio%20drama" TargetMode="External"/><Relationship Id="rId7" Type="http://schemas.openxmlformats.org/officeDocument/2006/relationships/hyperlink" Target="http://dict.cn/plan" TargetMode="External"/><Relationship Id="rId2" Type="http://schemas.openxmlformats.org/officeDocument/2006/relationships/hyperlink" Target="http://dict.cn/silent%20dram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design" TargetMode="External"/><Relationship Id="rId5" Type="http://schemas.openxmlformats.org/officeDocument/2006/relationships/hyperlink" Target="http://dict.cn/drama%20club" TargetMode="External"/><Relationship Id="rId10" Type="http://schemas.openxmlformats.org/officeDocument/2006/relationships/hyperlink" Target="http://dict.cn/cunning%20plot" TargetMode="External"/><Relationship Id="rId4" Type="http://schemas.openxmlformats.org/officeDocument/2006/relationships/hyperlink" Target="http://dict.cn/epic%20drama" TargetMode="External"/><Relationship Id="rId9" Type="http://schemas.openxmlformats.org/officeDocument/2006/relationships/hyperlink" Target="http://dict.cn/devise%E3%80%94expose,%20foil,%20hatch%20up%E3%80%95%20a%20plot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environment" TargetMode="External"/><Relationship Id="rId13" Type="http://schemas.openxmlformats.org/officeDocument/2006/relationships/hyperlink" Target="http://dict.cn/the%20conservative%20section" TargetMode="External"/><Relationship Id="rId3" Type="http://schemas.openxmlformats.org/officeDocument/2006/relationships/hyperlink" Target="http://dict.cn/plot%20closely" TargetMode="External"/><Relationship Id="rId7" Type="http://schemas.openxmlformats.org/officeDocument/2006/relationships/hyperlink" Target="http://dict.cn/scenery" TargetMode="External"/><Relationship Id="rId12" Type="http://schemas.openxmlformats.org/officeDocument/2006/relationships/hyperlink" Target="http://dict.cn/part" TargetMode="External"/><Relationship Id="rId2" Type="http://schemas.openxmlformats.org/officeDocument/2006/relationships/hyperlink" Target="http://dict.cn/assassination%20plo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surroundings" TargetMode="External"/><Relationship Id="rId11" Type="http://schemas.openxmlformats.org/officeDocument/2006/relationships/hyperlink" Target="http://dict.cn/area" TargetMode="External"/><Relationship Id="rId5" Type="http://schemas.openxmlformats.org/officeDocument/2006/relationships/hyperlink" Target="http://dict.cn/background" TargetMode="External"/><Relationship Id="rId10" Type="http://schemas.openxmlformats.org/officeDocument/2006/relationships/hyperlink" Target="http://dict.cn/habitat" TargetMode="External"/><Relationship Id="rId4" Type="http://schemas.openxmlformats.org/officeDocument/2006/relationships/hyperlink" Target="http://dict.cn/experimental%20plot" TargetMode="External"/><Relationship Id="rId9" Type="http://schemas.openxmlformats.org/officeDocument/2006/relationships/hyperlink" Target="http://dict.cn/scene" TargetMode="External"/><Relationship Id="rId14" Type="http://schemas.openxmlformats.org/officeDocument/2006/relationships/hyperlink" Target="http://dict.cn/the%20large%20se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Thriller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惊险小说；惊悚片 </a:t>
            </a:r>
            <a:endParaRPr lang="en-US" altLang="zh-CN" b="1" dirty="0" smtClean="0"/>
          </a:p>
          <a:p>
            <a:r>
              <a:rPr lang="zh-CN" altLang="en-US" b="1" dirty="0" smtClean="0"/>
              <a:t>我们的新系列惊险故事于今晚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时</a:t>
            </a:r>
            <a:r>
              <a:rPr lang="en-US" altLang="zh-CN" b="1" dirty="0" smtClean="0"/>
              <a:t>30</a:t>
            </a:r>
            <a:r>
              <a:rPr lang="zh-CN" altLang="en-US" b="1" dirty="0" smtClean="0"/>
              <a:t>分开始播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CC6600"/>
                </a:solidFill>
              </a:rPr>
              <a:t>Our new serial </a:t>
            </a:r>
            <a:r>
              <a:rPr lang="en-US" altLang="zh-CN" b="1" i="1" dirty="0" smtClean="0">
                <a:solidFill>
                  <a:srgbClr val="CC6600"/>
                </a:solidFill>
              </a:rPr>
              <a:t>thriller</a:t>
            </a:r>
            <a:r>
              <a:rPr lang="en-US" altLang="zh-CN" b="1" dirty="0" smtClean="0">
                <a:solidFill>
                  <a:srgbClr val="CC6600"/>
                </a:solidFill>
              </a:rPr>
              <a:t> begins at 7.30 this evening.</a:t>
            </a:r>
            <a:endParaRPr lang="en-US" altLang="zh-CN" b="1" i="1" dirty="0">
              <a:solidFill>
                <a:srgbClr val="CC6600"/>
              </a:solidFill>
            </a:endParaRPr>
          </a:p>
          <a:p>
            <a:r>
              <a:rPr lang="zh-CN" altLang="en-US" b="1" dirty="0" smtClean="0"/>
              <a:t>他正在阅读一部引人入胜的惊险小说，什么也惊动不了他。 </a:t>
            </a:r>
          </a:p>
          <a:p>
            <a:r>
              <a:rPr lang="en-US" altLang="zh-CN" b="1" dirty="0" smtClean="0">
                <a:solidFill>
                  <a:srgbClr val="CC6600"/>
                </a:solidFill>
              </a:rPr>
              <a:t>He is at an absorbing </a:t>
            </a:r>
            <a:r>
              <a:rPr lang="en-US" altLang="zh-CN" b="1" i="1" dirty="0" smtClean="0">
                <a:solidFill>
                  <a:srgbClr val="CC6600"/>
                </a:solidFill>
              </a:rPr>
              <a:t>thriller</a:t>
            </a:r>
            <a:r>
              <a:rPr lang="en-US" altLang="zh-CN" b="1" dirty="0" smtClean="0">
                <a:solidFill>
                  <a:srgbClr val="CC6600"/>
                </a:solidFill>
              </a:rPr>
              <a:t> and can't be disturbed.</a:t>
            </a: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Comedy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喜剧；滑稽；幽默事件 </a:t>
            </a:r>
          </a:p>
          <a:p>
            <a:r>
              <a:rPr lang="zh-CN" altLang="en-US" b="1" dirty="0" smtClean="0"/>
              <a:t>你喜欢喜剧还是悲剧</a:t>
            </a:r>
            <a:r>
              <a:rPr lang="en-US" altLang="zh-CN" b="1" dirty="0" smtClean="0"/>
              <a:t>? </a:t>
            </a:r>
          </a:p>
          <a:p>
            <a:r>
              <a:rPr lang="en-US" altLang="zh-CN" b="1" dirty="0" smtClean="0">
                <a:solidFill>
                  <a:srgbClr val="CC6600"/>
                </a:solidFill>
              </a:rPr>
              <a:t>Do you prefer </a:t>
            </a:r>
            <a:r>
              <a:rPr lang="en-US" altLang="zh-CN" b="1" i="1" dirty="0" smtClean="0">
                <a:solidFill>
                  <a:srgbClr val="CC6600"/>
                </a:solidFill>
              </a:rPr>
              <a:t>comedy</a:t>
            </a:r>
            <a:r>
              <a:rPr lang="en-US" altLang="zh-CN" b="1" dirty="0" smtClean="0">
                <a:solidFill>
                  <a:srgbClr val="CC6600"/>
                </a:solidFill>
              </a:rPr>
              <a:t> or tragedy? </a:t>
            </a:r>
            <a:endParaRPr lang="en-US" altLang="zh-CN" b="1" dirty="0">
              <a:solidFill>
                <a:srgbClr val="CC6600"/>
              </a:solidFill>
            </a:endParaRP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Sword</a:t>
            </a:r>
            <a:r>
              <a:rPr lang="en-US" altLang="zh-CN" b="1" dirty="0" smtClean="0"/>
              <a:t>  n.</a:t>
            </a:r>
            <a:r>
              <a:rPr lang="zh-CN" altLang="en-US" b="1" dirty="0" smtClean="0"/>
              <a:t>剑；刀 </a:t>
            </a:r>
          </a:p>
          <a:p>
            <a:r>
              <a:rPr lang="zh-CN" altLang="en-US" b="1" dirty="0" smtClean="0"/>
              <a:t>拔剑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2"/>
              </a:rPr>
              <a:t>draw a sword</a:t>
            </a:r>
            <a:endParaRPr lang="zh-CN" altLang="en-US" b="1" dirty="0" smtClean="0"/>
          </a:p>
          <a:p>
            <a:r>
              <a:rPr lang="zh-CN" altLang="en-US" b="1" dirty="0" smtClean="0"/>
              <a:t>用剑刺进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3"/>
              </a:rPr>
              <a:t>thrust a sword into</a:t>
            </a:r>
            <a:endParaRPr lang="zh-CN" altLang="en-US" b="1" dirty="0" smtClean="0"/>
          </a:p>
          <a:p>
            <a:r>
              <a:rPr lang="zh-CN" altLang="en-US" b="1" dirty="0" smtClean="0"/>
              <a:t>双刃剑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4"/>
              </a:rPr>
              <a:t>two-edged sword</a:t>
            </a:r>
            <a:endParaRPr lang="zh-CN" altLang="en-US" b="1" dirty="0" smtClean="0"/>
          </a:p>
          <a:p>
            <a:r>
              <a:rPr lang="zh-CN" altLang="en-US" b="1" dirty="0" smtClean="0"/>
              <a:t>在暴力威胁下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5"/>
              </a:rPr>
              <a:t>at the point of the sword</a:t>
            </a:r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1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2" dur="1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7" dur="1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2" dur="1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1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zh-CN" altLang="en-US" b="1" dirty="0" smtClean="0"/>
              <a:t>住宅区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2"/>
              </a:rPr>
              <a:t>the residential section</a:t>
            </a:r>
            <a:endParaRPr lang="zh-CN" altLang="en-US" b="1" dirty="0" smtClean="0"/>
          </a:p>
          <a:p>
            <a:r>
              <a:rPr lang="zh-CN" altLang="en-US" b="1" dirty="0" smtClean="0"/>
              <a:t>商业区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3"/>
              </a:rPr>
              <a:t>the business section</a:t>
            </a:r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Character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个性；品质；字符；人物；名誉；地位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hlinkClick r:id="rId2" action="ppaction://hlinkfile"/>
              </a:rPr>
              <a:t>characteristics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3" action="ppaction://hlinkfile"/>
              </a:rPr>
              <a:t>features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4" action="ppaction://hlinkfile"/>
              </a:rPr>
              <a:t>qualities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5" action="ppaction://hlinkfile"/>
              </a:rPr>
              <a:t>role</a:t>
            </a:r>
            <a:endParaRPr lang="en-US" altLang="zh-CN" b="1" dirty="0" smtClean="0"/>
          </a:p>
          <a:p>
            <a:r>
              <a:rPr lang="zh-CN" altLang="en-US" b="1" dirty="0" smtClean="0"/>
              <a:t>分析某人的性格 </a:t>
            </a:r>
            <a:endParaRPr lang="en-US" altLang="zh-CN" b="1" dirty="0" smtClean="0"/>
          </a:p>
          <a:p>
            <a:r>
              <a:rPr lang="en-US" altLang="zh-CN" b="1" dirty="0" err="1" smtClean="0">
                <a:hlinkClick r:id="rId6"/>
              </a:rPr>
              <a:t>analyse</a:t>
            </a:r>
            <a:r>
              <a:rPr lang="en-US" altLang="zh-CN" b="1" dirty="0" smtClean="0">
                <a:hlinkClick r:id="rId6"/>
              </a:rPr>
              <a:t> </a:t>
            </a:r>
            <a:r>
              <a:rPr lang="en-US" altLang="zh-CN" b="1" dirty="0" err="1" smtClean="0">
                <a:hlinkClick r:id="rId6"/>
              </a:rPr>
              <a:t>sb's</a:t>
            </a:r>
            <a:r>
              <a:rPr lang="en-US" altLang="zh-CN" b="1" dirty="0" smtClean="0">
                <a:hlinkClick r:id="rId6"/>
              </a:rPr>
              <a:t> character</a:t>
            </a:r>
            <a:endParaRPr lang="zh-CN" altLang="en-US" b="1" dirty="0" smtClean="0"/>
          </a:p>
          <a:p>
            <a:r>
              <a:rPr lang="zh-CN" altLang="en-US" b="1" dirty="0" smtClean="0"/>
              <a:t>扮演某一角色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7"/>
              </a:rPr>
              <a:t>play a character</a:t>
            </a:r>
            <a:endParaRPr lang="zh-CN" altLang="en-US" b="1" dirty="0" smtClean="0"/>
          </a:p>
          <a:p>
            <a:r>
              <a:rPr lang="zh-CN" altLang="en-US" b="1" dirty="0" smtClean="0"/>
              <a:t>主要人物 </a:t>
            </a:r>
            <a:endParaRPr lang="en-US" altLang="zh-CN" b="1" dirty="0" smtClean="0"/>
          </a:p>
          <a:p>
            <a:r>
              <a:rPr lang="en-US" altLang="zh-CN" b="1" dirty="0" err="1" smtClean="0">
                <a:hlinkClick r:id="rId8"/>
              </a:rPr>
              <a:t>main〔major</a:t>
            </a:r>
            <a:r>
              <a:rPr lang="en-US" altLang="zh-CN" b="1" dirty="0" smtClean="0">
                <a:hlinkClick r:id="rId8"/>
              </a:rPr>
              <a:t>, principal〕 character</a:t>
            </a:r>
            <a:endParaRPr lang="zh-CN" altLang="en-US" b="1" dirty="0" smtClean="0"/>
          </a:p>
          <a:p>
            <a:r>
              <a:rPr lang="zh-CN" altLang="en-US" b="1" dirty="0" smtClean="0"/>
              <a:t>反面</a:t>
            </a:r>
            <a:r>
              <a:rPr lang="en-US" altLang="zh-CN" b="1" dirty="0" smtClean="0"/>
              <a:t>〔</a:t>
            </a:r>
            <a:r>
              <a:rPr lang="zh-CN" altLang="en-US" b="1" dirty="0" smtClean="0"/>
              <a:t>正面</a:t>
            </a:r>
            <a:r>
              <a:rPr lang="en-US" altLang="zh-CN" b="1" dirty="0" smtClean="0"/>
              <a:t>〕</a:t>
            </a:r>
            <a:r>
              <a:rPr lang="zh-CN" altLang="en-US" b="1" dirty="0" smtClean="0"/>
              <a:t>人物 </a:t>
            </a:r>
            <a:endParaRPr lang="en-US" altLang="zh-CN" b="1" dirty="0" smtClean="0"/>
          </a:p>
          <a:p>
            <a:r>
              <a:rPr lang="en-US" altLang="zh-CN" b="1" dirty="0" err="1" smtClean="0">
                <a:hlinkClick r:id="rId9"/>
              </a:rPr>
              <a:t>negative〔positive</a:t>
            </a:r>
            <a:r>
              <a:rPr lang="en-US" altLang="zh-CN" b="1" dirty="0" smtClean="0">
                <a:hlinkClick r:id="rId9"/>
              </a:rPr>
              <a:t>〕 character</a:t>
            </a:r>
            <a:endParaRPr lang="zh-CN" altLang="en-US" b="1" dirty="0" smtClean="0"/>
          </a:p>
          <a:p>
            <a:r>
              <a:rPr lang="zh-CN" altLang="en-US" b="1" dirty="0" smtClean="0"/>
              <a:t>阿拉伯字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0"/>
              </a:rPr>
              <a:t>Arabic characters</a:t>
            </a:r>
            <a:endParaRPr lang="zh-CN" altLang="en-US" b="1" dirty="0" smtClean="0"/>
          </a:p>
          <a:p>
            <a:r>
              <a:rPr lang="zh-CN" altLang="en-US" b="1" dirty="0" smtClean="0"/>
              <a:t>汉字</a:t>
            </a:r>
            <a:endParaRPr lang="en-US" altLang="zh-CN" b="1" dirty="0" smtClean="0"/>
          </a:p>
          <a:p>
            <a:r>
              <a:rPr lang="en-US" altLang="zh-CN" b="1" u="sng" dirty="0" smtClean="0">
                <a:solidFill>
                  <a:srgbClr val="CC6600"/>
                </a:solidFill>
              </a:rPr>
              <a:t>Chinese characters</a:t>
            </a:r>
            <a:r>
              <a:rPr lang="zh-CN" altLang="en-US" b="1" u="sng" dirty="0" smtClean="0">
                <a:solidFill>
                  <a:srgbClr val="CC6600"/>
                </a:solidFill>
              </a:rPr>
              <a:t>　 </a:t>
            </a: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Masterpiece</a:t>
            </a:r>
            <a:r>
              <a:rPr lang="en-US" altLang="zh-CN" b="1" dirty="0" smtClean="0"/>
              <a:t>  n.</a:t>
            </a:r>
            <a:r>
              <a:rPr lang="zh-CN" altLang="en-US" b="1" dirty="0" smtClean="0"/>
              <a:t>杰作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hlinkClick r:id="rId11" action="ppaction://hlinkfile"/>
              </a:rPr>
              <a:t>classic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2" action="ppaction://hlinkfile"/>
              </a:rPr>
              <a:t>masterwork</a:t>
            </a:r>
            <a:r>
              <a:rPr lang="zh-CN" altLang="en-US" b="1" dirty="0" smtClean="0"/>
              <a:t>　 </a:t>
            </a:r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1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2" dur="1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7" dur="1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2" dur="1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/>
              <a:t>完成</a:t>
            </a:r>
            <a:r>
              <a:rPr lang="en-US" altLang="zh-CN" b="1" dirty="0" smtClean="0"/>
              <a:t>〔</a:t>
            </a:r>
            <a:r>
              <a:rPr lang="zh-CN" altLang="en-US" b="1" dirty="0" smtClean="0"/>
              <a:t>欣赏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复制</a:t>
            </a:r>
            <a:r>
              <a:rPr lang="en-US" altLang="zh-CN" b="1" dirty="0" smtClean="0"/>
              <a:t>〕</a:t>
            </a:r>
            <a:r>
              <a:rPr lang="zh-CN" altLang="en-US" b="1" dirty="0" smtClean="0"/>
              <a:t>杰作 </a:t>
            </a:r>
            <a:endParaRPr lang="en-US" altLang="zh-CN" b="1" dirty="0" smtClean="0"/>
          </a:p>
          <a:p>
            <a:r>
              <a:rPr lang="en-US" altLang="zh-CN" b="1" dirty="0" err="1" smtClean="0">
                <a:hlinkClick r:id="rId2"/>
              </a:rPr>
              <a:t>accomplish〔appreciate</a:t>
            </a:r>
            <a:r>
              <a:rPr lang="en-US" altLang="zh-CN" b="1" dirty="0" smtClean="0">
                <a:hlinkClick r:id="rId2"/>
              </a:rPr>
              <a:t>, reproduce〕 a masterpiece</a:t>
            </a:r>
            <a:endParaRPr lang="zh-CN" altLang="en-US" b="1" dirty="0" smtClean="0"/>
          </a:p>
          <a:p>
            <a:r>
              <a:rPr lang="zh-CN" altLang="en-US" b="1" dirty="0" smtClean="0"/>
              <a:t>英国文学名著 </a:t>
            </a:r>
            <a:endParaRPr lang="zh-CN" altLang="en-US" b="1" dirty="0" smtClean="0"/>
          </a:p>
          <a:p>
            <a:r>
              <a:rPr lang="en-US" altLang="zh-CN" b="1" dirty="0" smtClean="0">
                <a:hlinkClick r:id="rId3"/>
              </a:rPr>
              <a:t>masterpieces in English literature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Leap</a:t>
            </a:r>
            <a:r>
              <a:rPr lang="en-US" altLang="zh-CN" b="1" dirty="0" smtClean="0"/>
              <a:t>  v.</a:t>
            </a:r>
            <a:r>
              <a:rPr lang="zh-CN" altLang="en-US" b="1" dirty="0" smtClean="0"/>
              <a:t>跳跃；跃过；跃 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跳跃；跃 </a:t>
            </a: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hlinkClick r:id="rId4" action="ppaction://hlinkfile"/>
              </a:rPr>
              <a:t>jump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5" action="ppaction://hlinkfile"/>
              </a:rPr>
              <a:t>spring</a:t>
            </a:r>
            <a:r>
              <a:rPr lang="zh-CN" altLang="en-US" b="1" dirty="0" smtClean="0"/>
              <a:t>　 </a:t>
            </a:r>
            <a:endParaRPr lang="en-US" altLang="zh-CN" b="1" dirty="0" smtClean="0"/>
          </a:p>
          <a:p>
            <a:r>
              <a:rPr lang="zh-CN" altLang="en-US" b="1" dirty="0" smtClean="0"/>
              <a:t>跳来跳去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6"/>
              </a:rPr>
              <a:t>leap about</a:t>
            </a:r>
            <a:endParaRPr lang="zh-CN" altLang="en-US" b="1" dirty="0" smtClean="0"/>
          </a:p>
          <a:p>
            <a:r>
              <a:rPr lang="zh-CN" altLang="en-US" b="1" dirty="0" smtClean="0"/>
              <a:t>向某人扑去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7"/>
              </a:rPr>
              <a:t>leap at </a:t>
            </a:r>
            <a:r>
              <a:rPr lang="en-US" altLang="zh-CN" b="1" dirty="0" err="1" smtClean="0">
                <a:hlinkClick r:id="rId7"/>
              </a:rPr>
              <a:t>sb</a:t>
            </a:r>
            <a:endParaRPr lang="zh-CN" altLang="en-US" b="1" dirty="0" smtClean="0"/>
          </a:p>
          <a:p>
            <a:r>
              <a:rPr lang="zh-CN" altLang="en-US" b="1" dirty="0" smtClean="0"/>
              <a:t>一举成名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8"/>
              </a:rPr>
              <a:t>leap to fame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Graceful</a:t>
            </a:r>
            <a:r>
              <a:rPr lang="en-US" altLang="zh-CN" b="1" dirty="0" smtClean="0"/>
              <a:t>  adj.</a:t>
            </a:r>
            <a:r>
              <a:rPr lang="zh-CN" altLang="en-US" b="1" dirty="0" smtClean="0"/>
              <a:t>优雅的；得体的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hlinkClick r:id="rId9" action="ppaction://hlinkfile"/>
              </a:rPr>
              <a:t>attractive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0" action="ppaction://hlinkfile"/>
              </a:rPr>
              <a:t>beautiful</a:t>
            </a:r>
            <a:r>
              <a:rPr lang="zh-CN" altLang="en-US" b="1" dirty="0" smtClean="0"/>
              <a:t>　　 </a:t>
            </a:r>
            <a:r>
              <a:rPr lang="en-US" altLang="zh-CN" b="1" dirty="0" smtClean="0">
                <a:hlinkClick r:id="rId11" action="ppaction://hlinkfile"/>
              </a:rPr>
              <a:t>elegant</a:t>
            </a:r>
            <a:endParaRPr lang="en-US" altLang="zh-CN" b="1" dirty="0" smtClean="0"/>
          </a:p>
          <a:p>
            <a:r>
              <a:rPr lang="zh-CN" altLang="en-US" b="1" dirty="0" smtClean="0"/>
              <a:t>仪态优美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2"/>
              </a:rPr>
              <a:t>graceful in manner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1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2" dur="1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7" dur="1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2" dur="1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语言优美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2"/>
              </a:rPr>
              <a:t>graceful in speech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Moving </a:t>
            </a:r>
            <a:r>
              <a:rPr lang="en-US" altLang="zh-CN" b="1" dirty="0" smtClean="0"/>
              <a:t> adj. </a:t>
            </a:r>
            <a:r>
              <a:rPr lang="zh-CN" altLang="en-US" b="1" dirty="0" smtClean="0"/>
              <a:t>移动的； 使 </a:t>
            </a:r>
            <a:r>
              <a:rPr lang="en-US" altLang="zh-CN" b="1" dirty="0" smtClean="0"/>
              <a:t>... </a:t>
            </a:r>
            <a:r>
              <a:rPr lang="zh-CN" altLang="en-US" b="1" dirty="0" smtClean="0"/>
              <a:t>移动的； 令人感动的 </a:t>
            </a: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hlinkClick r:id="rId3"/>
              </a:rPr>
              <a:t>touching</a:t>
            </a:r>
            <a:r>
              <a:rPr lang="zh-CN" altLang="en-US" b="1" dirty="0" smtClean="0"/>
              <a:t>动人的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4"/>
              </a:rPr>
              <a:t>emotional</a:t>
            </a:r>
            <a:r>
              <a:rPr lang="zh-CN" altLang="en-US" b="1" dirty="0" smtClean="0"/>
              <a:t>感情的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5"/>
              </a:rPr>
              <a:t>progressive</a:t>
            </a:r>
            <a:r>
              <a:rPr lang="zh-CN" altLang="en-US" b="1" dirty="0" smtClean="0"/>
              <a:t>先进的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 </a:t>
            </a:r>
            <a:r>
              <a:rPr lang="en-US" altLang="zh-CN" b="1" dirty="0" smtClean="0">
                <a:hlinkClick r:id="rId6"/>
              </a:rPr>
              <a:t>expressive</a:t>
            </a:r>
            <a:r>
              <a:rPr lang="zh-CN" altLang="en-US" b="1" dirty="0" smtClean="0"/>
              <a:t>表达的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Occasionally</a:t>
            </a:r>
            <a:r>
              <a:rPr lang="en-US" altLang="zh-CN" b="1" dirty="0" smtClean="0"/>
              <a:t>  adv.</a:t>
            </a:r>
            <a:r>
              <a:rPr lang="zh-CN" altLang="en-US" b="1" dirty="0" smtClean="0"/>
              <a:t>偶尔地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Synonym: </a:t>
            </a:r>
            <a:r>
              <a:rPr lang="en-US" altLang="zh-CN" b="1" dirty="0" smtClean="0">
                <a:hlinkClick r:id="rId7"/>
              </a:rPr>
              <a:t>sometimes</a:t>
            </a:r>
            <a:r>
              <a:rPr lang="zh-CN" altLang="en-US" b="1" dirty="0" smtClean="0"/>
              <a:t>有时</a:t>
            </a:r>
            <a:r>
              <a:rPr lang="en-US" altLang="zh-CN" b="1" dirty="0" smtClean="0"/>
              <a:t>, </a:t>
            </a:r>
            <a:r>
              <a:rPr lang="en-US" altLang="zh-CN" b="1" dirty="0" smtClean="0">
                <a:hlinkClick r:id="rId8"/>
              </a:rPr>
              <a:t>once in a while</a:t>
            </a:r>
            <a:r>
              <a:rPr lang="zh-CN" altLang="en-US" b="1" dirty="0" smtClean="0"/>
              <a:t>偶尔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9"/>
              </a:rPr>
              <a:t>now and then</a:t>
            </a:r>
            <a:r>
              <a:rPr lang="zh-CN" altLang="en-US" b="1" dirty="0" smtClean="0"/>
              <a:t>时而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10"/>
              </a:rPr>
              <a:t>from time to time</a:t>
            </a:r>
            <a:r>
              <a:rPr lang="zh-CN" altLang="en-US" b="1" dirty="0" smtClean="0"/>
              <a:t>有时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11"/>
              </a:rPr>
              <a:t>infrequently</a:t>
            </a:r>
            <a:r>
              <a:rPr lang="zh-CN" altLang="en-US" b="1" dirty="0" smtClean="0"/>
              <a:t>罕见地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12"/>
              </a:rPr>
              <a:t>irregularly</a:t>
            </a:r>
            <a:r>
              <a:rPr lang="zh-CN" altLang="en-US" b="1" dirty="0" smtClean="0"/>
              <a:t>不规则地 </a:t>
            </a:r>
          </a:p>
          <a:p>
            <a:r>
              <a:rPr lang="zh-CN" altLang="en-US" b="1" dirty="0" smtClean="0"/>
              <a:t>他们偶尔出去玩上一个晚上。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CC6600"/>
                </a:solidFill>
              </a:rPr>
              <a:t>They enjoy a night out </a:t>
            </a:r>
            <a:r>
              <a:rPr lang="en-US" altLang="zh-CN" b="1" i="1" dirty="0" smtClean="0">
                <a:solidFill>
                  <a:srgbClr val="CC6600"/>
                </a:solidFill>
              </a:rPr>
              <a:t>occasionally</a:t>
            </a:r>
            <a:r>
              <a:rPr lang="en-US" altLang="zh-CN" b="1" dirty="0" smtClean="0">
                <a:solidFill>
                  <a:srgbClr val="CC6600"/>
                </a:solidFill>
              </a:rPr>
              <a:t>.</a:t>
            </a:r>
            <a:r>
              <a:rPr lang="en-US" altLang="zh-CN" b="1" i="1" dirty="0" smtClean="0">
                <a:solidFill>
                  <a:srgbClr val="CC6600"/>
                </a:solidFill>
              </a:rPr>
              <a:t> </a:t>
            </a:r>
            <a:endParaRPr lang="en-US" altLang="zh-CN" b="1" dirty="0">
              <a:solidFill>
                <a:srgbClr val="CC6600"/>
              </a:solidFill>
            </a:endParaRPr>
          </a:p>
          <a:p>
            <a:r>
              <a:rPr lang="zh-CN" altLang="en-US" b="1" dirty="0" smtClean="0"/>
              <a:t>他们偶尔会到这里来和我们吃一顿饭。 </a:t>
            </a:r>
            <a:endParaRPr lang="zh-CN" altLang="en-US" b="1" dirty="0" smtClean="0"/>
          </a:p>
          <a:p>
            <a:r>
              <a:rPr lang="en-US" altLang="zh-CN" b="1" i="1" dirty="0" smtClean="0">
                <a:solidFill>
                  <a:srgbClr val="CC6600"/>
                </a:solidFill>
              </a:rPr>
              <a:t>Occasionally</a:t>
            </a:r>
            <a:r>
              <a:rPr lang="en-US" altLang="zh-CN" b="1" dirty="0" smtClean="0">
                <a:solidFill>
                  <a:srgbClr val="CC6600"/>
                </a:solidFill>
              </a:rPr>
              <a:t> they would come to dine with us.</a:t>
            </a:r>
            <a:r>
              <a:rPr lang="en-US" altLang="zh-CN" b="1" i="1" dirty="0" smtClean="0">
                <a:solidFill>
                  <a:srgbClr val="CC6600"/>
                </a:solidFill>
              </a:rPr>
              <a:t> </a:t>
            </a:r>
            <a:endParaRPr lang="zh-CN" altLang="en-US" b="1" dirty="0" smtClean="0">
              <a:solidFill>
                <a:srgbClr val="CC6600"/>
              </a:solidFill>
            </a:endParaRP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Argue </a:t>
            </a:r>
            <a:r>
              <a:rPr lang="en-US" altLang="zh-CN" b="1" dirty="0" smtClean="0"/>
              <a:t> v.</a:t>
            </a:r>
            <a:r>
              <a:rPr lang="zh-CN" altLang="en-US" b="1" dirty="0" smtClean="0"/>
              <a:t>说服；争论；辩论 </a:t>
            </a: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hlinkClick r:id="rId13" action="ppaction://hlinkfile"/>
              </a:rPr>
              <a:t>debate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4" action="ppaction://hlinkfile"/>
              </a:rPr>
              <a:t>disagree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5" action="ppaction://hlinkfile"/>
              </a:rPr>
              <a:t>discuss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6" action="ppaction://hlinkfile"/>
              </a:rPr>
              <a:t>dispute</a:t>
            </a:r>
            <a:r>
              <a:rPr lang="zh-CN" altLang="en-US" b="1" dirty="0" smtClean="0"/>
              <a:t>　 </a:t>
            </a:r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1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/>
              <a:t>争论某人的立场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2"/>
              </a:rPr>
              <a:t>argue </a:t>
            </a:r>
            <a:r>
              <a:rPr lang="en-US" altLang="zh-CN" b="1" dirty="0" err="1" smtClean="0">
                <a:hlinkClick r:id="rId2"/>
              </a:rPr>
              <a:t>sb's</a:t>
            </a:r>
            <a:r>
              <a:rPr lang="en-US" altLang="zh-CN" b="1" dirty="0" smtClean="0">
                <a:hlinkClick r:id="rId2"/>
              </a:rPr>
              <a:t> position</a:t>
            </a:r>
            <a:endParaRPr lang="zh-CN" altLang="en-US" b="1" dirty="0" smtClean="0"/>
          </a:p>
          <a:p>
            <a:r>
              <a:rPr lang="zh-CN" altLang="en-US" b="1" dirty="0" smtClean="0"/>
              <a:t>反驳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3"/>
              </a:rPr>
              <a:t>argue back</a:t>
            </a:r>
            <a:endParaRPr lang="zh-CN" altLang="en-US" b="1" dirty="0" smtClean="0"/>
          </a:p>
          <a:p>
            <a:r>
              <a:rPr lang="zh-CN" altLang="en-US" b="1" dirty="0" smtClean="0"/>
              <a:t>把某问题辩个水落石出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4"/>
              </a:rPr>
              <a:t>argue a matter out</a:t>
            </a:r>
            <a:endParaRPr lang="zh-CN" altLang="en-US" b="1" dirty="0" smtClean="0"/>
          </a:p>
          <a:p>
            <a:r>
              <a:rPr lang="zh-CN" altLang="en-US" b="1" dirty="0" smtClean="0"/>
              <a:t>争论某一件事</a:t>
            </a:r>
            <a:endParaRPr lang="en-US" altLang="zh-CN" b="1" dirty="0" smtClean="0"/>
          </a:p>
          <a:p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5"/>
              </a:rPr>
              <a:t>argue about a matter</a:t>
            </a:r>
            <a:endParaRPr lang="zh-CN" altLang="en-US" b="1" dirty="0" smtClean="0"/>
          </a:p>
          <a:p>
            <a:r>
              <a:rPr lang="zh-CN" altLang="en-US" b="1" dirty="0" smtClean="0"/>
              <a:t>就某一题目辩论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6"/>
              </a:rPr>
              <a:t>argue on a subject</a:t>
            </a:r>
            <a:endParaRPr lang="zh-CN" altLang="en-US" b="1" dirty="0" smtClean="0"/>
          </a:p>
          <a:p>
            <a:r>
              <a:rPr lang="zh-CN" altLang="en-US" b="1" dirty="0" smtClean="0"/>
              <a:t>否认这些事实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7"/>
              </a:rPr>
              <a:t>argue with the facts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Channel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频道；海峡；方法；</a:t>
            </a:r>
            <a:r>
              <a:rPr lang="en-US" altLang="zh-CN" b="1" dirty="0" err="1" smtClean="0"/>
              <a:t>vt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引导；形成河道；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Synonym</a:t>
            </a:r>
            <a:r>
              <a:rPr lang="en-US" altLang="zh-CN" b="1" dirty="0" smtClean="0"/>
              <a:t>: </a:t>
            </a:r>
            <a:r>
              <a:rPr lang="en-US" altLang="zh-CN" b="1" dirty="0" smtClean="0">
                <a:hlinkClick r:id="rId8" action="ppaction://hlinkfile"/>
              </a:rPr>
              <a:t>canal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9" action="ppaction://hlinkfile"/>
              </a:rPr>
              <a:t>strait</a:t>
            </a:r>
            <a:r>
              <a:rPr lang="zh-CN" altLang="en-US" b="1" dirty="0" smtClean="0"/>
              <a:t>　 </a:t>
            </a:r>
          </a:p>
          <a:p>
            <a:r>
              <a:rPr lang="zh-CN" altLang="en-US" b="1" dirty="0" smtClean="0"/>
              <a:t>渡过英吉利海峡 </a:t>
            </a:r>
            <a:endParaRPr lang="en-US" altLang="zh-CN" b="1" dirty="0" smtClean="0"/>
          </a:p>
          <a:p>
            <a:r>
              <a:rPr lang="en-US" altLang="zh-CN" b="1" u="sng" dirty="0" smtClean="0">
                <a:solidFill>
                  <a:srgbClr val="CC6600"/>
                </a:solidFill>
                <a:hlinkClick r:id="rId10"/>
              </a:rPr>
              <a:t>cross the C</a:t>
            </a:r>
            <a:r>
              <a:rPr lang="en-US" altLang="zh-CN" b="1" u="sng" dirty="0" smtClean="0">
                <a:solidFill>
                  <a:srgbClr val="CC6600"/>
                </a:solidFill>
              </a:rPr>
              <a:t>hannel</a:t>
            </a:r>
            <a:endParaRPr lang="zh-CN" altLang="en-US" b="1" dirty="0" smtClean="0">
              <a:solidFill>
                <a:srgbClr val="CC6600"/>
              </a:solidFill>
            </a:endParaRPr>
          </a:p>
          <a:p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1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2" dur="1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7" dur="1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2" dur="1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开凿水道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2"/>
              </a:rPr>
              <a:t>cut a channel</a:t>
            </a:r>
            <a:endParaRPr lang="zh-CN" altLang="en-US" b="1" dirty="0" smtClean="0"/>
          </a:p>
          <a:p>
            <a:r>
              <a:rPr lang="zh-CN" altLang="en-US" b="1" dirty="0" smtClean="0"/>
              <a:t>外交途径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3"/>
              </a:rPr>
              <a:t>diplomatic channel</a:t>
            </a:r>
            <a:endParaRPr lang="zh-CN" altLang="en-US" b="1" dirty="0" smtClean="0"/>
          </a:p>
          <a:p>
            <a:r>
              <a:rPr lang="zh-CN" altLang="en-US" b="1" dirty="0" smtClean="0"/>
              <a:t>非法途径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4"/>
              </a:rPr>
              <a:t>illegal channel</a:t>
            </a:r>
            <a:endParaRPr lang="zh-CN" altLang="en-US" b="1" dirty="0" smtClean="0"/>
          </a:p>
          <a:p>
            <a:r>
              <a:rPr lang="zh-CN" altLang="en-US" b="1" dirty="0" smtClean="0"/>
              <a:t>正当途径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5"/>
              </a:rPr>
              <a:t>proper channel</a:t>
            </a:r>
            <a:endParaRPr lang="zh-CN" altLang="en-US" b="1" dirty="0" smtClean="0"/>
          </a:p>
          <a:p>
            <a:r>
              <a:rPr lang="zh-CN" altLang="en-US" b="1" dirty="0" smtClean="0"/>
              <a:t>黑市管道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6"/>
              </a:rPr>
              <a:t>the black market channel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Entertain</a:t>
            </a:r>
            <a:r>
              <a:rPr lang="en-US" altLang="zh-CN" b="1" dirty="0" smtClean="0"/>
              <a:t>  v.</a:t>
            </a:r>
            <a:r>
              <a:rPr lang="zh-CN" altLang="en-US" b="1" dirty="0" smtClean="0"/>
              <a:t>娱乐；使有兴趣；招待；考虑；抱有；容纳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7"/>
              </a:rPr>
              <a:t>amuse</a:t>
            </a:r>
            <a:r>
              <a:rPr lang="zh-CN" altLang="en-US" b="1" dirty="0" smtClean="0"/>
              <a:t>娱乐 </a:t>
            </a:r>
            <a:r>
              <a:rPr lang="en-US" altLang="zh-CN" b="1" dirty="0" smtClean="0">
                <a:hlinkClick r:id="rId8"/>
              </a:rPr>
              <a:t>interest</a:t>
            </a:r>
            <a:r>
              <a:rPr lang="zh-CN" altLang="en-US" b="1" dirty="0" smtClean="0"/>
              <a:t>兴趣 </a:t>
            </a:r>
            <a:r>
              <a:rPr lang="en-US" altLang="zh-CN" b="1" dirty="0" smtClean="0">
                <a:hlinkClick r:id="rId9"/>
              </a:rPr>
              <a:t>consider</a:t>
            </a:r>
            <a:r>
              <a:rPr lang="zh-CN" altLang="en-US" b="1" dirty="0" smtClean="0"/>
              <a:t>考虑 </a:t>
            </a:r>
            <a:r>
              <a:rPr lang="en-US" altLang="zh-CN" b="1" dirty="0" smtClean="0">
                <a:hlinkClick r:id="rId10"/>
              </a:rPr>
              <a:t>think about</a:t>
            </a:r>
            <a:r>
              <a:rPr lang="zh-CN" altLang="en-US" b="1" dirty="0" smtClean="0"/>
              <a:t>考虑 </a:t>
            </a:r>
            <a:endParaRPr lang="en-US" altLang="zh-CN" b="1" dirty="0" smtClean="0"/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1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/>
              <a:t>大肆款待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2"/>
              </a:rPr>
              <a:t>entertain expensively</a:t>
            </a:r>
            <a:endParaRPr lang="zh-CN" altLang="en-US" b="1" dirty="0" smtClean="0"/>
          </a:p>
          <a:p>
            <a:r>
              <a:rPr lang="zh-CN" altLang="en-US" b="1" dirty="0" smtClean="0"/>
              <a:t>慷慨地款待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3"/>
              </a:rPr>
              <a:t>entertain handsomely</a:t>
            </a:r>
            <a:endParaRPr lang="zh-CN" altLang="en-US" b="1" dirty="0" smtClean="0"/>
          </a:p>
          <a:p>
            <a:r>
              <a:rPr lang="zh-CN" altLang="en-US" b="1" dirty="0" smtClean="0"/>
              <a:t>殷勤款待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4"/>
              </a:rPr>
              <a:t>entertain hospitably</a:t>
            </a:r>
            <a:endParaRPr lang="zh-CN" altLang="en-US" b="1" dirty="0" smtClean="0"/>
          </a:p>
          <a:p>
            <a:r>
              <a:rPr lang="zh-CN" altLang="en-US" b="1" dirty="0" smtClean="0"/>
              <a:t>招待不周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5"/>
              </a:rPr>
              <a:t>entertain poorly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Drama</a:t>
            </a:r>
            <a:r>
              <a:rPr lang="en-US" altLang="zh-CN" b="1" dirty="0" smtClean="0"/>
              <a:t>  n.</a:t>
            </a:r>
            <a:r>
              <a:rPr lang="zh-CN" altLang="en-US" b="1" dirty="0" smtClean="0"/>
              <a:t>戏剧；剧本；戏剧艺术；戏剧性事件 </a:t>
            </a: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Synonym</a:t>
            </a:r>
            <a:r>
              <a:rPr lang="en-US" altLang="zh-CN" b="1" dirty="0" smtClean="0"/>
              <a:t>:  </a:t>
            </a:r>
            <a:r>
              <a:rPr lang="en-US" altLang="zh-CN" b="1" dirty="0" smtClean="0">
                <a:hlinkClick r:id="rId6" action="ppaction://hlinkfile"/>
              </a:rPr>
              <a:t>acting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7" action="ppaction://hlinkfile"/>
              </a:rPr>
              <a:t>play</a:t>
            </a:r>
            <a:endParaRPr lang="en-US" altLang="zh-CN" b="1" dirty="0" smtClean="0"/>
          </a:p>
          <a:p>
            <a:r>
              <a:rPr lang="zh-CN" altLang="en-US" b="1" dirty="0" smtClean="0"/>
              <a:t>上演戏剧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8"/>
              </a:rPr>
              <a:t>put on drama</a:t>
            </a:r>
            <a:endParaRPr lang="zh-CN" altLang="en-US" b="1" dirty="0" smtClean="0"/>
          </a:p>
          <a:p>
            <a:r>
              <a:rPr lang="zh-CN" altLang="en-US" b="1" dirty="0" smtClean="0"/>
              <a:t>正剧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9"/>
              </a:rPr>
              <a:t>high drama</a:t>
            </a:r>
            <a:endParaRPr lang="zh-CN" altLang="en-US" b="1" dirty="0" smtClean="0"/>
          </a:p>
          <a:p>
            <a:r>
              <a:rPr lang="zh-CN" altLang="en-US" b="1" dirty="0" smtClean="0"/>
              <a:t>音乐剧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0"/>
              </a:rPr>
              <a:t>musical drama</a:t>
            </a:r>
            <a:r>
              <a:rPr lang="zh-CN" altLang="en-US" b="1" dirty="0" smtClean="0"/>
              <a:t>　 </a:t>
            </a:r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1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2" dur="1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7" dur="1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2" dur="1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/>
              <a:t>哑剧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2"/>
              </a:rPr>
              <a:t>silent drama</a:t>
            </a:r>
            <a:endParaRPr lang="zh-CN" altLang="en-US" b="1" dirty="0" smtClean="0"/>
          </a:p>
          <a:p>
            <a:r>
              <a:rPr lang="zh-CN" altLang="en-US" b="1" dirty="0" smtClean="0"/>
              <a:t>广播剧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3"/>
              </a:rPr>
              <a:t>radio drama</a:t>
            </a:r>
            <a:endParaRPr lang="zh-CN" altLang="en-US" b="1" dirty="0" smtClean="0"/>
          </a:p>
          <a:p>
            <a:r>
              <a:rPr lang="zh-CN" altLang="en-US" b="1" dirty="0" smtClean="0"/>
              <a:t>史诗剧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4"/>
              </a:rPr>
              <a:t>epic drama</a:t>
            </a:r>
            <a:endParaRPr lang="zh-CN" altLang="en-US" b="1" dirty="0" smtClean="0"/>
          </a:p>
          <a:p>
            <a:r>
              <a:rPr lang="zh-CN" altLang="en-US" b="1" dirty="0" smtClean="0"/>
              <a:t>话剧团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5"/>
              </a:rPr>
              <a:t>drama club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Plot 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情节；阴谋； 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小块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土地 </a:t>
            </a:r>
            <a:r>
              <a:rPr lang="en-US" altLang="zh-CN" b="1" dirty="0" smtClean="0"/>
              <a:t>v.</a:t>
            </a:r>
            <a:r>
              <a:rPr lang="zh-CN" altLang="en-US" b="1" dirty="0" smtClean="0"/>
              <a:t>密谋；绘图；</a:t>
            </a: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hlinkClick r:id="rId6" action="ppaction://hlinkfile"/>
              </a:rPr>
              <a:t>design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7" action="ppaction://hlinkfile"/>
              </a:rPr>
              <a:t>plan</a:t>
            </a:r>
            <a:endParaRPr lang="en-US" altLang="zh-CN" b="1" dirty="0" smtClean="0"/>
          </a:p>
          <a:p>
            <a:r>
              <a:rPr lang="zh-CN" altLang="en-US" b="1" dirty="0" smtClean="0"/>
              <a:t>构思小说的情节 </a:t>
            </a:r>
            <a:endParaRPr lang="en-US" altLang="zh-CN" b="1" dirty="0" smtClean="0"/>
          </a:p>
          <a:p>
            <a:r>
              <a:rPr lang="en-US" altLang="zh-CN" b="1" dirty="0" err="1" smtClean="0">
                <a:hlinkClick r:id="rId8"/>
              </a:rPr>
              <a:t>build〔construct〕the</a:t>
            </a:r>
            <a:r>
              <a:rPr lang="en-US" altLang="zh-CN" b="1" dirty="0" smtClean="0">
                <a:hlinkClick r:id="rId8"/>
              </a:rPr>
              <a:t> plot of a novel</a:t>
            </a:r>
            <a:endParaRPr lang="zh-CN" altLang="en-US" b="1" dirty="0" smtClean="0"/>
          </a:p>
          <a:p>
            <a:r>
              <a:rPr lang="zh-CN" altLang="en-US" b="1" dirty="0" smtClean="0"/>
              <a:t>策划</a:t>
            </a:r>
            <a:r>
              <a:rPr lang="en-US" altLang="zh-CN" b="1" dirty="0" smtClean="0"/>
              <a:t>〔</a:t>
            </a:r>
            <a:r>
              <a:rPr lang="zh-CN" altLang="en-US" b="1" dirty="0" smtClean="0"/>
              <a:t>揭露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挫败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〕</a:t>
            </a:r>
            <a:r>
              <a:rPr lang="zh-CN" altLang="en-US" b="1" dirty="0" smtClean="0"/>
              <a:t>阴谋 </a:t>
            </a:r>
            <a:endParaRPr lang="en-US" altLang="zh-CN" b="1" dirty="0" smtClean="0"/>
          </a:p>
          <a:p>
            <a:r>
              <a:rPr lang="en-US" altLang="zh-CN" b="1" dirty="0" err="1" smtClean="0">
                <a:hlinkClick r:id="rId9"/>
              </a:rPr>
              <a:t>devise〔expose</a:t>
            </a:r>
            <a:r>
              <a:rPr lang="en-US" altLang="zh-CN" b="1" dirty="0" smtClean="0">
                <a:hlinkClick r:id="rId9"/>
              </a:rPr>
              <a:t>, foil〕 a plot</a:t>
            </a:r>
            <a:endParaRPr lang="zh-CN" altLang="en-US" b="1" dirty="0" smtClean="0"/>
          </a:p>
          <a:p>
            <a:r>
              <a:rPr lang="zh-CN" altLang="en-US" b="1" dirty="0" smtClean="0"/>
              <a:t>狡猾的阴谋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0"/>
              </a:rPr>
              <a:t>cunning plot</a:t>
            </a:r>
            <a:r>
              <a:rPr lang="zh-CN" altLang="en-US" b="1" dirty="0" smtClean="0"/>
              <a:t>　 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1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2" dur="1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7" dur="1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2" dur="1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暗杀阴谋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2"/>
              </a:rPr>
              <a:t>assassination plot</a:t>
            </a:r>
            <a:endParaRPr lang="zh-CN" altLang="en-US" b="1" dirty="0" smtClean="0"/>
          </a:p>
          <a:p>
            <a:r>
              <a:rPr lang="zh-CN" altLang="en-US" b="1" dirty="0" smtClean="0"/>
              <a:t>密谋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3"/>
              </a:rPr>
              <a:t>plot closely</a:t>
            </a:r>
            <a:endParaRPr lang="zh-CN" altLang="en-US" b="1" dirty="0" smtClean="0"/>
          </a:p>
          <a:p>
            <a:r>
              <a:rPr lang="zh-CN" altLang="en-US" b="1" dirty="0" smtClean="0"/>
              <a:t>试验田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4"/>
              </a:rPr>
              <a:t>experimental plot</a:t>
            </a:r>
            <a:endParaRPr lang="zh-CN" altLang="en-US" b="1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Setting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背景；环境；镶嵌；安装；（日月的）沉落；</a:t>
            </a: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Synonym: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hlinkClick r:id="rId5"/>
              </a:rPr>
              <a:t>background</a:t>
            </a:r>
            <a:r>
              <a:rPr lang="zh-CN" altLang="en-US" b="1" dirty="0" smtClean="0"/>
              <a:t>背景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6"/>
              </a:rPr>
              <a:t>surroundings</a:t>
            </a:r>
            <a:r>
              <a:rPr lang="zh-CN" altLang="en-US" b="1" dirty="0" smtClean="0"/>
              <a:t>周围的事物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7"/>
              </a:rPr>
              <a:t>scenery</a:t>
            </a:r>
            <a:r>
              <a:rPr lang="zh-CN" altLang="en-US" b="1" dirty="0" smtClean="0"/>
              <a:t>风景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8"/>
              </a:rPr>
              <a:t>environment</a:t>
            </a:r>
            <a:r>
              <a:rPr lang="zh-CN" altLang="en-US" b="1" dirty="0" smtClean="0"/>
              <a:t>环境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9"/>
              </a:rPr>
              <a:t>scene</a:t>
            </a:r>
            <a:r>
              <a:rPr lang="zh-CN" altLang="en-US" b="1" dirty="0" smtClean="0"/>
              <a:t>情景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hlinkClick r:id="rId10"/>
              </a:rPr>
              <a:t>habitat</a:t>
            </a:r>
            <a:r>
              <a:rPr lang="zh-CN" altLang="en-US" b="1" dirty="0" smtClean="0"/>
              <a:t>栖息地 </a:t>
            </a:r>
          </a:p>
          <a:p>
            <a:r>
              <a:rPr lang="zh-CN" altLang="en-US" b="1" dirty="0" smtClean="0"/>
              <a:t>别墅的环境很美，正俯瞰着大海。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CC6600"/>
                </a:solidFill>
              </a:rPr>
              <a:t>The villa has a beautiful </a:t>
            </a:r>
            <a:r>
              <a:rPr lang="en-US" altLang="zh-CN" b="1" i="1" dirty="0" smtClean="0">
                <a:solidFill>
                  <a:srgbClr val="CC6600"/>
                </a:solidFill>
              </a:rPr>
              <a:t>setting</a:t>
            </a:r>
            <a:r>
              <a:rPr lang="en-US" altLang="zh-CN" b="1" dirty="0" smtClean="0">
                <a:solidFill>
                  <a:srgbClr val="CC6600"/>
                </a:solidFill>
              </a:rPr>
              <a:t> overlooking the sea.</a:t>
            </a: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Section </a:t>
            </a:r>
            <a:r>
              <a:rPr lang="en-US" altLang="zh-CN" b="1" dirty="0" smtClean="0"/>
              <a:t> n.</a:t>
            </a:r>
            <a:r>
              <a:rPr lang="zh-CN" altLang="en-US" b="1" dirty="0" smtClean="0"/>
              <a:t>部分；部门；章节；区域；断面；剖面图；零件；路段；切开  </a:t>
            </a:r>
            <a:r>
              <a:rPr lang="en-US" altLang="zh-CN" b="1" dirty="0" smtClean="0"/>
              <a:t>v.</a:t>
            </a:r>
            <a:r>
              <a:rPr lang="zh-CN" altLang="en-US" b="1" dirty="0" smtClean="0"/>
              <a:t>划分；切开 </a:t>
            </a: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Synonym:</a:t>
            </a:r>
            <a:r>
              <a:rPr lang="en-US" altLang="zh-CN" b="1" dirty="0" smtClean="0">
                <a:solidFill>
                  <a:srgbClr val="00B0F0"/>
                </a:solidFill>
              </a:rPr>
              <a:t> </a:t>
            </a:r>
            <a:r>
              <a:rPr lang="en-US" altLang="zh-CN" b="1" dirty="0" smtClean="0">
                <a:hlinkClick r:id="rId11" action="ppaction://hlinkfile"/>
              </a:rPr>
              <a:t>area</a:t>
            </a:r>
            <a:r>
              <a:rPr lang="zh-CN" altLang="en-US" b="1" dirty="0" smtClean="0"/>
              <a:t>　 </a:t>
            </a:r>
            <a:r>
              <a:rPr lang="en-US" altLang="zh-CN" b="1" dirty="0" smtClean="0">
                <a:hlinkClick r:id="rId12" action="ppaction://hlinkfile"/>
              </a:rPr>
              <a:t>part</a:t>
            </a:r>
            <a:r>
              <a:rPr lang="zh-CN" altLang="en-US" b="1" dirty="0" smtClean="0"/>
              <a:t>　 </a:t>
            </a:r>
          </a:p>
          <a:p>
            <a:r>
              <a:rPr lang="zh-CN" altLang="en-US" b="1" dirty="0" smtClean="0"/>
              <a:t>保守派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3"/>
              </a:rPr>
              <a:t>the conservative section</a:t>
            </a:r>
            <a:endParaRPr lang="zh-CN" altLang="en-US" b="1" dirty="0" smtClean="0"/>
          </a:p>
          <a:p>
            <a:r>
              <a:rPr lang="zh-CN" altLang="en-US" b="1" dirty="0" smtClean="0"/>
              <a:t>大部分 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14"/>
              </a:rPr>
              <a:t>the large section</a:t>
            </a:r>
            <a:endParaRPr lang="zh-CN" altLang="en-US" b="1" dirty="0" smtClean="0"/>
          </a:p>
          <a:p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1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2" dur="1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7" dur="1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2" dur="1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69</TotalTime>
  <Words>585</Words>
  <Application>Microsoft Office PowerPoint</Application>
  <PresentationFormat>全屏显示(4:3)</PresentationFormat>
  <Paragraphs>143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凸显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13</cp:revision>
  <dcterms:created xsi:type="dcterms:W3CDTF">2013-12-28T02:26:12Z</dcterms:created>
  <dcterms:modified xsi:type="dcterms:W3CDTF">2013-12-28T03:35:54Z</dcterms:modified>
</cp:coreProperties>
</file>