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68" r:id="rId3"/>
    <p:sldId id="269" r:id="rId4"/>
    <p:sldId id="270" r:id="rId5"/>
    <p:sldId id="266" r:id="rId6"/>
    <p:sldId id="274" r:id="rId7"/>
    <p:sldId id="261" r:id="rId8"/>
    <p:sldId id="271" r:id="rId9"/>
    <p:sldId id="272" r:id="rId10"/>
    <p:sldId id="263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BF0D-9897-400C-B404-53A199BE22CC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D0729-2E73-4BDF-8B77-72C4D667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2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讲好全等平衡，其他通过理解虚拟过程的方法解决，不详细讲解。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1A10-9B0F-4423-B018-2F833F20466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投料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729-2E73-4BDF-8B77-72C4D6671C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0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中是等效平衡的有：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729-2E73-4BDF-8B77-72C4D6671C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8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729-2E73-4BDF-8B77-72C4D6671C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0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3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9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6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2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53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4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2016-10-19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2223" y="188640"/>
            <a:ext cx="4572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专题三、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等效</a:t>
            </a: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平衡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28625" y="1593304"/>
            <a:ext cx="8463855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zh-CN" altLang="en-US" sz="3200" b="1" dirty="0">
                <a:latin typeface="+mn-ea"/>
              </a:rPr>
              <a:t>一定条件下，对同一可逆反应，只是起始时</a:t>
            </a:r>
            <a:r>
              <a:rPr lang="zh-CN" altLang="en-US" sz="3200" b="1" dirty="0" smtClean="0">
                <a:latin typeface="+mn-ea"/>
              </a:rPr>
              <a:t>加入物质</a:t>
            </a:r>
            <a:r>
              <a:rPr lang="zh-CN" altLang="en-US" sz="3200" b="1" dirty="0">
                <a:latin typeface="+mn-ea"/>
              </a:rPr>
              <a:t>的物质的量不同，而达到化学平衡时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各组分的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百分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含量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或物质的量分数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均相同</a:t>
            </a:r>
            <a:r>
              <a:rPr lang="zh-CN" altLang="en-US" sz="3200" b="1" dirty="0">
                <a:latin typeface="+mn-ea"/>
              </a:rPr>
              <a:t>，这样</a:t>
            </a:r>
            <a:r>
              <a:rPr lang="zh-CN" altLang="en-US" sz="3200" b="1" dirty="0" smtClean="0">
                <a:latin typeface="+mn-ea"/>
              </a:rPr>
              <a:t>的两个平衡状态互</a:t>
            </a:r>
            <a:r>
              <a:rPr lang="zh-CN" altLang="en-US" sz="3200" b="1" dirty="0">
                <a:latin typeface="+mn-ea"/>
              </a:rPr>
              <a:t>称为等效平衡。</a:t>
            </a:r>
            <a:endParaRPr lang="en-US" altLang="zh-CN" sz="3200" b="1" dirty="0">
              <a:latin typeface="+mn-ea"/>
            </a:endParaRPr>
          </a:p>
          <a:p>
            <a:r>
              <a:rPr lang="zh-CN" altLang="en-US" sz="3200" b="1" dirty="0">
                <a:latin typeface="+mn-ea"/>
              </a:rPr>
              <a:t>等效</a:t>
            </a:r>
            <a:r>
              <a:rPr lang="zh-CN" altLang="en-US" sz="3200" b="1" dirty="0" smtClean="0">
                <a:latin typeface="+mn-ea"/>
              </a:rPr>
              <a:t>平衡状态的</a:t>
            </a:r>
            <a:r>
              <a:rPr lang="zh-CN" altLang="en-US" sz="3200" b="1" dirty="0">
                <a:latin typeface="+mn-ea"/>
              </a:rPr>
              <a:t>建立与途径无关，与外界条件和物质用量有关。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85750" y="1074191"/>
            <a:ext cx="4268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）什么是等效平衡？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85750" y="4998491"/>
            <a:ext cx="6286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）等效平衡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的解题思想有哪些？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71500" y="5581104"/>
            <a:ext cx="5072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+mn-ea"/>
              </a:rPr>
              <a:t>极限转化法、虚拟过程法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8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01774" y="620688"/>
            <a:ext cx="824669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一定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温度下，在恒容密闭容器中发生如下反应：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2A(g) + B(g)        3C(g)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，若反应开始时充入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A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，达平衡后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的体积分数为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%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。其他条件不变时，若按下列四种配比作为起始物质，平衡后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的体积分数大于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%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</a:p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C                       </a:t>
            </a:r>
          </a:p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He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（不参加反应）</a:t>
            </a:r>
          </a:p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C             </a:t>
            </a:r>
          </a:p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mol 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56594" y="1216001"/>
            <a:ext cx="503238" cy="182562"/>
            <a:chOff x="9571" y="7035"/>
            <a:chExt cx="720" cy="2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71" y="7035"/>
              <a:ext cx="720" cy="72"/>
              <a:chOff x="16947" y="10890"/>
              <a:chExt cx="720" cy="72"/>
            </a:xfrm>
          </p:grpSpPr>
          <p:sp>
            <p:nvSpPr>
              <p:cNvPr id="80905" name="Line 5"/>
              <p:cNvSpPr>
                <a:spLocks noChangeShapeType="1"/>
              </p:cNvSpPr>
              <p:nvPr/>
            </p:nvSpPr>
            <p:spPr bwMode="auto">
              <a:xfrm>
                <a:off x="16947" y="1096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906" name="Line 6"/>
              <p:cNvSpPr>
                <a:spLocks noChangeShapeType="1"/>
              </p:cNvSpPr>
              <p:nvPr/>
            </p:nvSpPr>
            <p:spPr bwMode="auto">
              <a:xfrm>
                <a:off x="17554" y="10890"/>
                <a:ext cx="102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 flipV="1">
              <a:off x="9571" y="7167"/>
              <a:ext cx="720" cy="72"/>
              <a:chOff x="16947" y="10890"/>
              <a:chExt cx="720" cy="72"/>
            </a:xfrm>
          </p:grpSpPr>
          <p:sp>
            <p:nvSpPr>
              <p:cNvPr id="80903" name="Line 8"/>
              <p:cNvSpPr>
                <a:spLocks noChangeShapeType="1"/>
              </p:cNvSpPr>
              <p:nvPr/>
            </p:nvSpPr>
            <p:spPr bwMode="auto">
              <a:xfrm>
                <a:off x="16947" y="1096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904" name="Line 9"/>
              <p:cNvSpPr>
                <a:spLocks noChangeShapeType="1"/>
              </p:cNvSpPr>
              <p:nvPr/>
            </p:nvSpPr>
            <p:spPr bwMode="auto">
              <a:xfrm>
                <a:off x="17554" y="10890"/>
                <a:ext cx="102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5255223" y="2321913"/>
            <a:ext cx="7569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n w="12700">
                  <a:solidFill>
                    <a:srgbClr val="2F2F2F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B9945B">
                      <a:satMod val="175000"/>
                      <a:alpha val="4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</a:t>
            </a:r>
            <a:endParaRPr lang="zh-CN" altLang="en-US" sz="3200" b="1" dirty="0">
              <a:ln w="12700">
                <a:solidFill>
                  <a:srgbClr val="2F2F2F">
                    <a:satMod val="1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rgbClr val="B9945B">
                    <a:satMod val="175000"/>
                    <a:alpha val="40000"/>
                  </a:srgb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1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75724"/>
            <a:ext cx="861975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2SO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(g) + O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(g)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(g)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ΔH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 －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197 kJ·mol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。向同温、同体积的三个密闭容器中分别充入气体：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2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1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2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。恒温、恒容下反应达平衡时，下列关系一定正确的是</a:t>
            </a: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．容器内压强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2P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		 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的质量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2m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之比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k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	 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．反应放出或吸收热量的数值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2Q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404664"/>
            <a:ext cx="50405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508104" y="278092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6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51720" y="889556"/>
            <a:ext cx="3888432" cy="584775"/>
            <a:chOff x="1691680" y="1196752"/>
            <a:chExt cx="3888432" cy="584775"/>
          </a:xfrm>
        </p:grpSpPr>
        <p:sp>
          <p:nvSpPr>
            <p:cNvPr id="5" name="矩形 4"/>
            <p:cNvSpPr/>
            <p:nvPr/>
          </p:nvSpPr>
          <p:spPr>
            <a:xfrm>
              <a:off x="1691680" y="1196752"/>
              <a:ext cx="38884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kern="100" dirty="0" smtClean="0">
                  <a:latin typeface="Times New Roman"/>
                </a:rPr>
                <a:t>N</a:t>
              </a:r>
              <a:r>
                <a:rPr lang="en-US" altLang="zh-CN" sz="3200" b="1" kern="100" baseline="-25000" dirty="0" smtClean="0">
                  <a:latin typeface="Times New Roman"/>
                </a:rPr>
                <a:t>2  </a:t>
              </a:r>
              <a:r>
                <a:rPr lang="zh-CN" altLang="zh-CN" sz="3200" b="1" kern="100" dirty="0" smtClean="0"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  </a:t>
              </a:r>
              <a:r>
                <a:rPr lang="en-US" altLang="zh-CN" sz="3200" b="1" kern="100" dirty="0" smtClean="0">
                  <a:latin typeface="Times New Roman"/>
                </a:rPr>
                <a:t>3H</a:t>
              </a:r>
              <a:r>
                <a:rPr lang="en-US" altLang="zh-CN" sz="3200" b="1" kern="100" baseline="-25000" dirty="0" smtClean="0">
                  <a:latin typeface="Times New Roman"/>
                </a:rPr>
                <a:t>2</a:t>
              </a:r>
              <a:r>
                <a:rPr lang="en-US" altLang="zh-CN" sz="3200" b="1" kern="100" dirty="0" smtClean="0">
                  <a:latin typeface="Times New Roman"/>
                  <a:cs typeface="宋体"/>
                </a:rPr>
                <a:t>        </a:t>
              </a:r>
              <a:r>
                <a:rPr lang="en-US" altLang="zh-CN" sz="3200" b="1" kern="100" dirty="0" smtClean="0">
                  <a:latin typeface="Times New Roman"/>
                </a:rPr>
                <a:t>2NH</a:t>
              </a:r>
              <a:r>
                <a:rPr lang="en-US" altLang="zh-CN" sz="3200" b="1" kern="100" baseline="-25000" dirty="0" smtClean="0">
                  <a:latin typeface="Times New Roman"/>
                </a:rPr>
                <a:t>3</a:t>
              </a:r>
              <a:endParaRPr lang="zh-CN" altLang="en-US" sz="3200" b="1" dirty="0"/>
            </a:p>
          </p:txBody>
        </p:sp>
        <p:pic>
          <p:nvPicPr>
            <p:cNvPr id="1028" name="图片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764" y="1407383"/>
              <a:ext cx="606212" cy="22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28596" y="116632"/>
            <a:ext cx="6303644" cy="64633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恒温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恒容下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的等效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平衡</a:t>
            </a: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(1)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rgbClr val="C47546">
                    <a:satMod val="175000"/>
                    <a:alpha val="40000"/>
                  </a:srgbClr>
                </a:glow>
                <a:outerShdw blurRad="50800" algn="tl" rotWithShape="0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474331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06084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/>
              <a:t>②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57"/>
          <p:cNvGrpSpPr>
            <a:grpSpLocks/>
          </p:cNvGrpSpPr>
          <p:nvPr/>
        </p:nvGrpSpPr>
        <p:grpSpPr bwMode="auto">
          <a:xfrm>
            <a:off x="6572251" y="3785616"/>
            <a:ext cx="1930400" cy="2143125"/>
            <a:chOff x="6572477" y="1714435"/>
            <a:chExt cx="1930201" cy="2143193"/>
          </a:xfrm>
        </p:grpSpPr>
        <p:sp>
          <p:nvSpPr>
            <p:cNvPr id="14" name="矩形 13"/>
            <p:cNvSpPr/>
            <p:nvPr/>
          </p:nvSpPr>
          <p:spPr>
            <a:xfrm>
              <a:off x="6572477" y="2786032"/>
              <a:ext cx="1928614" cy="107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72477" y="1714435"/>
              <a:ext cx="1928614" cy="1071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74065" y="2787619"/>
              <a:ext cx="1928613" cy="1588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55"/>
          <p:cNvGrpSpPr>
            <a:grpSpLocks/>
          </p:cNvGrpSpPr>
          <p:nvPr/>
        </p:nvGrpSpPr>
        <p:grpSpPr bwMode="auto">
          <a:xfrm>
            <a:off x="785813" y="4273933"/>
            <a:ext cx="1928812" cy="1654810"/>
            <a:chOff x="928662" y="2202807"/>
            <a:chExt cx="1928826" cy="1654821"/>
          </a:xfrm>
        </p:grpSpPr>
        <p:sp>
          <p:nvSpPr>
            <p:cNvPr id="23" name="矩形 22"/>
            <p:cNvSpPr/>
            <p:nvPr/>
          </p:nvSpPr>
          <p:spPr bwMode="auto">
            <a:xfrm>
              <a:off x="928662" y="2786059"/>
              <a:ext cx="1928826" cy="10715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9232" y="2202807"/>
              <a:ext cx="545346" cy="523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endParaRPr lang="zh-CN" altLang="en-US" sz="2800" dirty="0"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3" name="左右箭头 32"/>
          <p:cNvSpPr/>
          <p:nvPr/>
        </p:nvSpPr>
        <p:spPr>
          <a:xfrm>
            <a:off x="5572125" y="5231482"/>
            <a:ext cx="785813" cy="28575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7563" y="4273932"/>
            <a:ext cx="1928812" cy="1654812"/>
            <a:chOff x="3357563" y="4273932"/>
            <a:chExt cx="1928812" cy="1654812"/>
          </a:xfrm>
        </p:grpSpPr>
        <p:sp>
          <p:nvSpPr>
            <p:cNvPr id="28" name="矩形 27"/>
            <p:cNvSpPr/>
            <p:nvPr/>
          </p:nvSpPr>
          <p:spPr bwMode="auto">
            <a:xfrm>
              <a:off x="3357563" y="4857181"/>
              <a:ext cx="1928812" cy="1071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4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77865" y="427393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prstClr val="black"/>
                  </a:solidFill>
                </a:rPr>
                <a:t>②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876256" y="60212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虚拟②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443" y="3193812"/>
            <a:ext cx="577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464968" y="4823305"/>
            <a:ext cx="10001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</a:effectLst>
              </a:rPr>
              <a:t>×</a:t>
            </a:r>
            <a:endParaRPr lang="zh-CN" altLang="en-US" sz="6600" dirty="0">
              <a:solidFill>
                <a:srgbClr val="FF0000"/>
              </a:solidFill>
              <a:effectLst>
                <a:glow rad="101600">
                  <a:srgbClr val="C4754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75456" y="3887177"/>
            <a:ext cx="8001000" cy="20621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使用极限转化法后，与原始加入量相同即为等效平衡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全等平衡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，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此时②③为全等平衡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。此时，两个平衡的各物质的百分含量相同，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n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、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c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也相同。</a:t>
            </a:r>
            <a:endParaRPr kumimoji="1" lang="zh-CN" altLang="en-US" sz="3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263691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②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0.8mol  0.4mol      2.4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860" y="303934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极限转化法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4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3" grpId="0" animBg="1"/>
      <p:bldP spid="11" grpId="0"/>
      <p:bldP spid="36" grpId="0"/>
      <p:bldP spid="32" grpId="0"/>
      <p:bldP spid="34" grpId="0" animBg="1"/>
      <p:bldP spid="2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87624" y="188640"/>
            <a:ext cx="7128792" cy="1077218"/>
            <a:chOff x="827584" y="1196752"/>
            <a:chExt cx="7128792" cy="1077218"/>
          </a:xfrm>
        </p:grpSpPr>
        <p:sp>
          <p:nvSpPr>
            <p:cNvPr id="4" name="矩形 3"/>
            <p:cNvSpPr/>
            <p:nvPr/>
          </p:nvSpPr>
          <p:spPr>
            <a:xfrm>
              <a:off x="827584" y="1196752"/>
              <a:ext cx="712879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kern="100" dirty="0" smtClean="0">
                  <a:latin typeface="Times New Roman"/>
                </a:rPr>
                <a:t>假设常温下，该反应</a:t>
              </a:r>
              <a:r>
                <a:rPr lang="en-US" altLang="zh-CN" sz="3200" b="1" kern="100" dirty="0" smtClean="0">
                  <a:latin typeface="Times New Roman"/>
                </a:rPr>
                <a:t>C(s)</a:t>
              </a:r>
              <a:r>
                <a:rPr lang="en-US" altLang="zh-CN" sz="3200" b="1" kern="100" baseline="-25000" dirty="0" smtClean="0">
                  <a:latin typeface="Times New Roman"/>
                </a:rPr>
                <a:t> </a:t>
              </a:r>
              <a:r>
                <a:rPr lang="zh-CN" altLang="zh-CN" sz="3200" b="1" kern="100" dirty="0" smtClean="0"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 H</a:t>
              </a:r>
              <a:r>
                <a:rPr lang="en-US" altLang="zh-CN" sz="3200" b="1" kern="100" baseline="-25000" dirty="0" smtClean="0">
                  <a:latin typeface="Times New Roman"/>
                </a:rPr>
                <a:t>2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O(g) CO(g)</a:t>
              </a:r>
              <a:r>
                <a:rPr lang="en-US" altLang="zh-CN" sz="3200" b="1" kern="100" baseline="-25000" dirty="0" smtClean="0">
                  <a:latin typeface="Times New Roman"/>
                </a:rPr>
                <a:t> </a:t>
              </a:r>
              <a:r>
                <a:rPr lang="zh-CN" altLang="zh-CN" sz="3200" b="1" kern="100" dirty="0" smtClean="0"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 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H</a:t>
              </a:r>
              <a:r>
                <a:rPr lang="en-US" altLang="zh-CN" sz="3200" b="1" kern="100" baseline="-25000" dirty="0" smtClean="0">
                  <a:latin typeface="Times New Roman"/>
                </a:rPr>
                <a:t>2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(g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)</a:t>
              </a:r>
              <a:r>
                <a:rPr lang="zh-CN" altLang="en-US" sz="3200" b="1" kern="100" dirty="0" smtClean="0">
                  <a:latin typeface="Times New Roman"/>
                  <a:cs typeface="Times New Roman"/>
                </a:rPr>
                <a:t>的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K=0.5</a:t>
              </a:r>
              <a:r>
                <a:rPr lang="zh-CN" altLang="en-US" sz="3200" b="1" kern="100" dirty="0" smtClean="0">
                  <a:latin typeface="Times New Roman"/>
                  <a:cs typeface="Times New Roman"/>
                </a:rPr>
                <a:t>。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V</a:t>
              </a:r>
              <a:r>
                <a:rPr lang="zh-CN" altLang="en-US" sz="3200" b="1" kern="100" baseline="-25000" dirty="0" smtClean="0">
                  <a:latin typeface="Times New Roman"/>
                  <a:cs typeface="Times New Roman"/>
                </a:rPr>
                <a:t>容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=1 L</a:t>
              </a:r>
              <a:endParaRPr lang="zh-CN" altLang="en-US" sz="3200" b="1" dirty="0"/>
            </a:p>
          </p:txBody>
        </p:sp>
        <p:pic>
          <p:nvPicPr>
            <p:cNvPr id="5" name="图片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8156" y="1431940"/>
              <a:ext cx="606212" cy="22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331640" y="1412776"/>
            <a:ext cx="6696744" cy="584775"/>
            <a:chOff x="1331640" y="2124145"/>
            <a:chExt cx="6696744" cy="584775"/>
          </a:xfrm>
        </p:grpSpPr>
        <p:sp>
          <p:nvSpPr>
            <p:cNvPr id="6" name="矩形 5"/>
            <p:cNvSpPr/>
            <p:nvPr/>
          </p:nvSpPr>
          <p:spPr>
            <a:xfrm>
              <a:off x="1331640" y="2124145"/>
              <a:ext cx="66967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kern="100" dirty="0">
                  <a:solidFill>
                    <a:prstClr val="black"/>
                  </a:solidFill>
                  <a:latin typeface="Times New Roman"/>
                </a:rPr>
                <a:t>C(s)</a:t>
              </a:r>
              <a:r>
                <a:rPr lang="en-US" altLang="zh-CN" sz="3200" b="1" kern="100" baseline="-25000" dirty="0">
                  <a:solidFill>
                    <a:prstClr val="black"/>
                  </a:solidFill>
                  <a:latin typeface="Times New Roman"/>
                </a:rPr>
                <a:t> </a:t>
              </a:r>
              <a:r>
                <a:rPr lang="zh-CN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H</a:t>
              </a:r>
              <a:r>
                <a:rPr lang="en-US" altLang="zh-CN" sz="3200" b="1" kern="100" baseline="-25000" dirty="0">
                  <a:solidFill>
                    <a:prstClr val="black"/>
                  </a:solidFill>
                  <a:latin typeface="Times New Roman"/>
                </a:rPr>
                <a:t>2</a:t>
              </a:r>
              <a:r>
                <a:rPr lang="en-US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O(g) </a:t>
              </a:r>
              <a:r>
                <a:rPr lang="en-US" altLang="zh-CN" sz="3200" b="1" kern="1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        CO(g</a:t>
              </a:r>
              <a:r>
                <a:rPr lang="en-US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)</a:t>
              </a:r>
              <a:r>
                <a:rPr lang="en-US" altLang="zh-CN" sz="3200" b="1" kern="100" baseline="-25000" dirty="0">
                  <a:solidFill>
                    <a:prstClr val="black"/>
                  </a:solidFill>
                  <a:latin typeface="Times New Roman"/>
                </a:rPr>
                <a:t> </a:t>
              </a:r>
              <a:r>
                <a:rPr lang="zh-CN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200" b="1" kern="1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H</a:t>
              </a:r>
              <a:r>
                <a:rPr lang="en-US" altLang="zh-CN" sz="3200" b="1" kern="100" baseline="-25000" dirty="0" smtClean="0">
                  <a:solidFill>
                    <a:prstClr val="black"/>
                  </a:solidFill>
                  <a:latin typeface="Times New Roman"/>
                </a:rPr>
                <a:t>2</a:t>
              </a:r>
              <a:r>
                <a:rPr lang="en-US" altLang="zh-CN" sz="3200" b="1" kern="1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(g</a:t>
              </a:r>
              <a:r>
                <a:rPr lang="en-US" altLang="zh-CN" sz="3200" b="1" kern="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)</a:t>
              </a:r>
              <a:endParaRPr lang="zh-CN" altLang="en-US" dirty="0"/>
            </a:p>
          </p:txBody>
        </p:sp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1362" y="2305823"/>
              <a:ext cx="606212" cy="22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259632" y="2103239"/>
            <a:ext cx="342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28498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②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0.8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0.2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0.2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515" y="4902840"/>
            <a:ext cx="577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8514" y="2626459"/>
            <a:ext cx="685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0.5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0.5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0.5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380511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② 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0.8-x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0.2+x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0.2+x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8515" y="5426060"/>
            <a:ext cx="713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2-y </a:t>
            </a:r>
            <a:r>
              <a:rPr lang="en-US" altLang="zh-CN" sz="28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y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58484" y="4328330"/>
            <a:ext cx="3281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x=0.3;   </a:t>
            </a:r>
            <a:r>
              <a:rPr lang="el-GR" altLang="zh-CN" sz="2800" b="1" dirty="0" smtClean="0">
                <a:solidFill>
                  <a:srgbClr val="0000FF"/>
                </a:solidFill>
              </a:rPr>
              <a:t>ϕ</a:t>
            </a:r>
            <a:r>
              <a:rPr lang="en-US" altLang="zh-CN" sz="2800" b="1" dirty="0">
                <a:solidFill>
                  <a:srgbClr val="0000FF"/>
                </a:solidFill>
              </a:rPr>
              <a:t>(H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)=33%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99792" y="6002124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y=0.78;  </a:t>
            </a:r>
            <a:r>
              <a:rPr lang="el-GR" altLang="zh-CN" sz="2800" b="1" dirty="0" smtClean="0">
                <a:solidFill>
                  <a:srgbClr val="FF0000"/>
                </a:solidFill>
              </a:rPr>
              <a:t>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(H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O)=44%;   </a:t>
            </a:r>
            <a:r>
              <a:rPr lang="el-GR" altLang="zh-CN" sz="2800" b="1" dirty="0" smtClean="0">
                <a:solidFill>
                  <a:srgbClr val="FF0000"/>
                </a:solidFill>
              </a:rPr>
              <a:t>α</a:t>
            </a:r>
            <a:r>
              <a:rPr lang="en-US" altLang="zh-CN" sz="2800" b="1" dirty="0">
                <a:solidFill>
                  <a:srgbClr val="FF0000"/>
                </a:solidFill>
              </a:rPr>
              <a:t>(H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O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)=39%;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51720" y="889556"/>
            <a:ext cx="3888432" cy="584775"/>
            <a:chOff x="1691680" y="1196752"/>
            <a:chExt cx="3888432" cy="584775"/>
          </a:xfrm>
        </p:grpSpPr>
        <p:sp>
          <p:nvSpPr>
            <p:cNvPr id="5" name="矩形 4"/>
            <p:cNvSpPr/>
            <p:nvPr/>
          </p:nvSpPr>
          <p:spPr>
            <a:xfrm>
              <a:off x="1691680" y="1196752"/>
              <a:ext cx="38884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kern="100" dirty="0" smtClean="0">
                  <a:latin typeface="Times New Roman"/>
                </a:rPr>
                <a:t>H</a:t>
              </a:r>
              <a:r>
                <a:rPr lang="en-US" altLang="zh-CN" sz="3200" b="1" kern="100" baseline="-25000" dirty="0" smtClean="0">
                  <a:latin typeface="Times New Roman"/>
                </a:rPr>
                <a:t>2   </a:t>
              </a:r>
              <a:r>
                <a:rPr lang="zh-CN" altLang="zh-CN" sz="3200" b="1" kern="100" dirty="0" smtClean="0"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  I</a:t>
              </a:r>
              <a:r>
                <a:rPr lang="en-US" altLang="zh-CN" sz="3200" b="1" kern="100" baseline="-25000" dirty="0" smtClean="0">
                  <a:latin typeface="Times New Roman"/>
                </a:rPr>
                <a:t>2    </a:t>
              </a:r>
              <a:r>
                <a:rPr lang="en-US" altLang="zh-CN" sz="3200" b="1" kern="100" dirty="0" smtClean="0">
                  <a:latin typeface="Times New Roman"/>
                  <a:cs typeface="宋体"/>
                </a:rPr>
                <a:t>         </a:t>
              </a:r>
              <a:r>
                <a:rPr lang="en-US" altLang="zh-CN" sz="3200" b="1" kern="100" dirty="0" smtClean="0">
                  <a:latin typeface="Times New Roman"/>
                </a:rPr>
                <a:t>2HI</a:t>
              </a:r>
              <a:endParaRPr lang="zh-CN" altLang="en-US" sz="3200" b="1" dirty="0"/>
            </a:p>
          </p:txBody>
        </p:sp>
        <p:pic>
          <p:nvPicPr>
            <p:cNvPr id="1028" name="图片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748" y="1354783"/>
              <a:ext cx="750228" cy="27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28596" y="116632"/>
            <a:ext cx="6303644" cy="64633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恒温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恒容下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的等效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平衡</a:t>
            </a: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(2)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rgbClr val="C47546">
                    <a:satMod val="175000"/>
                    <a:alpha val="40000"/>
                  </a:srgbClr>
                </a:glow>
                <a:outerShdw blurRad="50800" algn="tl" rotWithShape="0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474331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11369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/>
              <a:t>②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57"/>
          <p:cNvGrpSpPr>
            <a:grpSpLocks/>
          </p:cNvGrpSpPr>
          <p:nvPr/>
        </p:nvGrpSpPr>
        <p:grpSpPr bwMode="auto">
          <a:xfrm>
            <a:off x="6572251" y="3785616"/>
            <a:ext cx="1930400" cy="2143125"/>
            <a:chOff x="6572477" y="1714435"/>
            <a:chExt cx="1930201" cy="2143193"/>
          </a:xfrm>
        </p:grpSpPr>
        <p:sp>
          <p:nvSpPr>
            <p:cNvPr id="14" name="矩形 13"/>
            <p:cNvSpPr/>
            <p:nvPr/>
          </p:nvSpPr>
          <p:spPr>
            <a:xfrm>
              <a:off x="6572477" y="2786032"/>
              <a:ext cx="1928614" cy="107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I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72477" y="1714435"/>
              <a:ext cx="1928614" cy="1071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I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74065" y="2787619"/>
              <a:ext cx="1928613" cy="1588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55"/>
          <p:cNvGrpSpPr>
            <a:grpSpLocks/>
          </p:cNvGrpSpPr>
          <p:nvPr/>
        </p:nvGrpSpPr>
        <p:grpSpPr bwMode="auto">
          <a:xfrm>
            <a:off x="785813" y="4273933"/>
            <a:ext cx="1928812" cy="1654810"/>
            <a:chOff x="928662" y="2202807"/>
            <a:chExt cx="1928826" cy="1654821"/>
          </a:xfrm>
        </p:grpSpPr>
        <p:sp>
          <p:nvSpPr>
            <p:cNvPr id="23" name="矩形 22"/>
            <p:cNvSpPr/>
            <p:nvPr/>
          </p:nvSpPr>
          <p:spPr bwMode="auto">
            <a:xfrm>
              <a:off x="928662" y="2786059"/>
              <a:ext cx="1928826" cy="10715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I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9232" y="2202807"/>
              <a:ext cx="545346" cy="523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endParaRPr lang="zh-CN" altLang="en-US" sz="2800" dirty="0"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3" name="左右箭头 32"/>
          <p:cNvSpPr/>
          <p:nvPr/>
        </p:nvSpPr>
        <p:spPr>
          <a:xfrm>
            <a:off x="5572125" y="5231482"/>
            <a:ext cx="785813" cy="28575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7563" y="4273932"/>
            <a:ext cx="1928812" cy="1654812"/>
            <a:chOff x="3357563" y="4273932"/>
            <a:chExt cx="1928812" cy="1654812"/>
          </a:xfrm>
        </p:grpSpPr>
        <p:sp>
          <p:nvSpPr>
            <p:cNvPr id="28" name="矩形 27"/>
            <p:cNvSpPr/>
            <p:nvPr/>
          </p:nvSpPr>
          <p:spPr bwMode="auto">
            <a:xfrm>
              <a:off x="3357563" y="4857181"/>
              <a:ext cx="1928812" cy="1071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4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I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77865" y="427393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prstClr val="black"/>
                  </a:solidFill>
                </a:rPr>
                <a:t>②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876256" y="60212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虚拟②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443" y="2708920"/>
            <a:ext cx="577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75456" y="3789040"/>
            <a:ext cx="8001000" cy="20621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使用极限转化法后，与原始加入量的比值相同即为等效平衡，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此时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①②③为等效平衡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其中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①③为全等平衡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。此时两个平衡的各物质的百分含量相同，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n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、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c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成比例改变。</a:t>
            </a:r>
            <a:endParaRPr kumimoji="1" lang="zh-CN" altLang="en-US" sz="3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2200" y="117596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n w="10160">
                  <a:solidFill>
                    <a:srgbClr val="918415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等体积反应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80112" y="1764105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n w="10160">
                  <a:solidFill>
                    <a:srgbClr val="918415"/>
                  </a:solidFill>
                  <a:prstDash val="solid"/>
                </a:ln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压缩时平衡不移动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4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3" grpId="0" animBg="1"/>
      <p:bldP spid="11" grpId="0"/>
      <p:bldP spid="36" grpId="0"/>
      <p:bldP spid="24" grpId="0" animBg="1"/>
      <p:bldP spid="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" descr="Image11.jpg"/>
          <p:cNvPicPr>
            <a:picLocks noChangeAspect="1"/>
          </p:cNvPicPr>
          <p:nvPr/>
        </p:nvPicPr>
        <p:blipFill>
          <a:blip r:embed="rId2"/>
          <a:srcRect b="40625"/>
          <a:stretch>
            <a:fillRect/>
          </a:stretch>
        </p:blipFill>
        <p:spPr bwMode="auto">
          <a:xfrm>
            <a:off x="11081" y="71414"/>
            <a:ext cx="9061513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6551613" y="642918"/>
            <a:ext cx="2306667" cy="138499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用此题解释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极限转化法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和等效平衡</a:t>
            </a:r>
            <a:endParaRPr lang="en-US" altLang="zh-CN" sz="28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51720" y="889556"/>
            <a:ext cx="3888432" cy="584775"/>
            <a:chOff x="1691680" y="1196752"/>
            <a:chExt cx="3888432" cy="584775"/>
          </a:xfrm>
        </p:grpSpPr>
        <p:sp>
          <p:nvSpPr>
            <p:cNvPr id="5" name="矩形 4"/>
            <p:cNvSpPr/>
            <p:nvPr/>
          </p:nvSpPr>
          <p:spPr>
            <a:xfrm>
              <a:off x="1691680" y="1196752"/>
              <a:ext cx="38884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kern="100" dirty="0" smtClean="0">
                  <a:latin typeface="Times New Roman"/>
                </a:rPr>
                <a:t>N</a:t>
              </a:r>
              <a:r>
                <a:rPr lang="en-US" altLang="zh-CN" sz="3200" b="1" kern="100" baseline="-25000" dirty="0" smtClean="0">
                  <a:latin typeface="Times New Roman"/>
                </a:rPr>
                <a:t>2  </a:t>
              </a:r>
              <a:r>
                <a:rPr lang="zh-CN" altLang="zh-CN" sz="3200" b="1" kern="100" dirty="0" smtClean="0">
                  <a:latin typeface="Times New Roman"/>
                  <a:cs typeface="Times New Roman"/>
                </a:rPr>
                <a:t>＋</a:t>
              </a:r>
              <a:r>
                <a:rPr lang="en-US" altLang="zh-CN" sz="3200" b="1" kern="100" dirty="0" smtClean="0">
                  <a:latin typeface="Times New Roman"/>
                  <a:cs typeface="Times New Roman"/>
                </a:rPr>
                <a:t>  </a:t>
              </a:r>
              <a:r>
                <a:rPr lang="en-US" altLang="zh-CN" sz="3200" b="1" kern="100" dirty="0" smtClean="0">
                  <a:latin typeface="Times New Roman"/>
                </a:rPr>
                <a:t>3H</a:t>
              </a:r>
              <a:r>
                <a:rPr lang="en-US" altLang="zh-CN" sz="3200" b="1" kern="100" baseline="-25000" dirty="0" smtClean="0">
                  <a:latin typeface="Times New Roman"/>
                </a:rPr>
                <a:t>2</a:t>
              </a:r>
              <a:r>
                <a:rPr lang="en-US" altLang="zh-CN" sz="3200" b="1" kern="100" dirty="0" smtClean="0">
                  <a:latin typeface="Times New Roman"/>
                  <a:cs typeface="宋体"/>
                </a:rPr>
                <a:t>        </a:t>
              </a:r>
              <a:r>
                <a:rPr lang="en-US" altLang="zh-CN" sz="3200" b="1" kern="100" dirty="0" smtClean="0">
                  <a:latin typeface="Times New Roman"/>
                </a:rPr>
                <a:t>2NH</a:t>
              </a:r>
              <a:r>
                <a:rPr lang="en-US" altLang="zh-CN" sz="3200" b="1" kern="100" baseline="-25000" dirty="0" smtClean="0">
                  <a:latin typeface="Times New Roman"/>
                </a:rPr>
                <a:t>3</a:t>
              </a:r>
              <a:endParaRPr lang="zh-CN" altLang="en-US" sz="3200" b="1" dirty="0"/>
            </a:p>
          </p:txBody>
        </p:sp>
        <p:pic>
          <p:nvPicPr>
            <p:cNvPr id="1028" name="图片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764" y="1407383"/>
              <a:ext cx="606212" cy="22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28596" y="116632"/>
            <a:ext cx="6000792" cy="64633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恒温恒压下的等效平衡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474331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11369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zh-CN" sz="2800" b="1" dirty="0" smtClean="0"/>
              <a:t>②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57"/>
          <p:cNvGrpSpPr>
            <a:grpSpLocks/>
          </p:cNvGrpSpPr>
          <p:nvPr/>
        </p:nvGrpSpPr>
        <p:grpSpPr bwMode="auto">
          <a:xfrm>
            <a:off x="6570663" y="3360167"/>
            <a:ext cx="1931987" cy="2568575"/>
            <a:chOff x="6570890" y="1288972"/>
            <a:chExt cx="1931788" cy="2568656"/>
          </a:xfrm>
        </p:grpSpPr>
        <p:sp>
          <p:nvSpPr>
            <p:cNvPr id="14" name="矩形 13"/>
            <p:cNvSpPr/>
            <p:nvPr/>
          </p:nvSpPr>
          <p:spPr>
            <a:xfrm>
              <a:off x="6572477" y="2786032"/>
              <a:ext cx="1928614" cy="107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72477" y="1714435"/>
              <a:ext cx="1928614" cy="1071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1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16200000" flipH="1">
              <a:off x="6358952" y="1500910"/>
              <a:ext cx="425463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8289153" y="1500910"/>
              <a:ext cx="425463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574065" y="2787619"/>
              <a:ext cx="1928613" cy="1588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439163" y="1357237"/>
              <a:ext cx="257149" cy="35719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55"/>
          <p:cNvGrpSpPr>
            <a:grpSpLocks/>
          </p:cNvGrpSpPr>
          <p:nvPr/>
        </p:nvGrpSpPr>
        <p:grpSpPr bwMode="auto">
          <a:xfrm>
            <a:off x="785813" y="3913891"/>
            <a:ext cx="1928812" cy="2014851"/>
            <a:chOff x="928662" y="1842763"/>
            <a:chExt cx="1928826" cy="2014865"/>
          </a:xfrm>
        </p:grpSpPr>
        <p:grpSp>
          <p:nvGrpSpPr>
            <p:cNvPr id="21" name="组合 29"/>
            <p:cNvGrpSpPr>
              <a:grpSpLocks/>
            </p:cNvGrpSpPr>
            <p:nvPr/>
          </p:nvGrpSpPr>
          <p:grpSpPr bwMode="auto">
            <a:xfrm>
              <a:off x="928662" y="2214554"/>
              <a:ext cx="1928826" cy="1643074"/>
              <a:chOff x="1142976" y="2214554"/>
              <a:chExt cx="2143934" cy="164307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142976" y="2786059"/>
                <a:ext cx="2143934" cy="10715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342900" indent="-342900">
                  <a:lnSpc>
                    <a:spcPct val="150000"/>
                  </a:lnSpc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   1 </a:t>
                </a:r>
                <a:r>
                  <a:rPr lang="en-US" altLang="zh-CN" sz="2400" b="1" dirty="0" err="1">
                    <a:solidFill>
                      <a:prstClr val="black"/>
                    </a:solidFill>
                  </a:rPr>
                  <a:t>mol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  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en-US" altLang="zh-CN" sz="2400" b="1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altLang="zh-CN" sz="2400" b="1" baseline="-25000" dirty="0">
                  <a:solidFill>
                    <a:prstClr val="black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   2 </a:t>
                </a:r>
                <a:r>
                  <a:rPr lang="en-US" altLang="zh-CN" sz="2400" b="1" dirty="0" err="1">
                    <a:solidFill>
                      <a:prstClr val="black"/>
                    </a:solidFill>
                  </a:rPr>
                  <a:t>mol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  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H</a:t>
                </a:r>
                <a:r>
                  <a:rPr lang="en-US" altLang="zh-CN" sz="2400" b="1" baseline="-25000" dirty="0" smtClean="0">
                    <a:solidFill>
                      <a:prstClr val="black"/>
                    </a:solidFill>
                  </a:rPr>
                  <a:t>2</a:t>
                </a:r>
                <a:endParaRPr lang="zh-CN" altLang="en-US" sz="2400" b="1" baseline="-25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rot="5400000" flipH="1" flipV="1">
                <a:off x="3000277" y="2501011"/>
                <a:ext cx="571504" cy="17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 flipH="1" flipV="1">
                <a:off x="858107" y="2499424"/>
                <a:ext cx="571504" cy="17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072896" y="2428868"/>
                <a:ext cx="285858" cy="35719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1649232" y="1842763"/>
              <a:ext cx="545346" cy="523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endParaRPr lang="zh-CN" altLang="en-US" sz="2800" dirty="0">
                <a:solidFill>
                  <a:srgbClr val="FF0000"/>
                </a:solidFill>
                <a:effectLst>
                  <a:glow rad="101600">
                    <a:srgbClr val="C47546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27" name="组合 54"/>
          <p:cNvGrpSpPr>
            <a:grpSpLocks/>
          </p:cNvGrpSpPr>
          <p:nvPr/>
        </p:nvGrpSpPr>
        <p:grpSpPr bwMode="auto">
          <a:xfrm>
            <a:off x="3357563" y="3356992"/>
            <a:ext cx="1930401" cy="2571750"/>
            <a:chOff x="3428991" y="1285860"/>
            <a:chExt cx="1930202" cy="2571768"/>
          </a:xfrm>
        </p:grpSpPr>
        <p:sp>
          <p:nvSpPr>
            <p:cNvPr id="28" name="矩形 27"/>
            <p:cNvSpPr/>
            <p:nvPr/>
          </p:nvSpPr>
          <p:spPr>
            <a:xfrm>
              <a:off x="3428991" y="1714488"/>
              <a:ext cx="1928613" cy="214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lvl="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         </a:t>
              </a:r>
              <a:r>
                <a:rPr lang="zh-CN" altLang="zh-CN" sz="2800" b="1" dirty="0" smtClean="0">
                  <a:solidFill>
                    <a:prstClr val="black"/>
                  </a:solidFill>
                </a:rPr>
                <a:t>②</a:t>
              </a:r>
              <a:endParaRPr lang="zh-CN" altLang="en-US" sz="2800" b="1" dirty="0" smtClean="0">
                <a:solidFill>
                  <a:prstClr val="black"/>
                </a:solidFill>
              </a:endParaRPr>
            </a:p>
            <a:p>
              <a:pPr marL="342900" indent="-342900">
                <a:defRPr/>
              </a:pPr>
              <a:endParaRPr lang="en-US" altLang="zh-CN" sz="2400" b="1" dirty="0" smtClean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 smtClean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2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N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en-US" altLang="zh-CN" sz="2400" b="1" baseline="-25000" dirty="0">
                <a:solidFill>
                  <a:prstClr val="black"/>
                </a:solidFill>
              </a:endParaRP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  4 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mol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2400" b="1" baseline="-25000" dirty="0" smtClean="0">
                  <a:solidFill>
                    <a:prstClr val="black"/>
                  </a:solidFill>
                </a:rPr>
                <a:t>2</a:t>
              </a:r>
              <a:endParaRPr lang="zh-CN" altLang="en-US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65517" y="1357299"/>
              <a:ext cx="257148" cy="35718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rot="16200000" flipH="1">
              <a:off x="3217058" y="1497793"/>
              <a:ext cx="425453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5145672" y="1497793"/>
              <a:ext cx="425453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左右箭头 32"/>
          <p:cNvSpPr/>
          <p:nvPr/>
        </p:nvSpPr>
        <p:spPr>
          <a:xfrm>
            <a:off x="5572125" y="4714305"/>
            <a:ext cx="785813" cy="28575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6256" y="60212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虚拟②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443" y="2708920"/>
            <a:ext cx="577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17906" y="3429000"/>
            <a:ext cx="8001000" cy="20621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prstClr val="black"/>
                </a:solidFill>
                <a:latin typeface="+mn-ea"/>
              </a:rPr>
              <a:t>使用极限转化法后，与原始加入量的比值相同即为等效平衡，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此时①②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③为等效平衡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。此时两个平衡的各物质的百分含量相同，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c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相同，</a:t>
            </a:r>
            <a:r>
              <a:rPr lang="en-US" altLang="zh-CN" sz="3200" b="1" dirty="0" smtClean="0">
                <a:solidFill>
                  <a:prstClr val="black"/>
                </a:solidFill>
                <a:latin typeface="+mn-ea"/>
              </a:rPr>
              <a:t>n</a:t>
            </a:r>
            <a:r>
              <a:rPr lang="zh-CN" altLang="en-US" sz="3200" b="1" dirty="0" smtClean="0">
                <a:solidFill>
                  <a:prstClr val="black"/>
                </a:solidFill>
                <a:latin typeface="+mn-ea"/>
              </a:rPr>
              <a:t>成比例改变。</a:t>
            </a:r>
            <a:endParaRPr kumimoji="1" lang="zh-CN" altLang="en-US" sz="32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9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3" grpId="0" animBg="1"/>
      <p:bldP spid="11" grpId="0"/>
      <p:bldP spid="36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857500" y="188640"/>
            <a:ext cx="3357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等效平衡小结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4331"/>
              </p:ext>
            </p:extLst>
          </p:nvPr>
        </p:nvGraphicFramePr>
        <p:xfrm>
          <a:off x="251518" y="1074738"/>
          <a:ext cx="8712969" cy="4946549"/>
        </p:xfrm>
        <a:graphic>
          <a:graphicData uri="http://schemas.openxmlformats.org/drawingml/2006/table">
            <a:tbl>
              <a:tblPr/>
              <a:tblGrid>
                <a:gridCol w="1944218"/>
                <a:gridCol w="2808312"/>
                <a:gridCol w="3960439"/>
              </a:tblGrid>
              <a:tr h="90167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条件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等效条件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结果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829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恒温恒容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投料换算成相同物质表示时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量相同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极值等量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两次平衡时各组分百分量、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均相同 （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全等平衡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829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恒温恒容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等体积反应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投料换算成相同物质表示时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等比例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极值等比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两次平衡时各组分百分量相同，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同比例变化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829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恒温恒压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投料换算成相同物质表示时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等比例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极值等比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两次平衡时各组分百分量、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相同，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同比例变化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85750" y="188640"/>
            <a:ext cx="8606730" cy="6192688"/>
            <a:chOff x="285720" y="2857496"/>
            <a:chExt cx="8606790" cy="619264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>
            <a:xfrm>
              <a:off x="285720" y="2857496"/>
              <a:ext cx="8606790" cy="6192649"/>
            </a:xfrm>
            <a:prstGeom prst="rect">
              <a:avLst/>
            </a:prstGeom>
            <a:noFill/>
            <a:ln/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zh-CN" altLang="en-US" sz="2800" b="1" dirty="0">
                  <a:solidFill>
                    <a:prstClr val="black"/>
                  </a:solidFill>
                </a:rPr>
                <a:t>例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1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.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在一个固定体积的密闭容器中，加入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2molA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和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1molB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，发生反应：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2A(g) 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+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B(g)        3C(g) 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+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D(g) 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达到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平衡时，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的浓度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为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，</a:t>
              </a:r>
              <a:endParaRPr kumimoji="1" lang="en-US" altLang="zh-CN" sz="2800" b="1" dirty="0" smtClean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(1)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若维持恒温恒容，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按下列四种配比作为起始物质，达到平衡后，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的浓度仍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为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mol/L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是：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     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   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A.  4molA+2molB      </a:t>
              </a: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    B.  2molA+1molB+3molC+1molD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solidFill>
                    <a:prstClr val="black"/>
                  </a:solidFill>
                </a:rPr>
                <a:t>   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C.  4molC+1molD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    D.  3molC+1molD</a:t>
              </a: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    E.  1molA+0.5molB+1.5molC+0.5molD</a:t>
              </a: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(2)C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的浓度大于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 smtClean="0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的是：</a:t>
              </a:r>
              <a:r>
                <a:rPr kumimoji="1" lang="zh-CN" altLang="en-US" sz="2800" b="1" u="sng" dirty="0">
                  <a:solidFill>
                    <a:prstClr val="black"/>
                  </a:solidFill>
                </a:rPr>
                <a:t> 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     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  <a:endParaRPr kumimoji="1" lang="en-US" altLang="zh-CN" sz="2800" b="1" dirty="0" smtClean="0">
                <a:solidFill>
                  <a:prstClr val="black"/>
                </a:solidFill>
              </a:endParaRP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(3)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将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D(g)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改为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D(s)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，则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的浓度仍为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的是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：</a:t>
              </a:r>
              <a:r>
                <a:rPr kumimoji="1" lang="zh-CN" altLang="en-US" sz="2800" b="1" u="sng" dirty="0">
                  <a:solidFill>
                    <a:prstClr val="black"/>
                  </a:solidFill>
                </a:rPr>
                <a:t> 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(4)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若将题中“恒温恒容”改为“恒温恒压”，则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的浓度仍为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的是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：</a:t>
              </a:r>
              <a:r>
                <a:rPr kumimoji="1" lang="zh-CN" altLang="en-US" sz="2800" b="1" u="sng" dirty="0">
                  <a:solidFill>
                    <a:prstClr val="black"/>
                  </a:solidFill>
                </a:rPr>
                <a:t> 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          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5292181" y="3498852"/>
              <a:ext cx="503239" cy="144462"/>
              <a:chOff x="6191" y="4632"/>
              <a:chExt cx="564" cy="204"/>
            </a:xfrm>
          </p:grpSpPr>
          <p:sp>
            <p:nvSpPr>
              <p:cNvPr id="79881" name="Freeform 4"/>
              <p:cNvSpPr>
                <a:spLocks/>
              </p:cNvSpPr>
              <p:nvPr/>
            </p:nvSpPr>
            <p:spPr bwMode="auto">
              <a:xfrm>
                <a:off x="6191" y="4632"/>
                <a:ext cx="564" cy="72"/>
              </a:xfrm>
              <a:custGeom>
                <a:avLst/>
                <a:gdLst>
                  <a:gd name="T0" fmla="*/ 0 w 564"/>
                  <a:gd name="T1" fmla="*/ 72 h 72"/>
                  <a:gd name="T2" fmla="*/ 564 w 564"/>
                  <a:gd name="T3" fmla="*/ 72 h 72"/>
                  <a:gd name="T4" fmla="*/ 432 w 564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564"/>
                  <a:gd name="T10" fmla="*/ 0 h 72"/>
                  <a:gd name="T11" fmla="*/ 564 w 564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4" h="72">
                    <a:moveTo>
                      <a:pt x="0" y="72"/>
                    </a:moveTo>
                    <a:lnTo>
                      <a:pt x="564" y="72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2" name="Freeform 5"/>
              <p:cNvSpPr>
                <a:spLocks/>
              </p:cNvSpPr>
              <p:nvPr/>
            </p:nvSpPr>
            <p:spPr bwMode="auto">
              <a:xfrm>
                <a:off x="6191" y="4764"/>
                <a:ext cx="552" cy="72"/>
              </a:xfrm>
              <a:custGeom>
                <a:avLst/>
                <a:gdLst>
                  <a:gd name="T0" fmla="*/ 84 w 552"/>
                  <a:gd name="T1" fmla="*/ 72 h 72"/>
                  <a:gd name="T2" fmla="*/ 0 w 552"/>
                  <a:gd name="T3" fmla="*/ 0 h 72"/>
                  <a:gd name="T4" fmla="*/ 552 w 552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552"/>
                  <a:gd name="T10" fmla="*/ 0 h 72"/>
                  <a:gd name="T11" fmla="*/ 552 w 55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2" h="72">
                    <a:moveTo>
                      <a:pt x="84" y="72"/>
                    </a:moveTo>
                    <a:lnTo>
                      <a:pt x="0" y="0"/>
                    </a:lnTo>
                    <a:lnTo>
                      <a:pt x="55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660232" y="1774557"/>
            <a:ext cx="763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DE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32041" y="4368586"/>
            <a:ext cx="1008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ABC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12360" y="4805615"/>
            <a:ext cx="763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DE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95936" y="5590981"/>
            <a:ext cx="1623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ABDE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3" y="184566"/>
            <a:ext cx="856895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在温度相同的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个密闭容器中，按不同方式投入反应物，保持恒温、恒压，发生反应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O(g)         2CH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OH(g)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ΔH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＝＋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37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kJ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mol</a:t>
            </a:r>
            <a:r>
              <a:rPr kumimoji="0" lang="zh-CN" altLang="en-US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－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，测得反应达到平衡时的数据如下：</a:t>
            </a:r>
            <a:endParaRPr lang="en-US" altLang="zh-CN" sz="2800" b="1" dirty="0"/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下列说法正确的是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A. 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2c&gt;37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B. α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C. 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D. c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&lt;2c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46418"/>
              </p:ext>
            </p:extLst>
          </p:nvPr>
        </p:nvGraphicFramePr>
        <p:xfrm>
          <a:off x="683568" y="1988840"/>
          <a:ext cx="7776865" cy="29252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47492"/>
                <a:gridCol w="2581457"/>
                <a:gridCol w="1473958"/>
                <a:gridCol w="1473958"/>
              </a:tblGrid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容器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丙</a:t>
                      </a: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反应物投入量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mol CH</a:t>
                      </a:r>
                      <a:r>
                        <a:rPr lang="pt-BR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OCH</a:t>
                      </a:r>
                      <a:r>
                        <a:rPr lang="pt-BR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zh-CN" sz="2400" b="1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mol H</a:t>
                      </a:r>
                      <a:r>
                        <a:rPr lang="pt-BR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mol CH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mol CH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0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的浓度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mol·L</a:t>
                      </a:r>
                      <a:r>
                        <a:rPr lang="zh-CN" sz="2000" b="1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000" b="1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反应的能量变化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吸收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kJ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放出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 kJ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放出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kJ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平衡时体积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/L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反应物转化率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196752"/>
            <a:ext cx="64807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28760" y="4941168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9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1238</Words>
  <Application>Microsoft Office PowerPoint</Application>
  <PresentationFormat>全屏显示(4:3)</PresentationFormat>
  <Paragraphs>164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</cp:revision>
  <dcterms:created xsi:type="dcterms:W3CDTF">2016-10-18T02:41:55Z</dcterms:created>
  <dcterms:modified xsi:type="dcterms:W3CDTF">2016-10-19T05:56:24Z</dcterms:modified>
</cp:coreProperties>
</file>