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510" r:id="rId2"/>
    <p:sldId id="827" r:id="rId3"/>
    <p:sldId id="984" r:id="rId4"/>
    <p:sldId id="985" r:id="rId5"/>
    <p:sldId id="986" r:id="rId6"/>
    <p:sldId id="987" r:id="rId7"/>
    <p:sldId id="980" r:id="rId8"/>
    <p:sldId id="989" r:id="rId9"/>
    <p:sldId id="988" r:id="rId10"/>
    <p:sldId id="978" r:id="rId11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302" y="-97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86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7" r:id="rId16"/>
    <p:sldLayoutId id="2147483815" r:id="rId17"/>
    <p:sldLayoutId id="2147483816" r:id="rId18"/>
    <p:sldLayoutId id="2147483829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/>
          <p:cNvSpPr txBox="1"/>
          <p:nvPr/>
        </p:nvSpPr>
        <p:spPr>
          <a:xfrm>
            <a:off x="3951030" y="2768075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3" y="577058"/>
            <a:ext cx="12313368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化学作业</a:t>
            </a:r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(2016-8-20)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完成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高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三化学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中山一模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综合练习一；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完成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步步高“第十讲钠及其化合物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47-49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页”；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回看选修四及元素周期律的笔记复习，下周三理综合卷考试，务必合理安排时间；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3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"/>
          <p:cNvSpPr txBox="1"/>
          <p:nvPr/>
        </p:nvSpPr>
        <p:spPr>
          <a:xfrm>
            <a:off x="46534" y="96218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贵州一模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P19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886" y="819204"/>
            <a:ext cx="11777976" cy="6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锂锰电池的体积小、性能优良，是常用的一次电池。该电池反应原理如图所示，其中电解质LiCIO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。溶于混合有机溶剂中，Li</a:t>
            </a:r>
            <a:r>
              <a:rPr kumimoji="0" lang="zh-CN" altLang="zh-CN" sz="28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通过电解质迁移入MnO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晶格中，生成LiMnO</a:t>
            </a:r>
            <a:r>
              <a:rPr kumimoji="0" lang="zh-CN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0" defTabSz="91440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回答下列问题：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（1）外电路的电流方向是由_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极流向_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极。（填字母）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（2）电池正极反应式为_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_____________________________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b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（3）是否可用水代替电池中的混合有机溶剂？____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填“是”或“否”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原因是_______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______________________</a:t>
            </a:r>
            <a:r>
              <a:rPr lang="zh-CN" altLang="zh-CN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___。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/>
            </a:r>
            <a:b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</a:b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32" y="2061642"/>
            <a:ext cx="2925291" cy="261288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831161" y="1931915"/>
            <a:ext cx="648072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58902" y="180723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99062" y="278680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92108" y="2792885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27812" y="2188642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363969" y="2063383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4945459" y="46452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60951" y="46325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50991" y="5085978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+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=== LiMnO</a:t>
            </a:r>
            <a:r>
              <a:rPr lang="en-US" altLang="zh-CN" sz="3200" b="1" kern="100" baseline="-25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669063" y="5653331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62758" y="6157387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30910" y="3925139"/>
            <a:ext cx="248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 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e</a:t>
            </a:r>
            <a:r>
              <a:rPr lang="en-US" altLang="zh-CN" sz="32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2958" y="341063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氧化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10379" y="34049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还原反应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111430" y="3971950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e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 Li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==LiMnO</a:t>
            </a:r>
            <a:r>
              <a:rPr lang="en-US" altLang="zh-CN" sz="2800" b="1" kern="100" baseline="-25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b="1" kern="100" baseline="-25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83438" y="3633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135766" y="3611707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9" grpId="0"/>
      <p:bldP spid="20" grpId="0"/>
      <p:bldP spid="21" grpId="0"/>
      <p:bldP spid="22" grpId="0"/>
      <p:bldP spid="24" grpId="0"/>
      <p:bldP spid="25" grpId="0"/>
      <p:bldP spid="16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87157" y="676647"/>
            <a:ext cx="124725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某种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聚合物锂离子电池放电时的反应为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1-x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+ Li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== 6C + LiCoO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，其电池如图所示。下列说法不正确的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9342" y="2088074"/>
            <a:ext cx="6048672" cy="1938992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锂电池中，</a:t>
            </a:r>
            <a:r>
              <a:rPr lang="zh-CN" altLang="en-US" sz="32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层状结构的石墨</a:t>
            </a:r>
            <a:r>
              <a:rPr lang="en-US" altLang="zh-CN" sz="32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往往作为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的载体，不参与电极反应，只便于均匀放电和充电。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5230688" y="3073112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4201938" y="2474949"/>
            <a:ext cx="866356" cy="1023630"/>
            <a:chOff x="5231110" y="2188642"/>
            <a:chExt cx="866356" cy="1023630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5231110" y="2188642"/>
              <a:ext cx="0" cy="102363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231110" y="2188642"/>
              <a:ext cx="866356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-4665781" y="2349690"/>
            <a:ext cx="6078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36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6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3600" dirty="0"/>
          </a:p>
        </p:txBody>
      </p:sp>
      <p:sp>
        <p:nvSpPr>
          <p:cNvPr id="19" name="矩形 18"/>
          <p:cNvSpPr/>
          <p:nvPr/>
        </p:nvSpPr>
        <p:spPr>
          <a:xfrm>
            <a:off x="10550748" y="456258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46602" y="47315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52095" y="8245619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否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90" y="8749675"/>
            <a:ext cx="42484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金属锂活泼能与水反应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7" y="1478850"/>
            <a:ext cx="3672407" cy="377329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34250" y="1955726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90608" y="1976934"/>
            <a:ext cx="1028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7359" y="4005858"/>
            <a:ext cx="111764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发生氧化反应 </a:t>
            </a:r>
          </a:p>
          <a:p>
            <a:pPr>
              <a:lnSpc>
                <a:spcPct val="20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阳离子交换膜从左向右移动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．充电时，将电池的负极与外接电源的负极相连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．放电时，电池的正极反应为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xLi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LiCoO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-74" y="-73198"/>
            <a:ext cx="29049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3600" b="1" dirty="0" smtClean="0">
                <a:solidFill>
                  <a:srgbClr val="0000FF"/>
                </a:solidFill>
                <a:latin typeface="+mj-ea"/>
                <a:ea typeface="+mj-ea"/>
              </a:rPr>
              <a:t>P36</a:t>
            </a:r>
            <a:endParaRPr lang="zh-CN" altLang="en-US" sz="36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30394" y="3231591"/>
            <a:ext cx="122487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 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→</a:t>
            </a:r>
            <a:endParaRPr lang="zh-CN" altLang="zh-CN" sz="3200" b="1" kern="100" baseline="-25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225458" y="579165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224093" y="108741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9715" y="489118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9747" y="477466"/>
            <a:ext cx="296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991750" y="469954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2173" y="40778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1" name="矩形 30"/>
          <p:cNvSpPr/>
          <p:nvPr/>
        </p:nvSpPr>
        <p:spPr>
          <a:xfrm>
            <a:off x="7977424" y="55406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32" name="矩形 31"/>
          <p:cNvSpPr/>
          <p:nvPr/>
        </p:nvSpPr>
        <p:spPr>
          <a:xfrm>
            <a:off x="9695606" y="6238106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7615524" y="483604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93293" y="5157986"/>
            <a:ext cx="1360021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839622" y="4749745"/>
            <a:ext cx="2275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Li</a:t>
            </a:r>
            <a:r>
              <a:rPr lang="en-US" altLang="zh-CN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放电时从左向右，充电时，从右向左移动。</a:t>
            </a:r>
            <a:endParaRPr lang="zh-CN" altLang="zh-CN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0910" y="-35301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金属锂活泼，锂电池中，负极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:Li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Li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985987" y="1680895"/>
            <a:ext cx="2301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的元素，其化合价均为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价，成分为单质。</a:t>
            </a:r>
            <a:r>
              <a:rPr lang="zh-CN" altLang="en-US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脚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标含有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1-x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的，化合价不会改变。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06774" y="4552305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发生氧化反应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8560" y="5849193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发生还原反应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056711" y="2010842"/>
            <a:ext cx="235575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17694" y="1341562"/>
            <a:ext cx="7008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e</a:t>
            </a:r>
            <a:r>
              <a:rPr lang="en-US" altLang="zh-CN" sz="4400" b="1" kern="100" baseline="300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44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</a:t>
            </a:r>
            <a:endParaRPr lang="zh-CN" altLang="en-US" sz="4400" dirty="0"/>
          </a:p>
        </p:txBody>
      </p:sp>
      <p:sp>
        <p:nvSpPr>
          <p:cNvPr id="40" name="矩形 39"/>
          <p:cNvSpPr/>
          <p:nvPr/>
        </p:nvSpPr>
        <p:spPr>
          <a:xfrm>
            <a:off x="8471470" y="11975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948674" y="1217240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正极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826922" y="1172146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阴极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827096" y="1178382"/>
            <a:ext cx="1028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阳极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330" y="468755"/>
            <a:ext cx="73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+1/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10800000">
            <a:off x="5367622" y="676647"/>
            <a:ext cx="1606452" cy="275298"/>
          </a:xfrm>
          <a:prstGeom prst="curvedConnector3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75854" y="392758"/>
            <a:ext cx="44546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无法放电的</a:t>
            </a:r>
            <a:r>
              <a:rPr lang="en-US" altLang="zh-CN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Li,</a:t>
            </a:r>
            <a:r>
              <a:rPr lang="zh-CN" altLang="en-US" sz="3200" b="1" i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不再变价</a:t>
            </a:r>
            <a:endParaRPr lang="zh-CN" altLang="zh-CN" sz="3200" b="1" i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90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9" grpId="0"/>
      <p:bldP spid="20" grpId="0"/>
      <p:bldP spid="22" grpId="0"/>
      <p:bldP spid="24" grpId="0"/>
      <p:bldP spid="12" grpId="0"/>
      <p:bldP spid="23" grpId="0"/>
      <p:bldP spid="21" grpId="0" animBg="1"/>
      <p:bldP spid="28" grpId="0"/>
      <p:bldP spid="29" grpId="0"/>
      <p:bldP spid="30" grpId="0"/>
      <p:bldP spid="16" grpId="0"/>
      <p:bldP spid="31" grpId="0"/>
      <p:bldP spid="32" grpId="0"/>
      <p:bldP spid="17" grpId="0"/>
      <p:bldP spid="35" grpId="0"/>
      <p:bldP spid="36" grpId="0"/>
      <p:bldP spid="37" grpId="0"/>
      <p:bldP spid="38" grpId="0"/>
      <p:bldP spid="39" grpId="0"/>
      <p:bldP spid="43" grpId="0"/>
      <p:bldP spid="40" grpId="0"/>
      <p:bldP spid="41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542" y="477466"/>
            <a:ext cx="117245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zh-CN" altLang="en-US" sz="2800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室温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钠离子电池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具有资源丰富，成本低，能量转换效率高、寿命等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优势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种用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碳基材料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）作负极的可充电钠离子电池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的原理</a:t>
            </a:r>
            <a:r>
              <a:rPr lang="zh-CN" altLang="en-US" sz="28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如下：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://pic2.mofangge.com/upload/papers/20140824/201408242307368885039.png"/>
          <p:cNvSpPr>
            <a:spLocks noChangeAspect="1" noChangeArrowheads="1"/>
          </p:cNvSpPr>
          <p:nvPr/>
        </p:nvSpPr>
        <p:spPr bwMode="auto">
          <a:xfrm>
            <a:off x="155575" y="-8239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439022" y="2760826"/>
            <a:ext cx="6189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606" y="2722818"/>
            <a:ext cx="514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i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i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201" y="3950693"/>
            <a:ext cx="116804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 smtClean="0">
                <a:latin typeface="Times New Roman"/>
                <a:ea typeface="宋体"/>
              </a:rPr>
              <a:t>A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</a:t>
            </a:r>
            <a:r>
              <a:rPr lang="en-US" altLang="zh-CN" sz="2800" b="1" kern="100" dirty="0">
                <a:latin typeface="Times New Roman"/>
                <a:ea typeface="宋体"/>
              </a:rPr>
              <a:t>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向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负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极移</a:t>
            </a:r>
            <a:r>
              <a:rPr lang="zh-CN" altLang="zh-CN" sz="2800" b="1" kern="100" dirty="0">
                <a:latin typeface="Times New Roman"/>
                <a:ea typeface="宋体"/>
              </a:rPr>
              <a:t>动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B</a:t>
            </a:r>
            <a:r>
              <a:rPr lang="zh-CN" altLang="zh-CN" sz="2800" b="1" kern="100" dirty="0">
                <a:latin typeface="Times New Roman"/>
                <a:ea typeface="宋体"/>
              </a:rPr>
              <a:t>．放电时，负极的电极反应式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x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 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-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=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 smtClean="0">
                <a:latin typeface="Times New Roman"/>
                <a:ea typeface="宋体"/>
              </a:rPr>
              <a:t>+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C</a:t>
            </a:r>
            <a:r>
              <a:rPr lang="en-US" altLang="zh-CN" sz="3600" b="1" kern="100" baseline="-25000" dirty="0" err="1" smtClean="0">
                <a:latin typeface="Times New Roman"/>
                <a:ea typeface="宋体"/>
              </a:rPr>
              <a:t>n</a:t>
            </a:r>
            <a:endParaRPr lang="zh-CN" altLang="zh-CN" sz="2800" b="1" kern="100" dirty="0">
              <a:latin typeface="Times New Roman"/>
              <a:ea typeface="宋体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C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．充电时，阴极质量减小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100" dirty="0">
                <a:latin typeface="Times New Roman"/>
                <a:ea typeface="宋体"/>
              </a:rPr>
              <a:t>D</a:t>
            </a:r>
            <a:r>
              <a:rPr lang="zh-CN" altLang="zh-CN" sz="2800" b="1" kern="100" dirty="0">
                <a:latin typeface="Times New Roman"/>
                <a:ea typeface="宋体"/>
              </a:rPr>
              <a:t>．充电时，阳极的电极反应式</a:t>
            </a:r>
            <a:r>
              <a:rPr lang="zh-CN" altLang="zh-CN" sz="2800" b="1" kern="100" dirty="0" smtClean="0">
                <a:latin typeface="Times New Roman"/>
                <a:ea typeface="宋体"/>
              </a:rPr>
              <a:t>为</a:t>
            </a:r>
            <a:r>
              <a:rPr lang="zh-CN" altLang="en-US" sz="2800" b="1" kern="100" dirty="0" smtClean="0">
                <a:latin typeface="Times New Roman"/>
                <a:ea typeface="宋体"/>
              </a:rPr>
              <a:t>：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</a:t>
            </a:r>
            <a:r>
              <a:rPr lang="zh-CN" altLang="zh-CN" sz="2800" b="1" kern="1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 err="1">
                <a:latin typeface="Times New Roman"/>
                <a:ea typeface="宋体"/>
              </a:rPr>
              <a:t>xe</a:t>
            </a:r>
            <a:r>
              <a:rPr lang="zh-CN" altLang="zh-CN" sz="3600" b="1" kern="100" baseline="30000" dirty="0">
                <a:latin typeface="Times New Roman"/>
                <a:ea typeface="宋体"/>
              </a:rPr>
              <a:t>﹣</a:t>
            </a:r>
            <a:r>
              <a:rPr lang="en-US" altLang="zh-CN" sz="2800" b="1" kern="100" dirty="0">
                <a:latin typeface="Times New Roman"/>
                <a:ea typeface="宋体"/>
              </a:rPr>
              <a:t>=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Na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1-x</a:t>
            </a:r>
            <a:r>
              <a:rPr lang="en-US" altLang="zh-CN" sz="2800" b="1" kern="100" dirty="0" smtClean="0">
                <a:latin typeface="Times New Roman"/>
                <a:ea typeface="宋体"/>
              </a:rPr>
              <a:t>CoO</a:t>
            </a:r>
            <a:r>
              <a:rPr lang="en-US" altLang="zh-CN" sz="3600" b="1" kern="100" baseline="-25000" dirty="0" smtClean="0">
                <a:latin typeface="Times New Roman"/>
                <a:ea typeface="宋体"/>
              </a:rPr>
              <a:t>2 </a:t>
            </a:r>
            <a:r>
              <a:rPr lang="en-US" altLang="zh-CN" sz="2800" b="1" kern="100" dirty="0" smtClean="0">
                <a:latin typeface="宋体"/>
                <a:ea typeface="宋体"/>
              </a:rPr>
              <a:t>+ </a:t>
            </a:r>
            <a:r>
              <a:rPr lang="en-US" altLang="zh-CN" sz="2800" b="1" kern="100" dirty="0" err="1" smtClean="0">
                <a:latin typeface="Times New Roman"/>
                <a:ea typeface="宋体"/>
              </a:rPr>
              <a:t>xNa</a:t>
            </a:r>
            <a:r>
              <a:rPr lang="en-US" altLang="zh-CN" sz="3600" b="1" kern="100" baseline="30000" dirty="0">
                <a:latin typeface="Times New Roman"/>
                <a:ea typeface="宋体"/>
              </a:rPr>
              <a:t>+</a:t>
            </a:r>
            <a:endParaRPr lang="zh-CN" altLang="zh-CN" sz="2800" b="1" kern="100" dirty="0">
              <a:effectLst/>
              <a:latin typeface="Times New Roman"/>
              <a:ea typeface="宋体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6534" y="-26590"/>
            <a:ext cx="320472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+mj-ea"/>
                <a:ea typeface="+mj-ea"/>
              </a:rPr>
              <a:t>郑州一模</a:t>
            </a:r>
            <a:r>
              <a:rPr lang="en-US" altLang="zh-CN" sz="4000" b="1" dirty="0" smtClean="0">
                <a:solidFill>
                  <a:srgbClr val="0000FF"/>
                </a:solidFill>
                <a:latin typeface="+mj-ea"/>
                <a:ea typeface="+mj-ea"/>
              </a:rPr>
              <a:t>P13</a:t>
            </a:r>
            <a:endParaRPr lang="zh-CN" altLang="en-US" sz="40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08981" y="2708303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+4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38822" y="2717846"/>
            <a:ext cx="322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0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45459" y="2770099"/>
            <a:ext cx="645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36318" y="4034314"/>
            <a:ext cx="67899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充电时，为电解池，阳离子向阴极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移动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5122" name="图片24" descr="菁优网：http://www.jyeoo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1705" y="1790453"/>
            <a:ext cx="3338037" cy="21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478582" y="1994777"/>
            <a:ext cx="6399555" cy="803788"/>
            <a:chOff x="685578" y="2210272"/>
            <a:chExt cx="6399555" cy="80378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5578" y="2330510"/>
              <a:ext cx="23132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5123" name="Picture 3" descr="菁优网-jyeo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552" y="2210272"/>
              <a:ext cx="824398" cy="80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90950" y="2330510"/>
              <a:ext cx="32941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1-x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CoO</a:t>
              </a:r>
              <a:r>
                <a:rPr kumimoji="0" lang="en-US" altLang="zh-CN" sz="2800" b="1" i="0" u="none" strike="noStrike" cap="none" normalizeH="0" baseline="-3000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+ 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Na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800" b="1" i="0" u="none" strike="noStrike" cap="none" normalizeH="0" baseline="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1" i="0" u="none" strike="noStrike" cap="none" normalizeH="0" baseline="-30000" dirty="0" err="1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endPara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0590" y="3056359"/>
            <a:ext cx="6201716" cy="556658"/>
            <a:chOff x="550590" y="3255540"/>
            <a:chExt cx="6201716" cy="556658"/>
          </a:xfrm>
        </p:grpSpPr>
        <p:pic>
          <p:nvPicPr>
            <p:cNvPr id="42" name="Picture 3" descr="菁优网-jyeoo"/>
            <p:cNvPicPr>
              <a:picLocks noChangeAspect="1" noChangeArrowheads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7" b="40207"/>
            <a:stretch/>
          </p:blipFill>
          <p:spPr bwMode="auto">
            <a:xfrm>
              <a:off x="3621345" y="3398438"/>
              <a:ext cx="863397" cy="262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6" name="组合 35"/>
            <p:cNvGrpSpPr/>
            <p:nvPr/>
          </p:nvGrpSpPr>
          <p:grpSpPr>
            <a:xfrm>
              <a:off x="550590" y="3255540"/>
              <a:ext cx="6201716" cy="556658"/>
              <a:chOff x="315791" y="2302252"/>
              <a:chExt cx="6201716" cy="556658"/>
            </a:xfrm>
          </p:grpSpPr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4204223" y="2335690"/>
                <a:ext cx="23132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315791" y="2302252"/>
                <a:ext cx="32941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1-x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CoO</a:t>
                </a:r>
                <a:r>
                  <a:rPr kumimoji="0" lang="en-US" altLang="zh-CN" sz="2800" b="1" i="0" u="none" strike="noStrike" cap="none" normalizeH="0" baseline="-3000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 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宋体" pitchFamily="2" charset="-122"/>
                    <a:ea typeface="宋体" pitchFamily="2" charset="-122"/>
                    <a:cs typeface="Times New Roman" pitchFamily="18" charset="0"/>
                  </a:rPr>
                  <a:t>+ 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Na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kumimoji="0" lang="en-US" altLang="zh-CN" sz="2800" b="1" i="0" u="none" strike="noStrike" cap="none" normalizeH="0" baseline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r>
                  <a:rPr kumimoji="0" lang="en-US" altLang="zh-CN" sz="2800" b="1" i="0" u="none" strike="noStrike" cap="none" normalizeH="0" baseline="-3000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n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0" name="矩形 39"/>
          <p:cNvSpPr/>
          <p:nvPr/>
        </p:nvSpPr>
        <p:spPr>
          <a:xfrm>
            <a:off x="3631566" y="2857873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放电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31566" y="3366121"/>
            <a:ext cx="903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充电</a:t>
            </a:r>
            <a:endParaRPr lang="zh-CN" altLang="zh-CN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83038" y="5330458"/>
            <a:ext cx="7475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充电时，阴极将电解液中的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6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还原为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en-US" sz="26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增加</a:t>
            </a:r>
            <a:endParaRPr lang="zh-CN" altLang="zh-CN" sz="26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86894" y="45418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金属钠活泼，钠电池中，负极</a:t>
            </a:r>
            <a:r>
              <a:rPr lang="zh-CN" altLang="en-US" sz="32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总是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:Na - e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== Na</a:t>
            </a:r>
            <a:r>
              <a:rPr lang="en-US" altLang="zh-CN" sz="3200" b="1" kern="100" baseline="300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+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80671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66614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91750" y="2676037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负极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98695" y="2707393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正极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0623" y="3505945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阴极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54479" y="3499481"/>
            <a:ext cx="11086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阳极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53470" y="4166717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5" name="矩形 44"/>
          <p:cNvSpPr/>
          <p:nvPr/>
        </p:nvSpPr>
        <p:spPr>
          <a:xfrm>
            <a:off x="9438046" y="4670773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0" name="矩形 49"/>
          <p:cNvSpPr/>
          <p:nvPr/>
        </p:nvSpPr>
        <p:spPr>
          <a:xfrm>
            <a:off x="10930805" y="5878066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51" name="矩形 50"/>
          <p:cNvSpPr/>
          <p:nvPr/>
        </p:nvSpPr>
        <p:spPr>
          <a:xfrm>
            <a:off x="4027824" y="5403047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798086" y="4526757"/>
            <a:ext cx="241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负极：失电子，   </a:t>
            </a:r>
            <a:endParaRPr lang="en-US" altLang="zh-CN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zh-CN" altLang="en-US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发生氧化反应</a:t>
            </a:r>
            <a:r>
              <a:rPr lang="en-US" altLang="zh-CN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14886" y="6352505"/>
            <a:ext cx="7146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充电时，阳极：失电子，发生氧化反应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18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29" grpId="0"/>
      <p:bldP spid="30" grpId="0"/>
      <p:bldP spid="35" grpId="0"/>
      <p:bldP spid="40" grpId="0"/>
      <p:bldP spid="41" grpId="0"/>
      <p:bldP spid="43" grpId="0"/>
      <p:bldP spid="44" grpId="0"/>
      <p:bldP spid="46" grpId="0"/>
      <p:bldP spid="47" grpId="0"/>
      <p:bldP spid="48" grpId="0"/>
      <p:bldP spid="49" grpId="0"/>
      <p:bldP spid="33" grpId="0"/>
      <p:bldP spid="34" grpId="0"/>
      <p:bldP spid="38" grpId="0"/>
      <p:bldP spid="45" grpId="0"/>
      <p:bldP spid="50" grpId="0"/>
      <p:bldP spid="51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34" y="613346"/>
            <a:ext cx="1170027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pH＝1的三种酸溶液A、B、C各1 mL，分别加水稀释到1000 mL，其pH与溶液体积(V)的关系如图所示，下列说法不正确的是(　　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A．溶液的物质的量浓度C&gt;B&gt;A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B．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稀释后，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酸性A&gt;B&gt;C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C．若a＝4，则A是强酸，B、C是弱酸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D．若1&lt;a&lt;4，则A、B、C都是弱酸</a:t>
            </a:r>
          </a:p>
        </p:txBody>
      </p:sp>
      <p:sp>
        <p:nvSpPr>
          <p:cNvPr id="3" name="AutoShape 2" descr="http://pic2.1010pic.com/pic6/res/gzhx/web/STSource/2012060118340697653216/SYS201206011835055390565776_ST.files/image001.png"/>
          <p:cNvSpPr>
            <a:spLocks noChangeAspect="1" noChangeArrowheads="1"/>
          </p:cNvSpPr>
          <p:nvPr/>
        </p:nvSpPr>
        <p:spPr bwMode="auto">
          <a:xfrm>
            <a:off x="155575" y="-349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38" y="1917626"/>
            <a:ext cx="5697896" cy="353960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6534" y="11510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27454" y="1286446"/>
            <a:ext cx="6456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91350" y="1989634"/>
            <a:ext cx="4891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酸性强弱：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HA &gt; HB &gt; HC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9724" y="5140563"/>
            <a:ext cx="67635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值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等体积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的三种酸，物质的量浓度：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866" y="6290950"/>
            <a:ext cx="83284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等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浓度等体积的三种酸，中和时需要消耗的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：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3794" y="5140563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c(HA)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c(HB) 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 c(HC)    </a:t>
            </a:r>
          </a:p>
          <a:p>
            <a:pPr>
              <a:lnSpc>
                <a:spcPct val="125000"/>
              </a:lnSpc>
            </a:pP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 &lt;  HB &lt; HC</a:t>
            </a:r>
          </a:p>
        </p:txBody>
      </p:sp>
      <p:sp>
        <p:nvSpPr>
          <p:cNvPr id="11" name="矩形 10"/>
          <p:cNvSpPr/>
          <p:nvPr/>
        </p:nvSpPr>
        <p:spPr>
          <a:xfrm>
            <a:off x="8386762" y="6322814"/>
            <a:ext cx="2350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HA= HB=HC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28542" y="2588275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矩形 12"/>
          <p:cNvSpPr/>
          <p:nvPr/>
        </p:nvSpPr>
        <p:spPr>
          <a:xfrm>
            <a:off x="6095206" y="3933850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5591150" y="4604569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</a:rPr>
              <a:t>√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7716" y="3247678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11030" y="3277067"/>
            <a:ext cx="2941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HC &gt; HB &gt; HA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215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9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9" b="2667"/>
          <a:stretch>
            <a:fillRect/>
          </a:stretch>
        </p:blipFill>
        <p:spPr bwMode="auto">
          <a:xfrm>
            <a:off x="3659634" y="1456275"/>
            <a:ext cx="931334" cy="59266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49" name="图片 26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 b="3175"/>
          <a:stretch>
            <a:fillRect/>
          </a:stretch>
        </p:blipFill>
        <p:spPr bwMode="auto">
          <a:xfrm>
            <a:off x="5495801" y="1400870"/>
            <a:ext cx="336773" cy="7267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1" name="图片 15" descr="全品高考网欢迎您！！！请登录：     http://gk.canpoint.cn                        全品中考网欢迎您！！！请登录：     http://zk.canpoint.cn  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" b="761"/>
          <a:stretch>
            <a:fillRect/>
          </a:stretch>
        </p:blipFill>
        <p:spPr bwMode="auto">
          <a:xfrm>
            <a:off x="6959302" y="2204772"/>
            <a:ext cx="5040560" cy="42993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6488" y="596082"/>
            <a:ext cx="12153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浓度均为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0.10mol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•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、体积均为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HX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HY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溶液，分别加水稀释至体积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AG[AG=1g(         )]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随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1g     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变化如图所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示</a:t>
            </a: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下列</a:t>
            </a:r>
            <a:r>
              <a:rPr lang="zh-CN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叙述正确的</a:t>
            </a:r>
            <a:r>
              <a:rPr lang="zh-CN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   ）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2421682"/>
            <a:ext cx="1243191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a, 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溶液中导电离子数目相等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．水的电离程度：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＜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点所示溶液的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AG=8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．与等浓度的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溶液中和时，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点消耗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NaOH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溶液的体积大于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9" name="文本框 1"/>
          <p:cNvSpPr txBox="1"/>
          <p:nvPr/>
        </p:nvSpPr>
        <p:spPr>
          <a:xfrm>
            <a:off x="-25474" y="108715"/>
            <a:ext cx="860524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电解质溶液精选题（周末作业一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,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选择题</a:t>
            </a:r>
            <a:r>
              <a:rPr lang="en-US" altLang="zh-CN" sz="3200" b="1" dirty="0" smtClean="0">
                <a:solidFill>
                  <a:srgbClr val="0000FF"/>
                </a:solidFill>
                <a:latin typeface="+mj-ea"/>
                <a:ea typeface="+mj-ea"/>
              </a:rPr>
              <a:t>11</a:t>
            </a:r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题）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98802" y="2866430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616550" y="2543264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pH=1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961434" y="5121112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79182" y="4797946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51590" y="2297042"/>
            <a:ext cx="2088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是强酸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是弱酸</a:t>
            </a:r>
            <a:endParaRPr lang="en-US" altLang="zh-CN" sz="32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55046" y="3829387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pH=3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367014" y="4172574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43078" y="3205059"/>
            <a:ext cx="1262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a=b&lt;c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7413" y="3980458"/>
            <a:ext cx="4929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9" name="矩形 18"/>
          <p:cNvSpPr/>
          <p:nvPr/>
        </p:nvSpPr>
        <p:spPr>
          <a:xfrm>
            <a:off x="4367014" y="3205059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14870" y="551802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462" y="5797347"/>
            <a:ext cx="5006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中和时需要的</a:t>
            </a:r>
            <a:r>
              <a:rPr lang="en-US" altLang="zh-CN" sz="32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一样多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52952" y="2650406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2558" y="2015034"/>
            <a:ext cx="660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浓度相同，但体积不同，所以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不同</a:t>
            </a:r>
            <a:endParaRPr lang="zh-CN" altLang="zh-CN" sz="3200" b="1" kern="1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27454" y="5878066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稀释</a:t>
            </a:r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100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倍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78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6" y="16750"/>
            <a:ext cx="5040560" cy="4061116"/>
          </a:xfrm>
          <a:prstGeom prst="rect">
            <a:avLst/>
          </a:prstGeom>
        </p:spPr>
      </p:pic>
      <p:sp>
        <p:nvSpPr>
          <p:cNvPr id="7" name="文本框 1"/>
          <p:cNvSpPr txBox="1"/>
          <p:nvPr/>
        </p:nvSpPr>
        <p:spPr>
          <a:xfrm>
            <a:off x="46534" y="-86101"/>
            <a:ext cx="34676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+mj-ea"/>
                <a:ea typeface="+mj-ea"/>
              </a:rPr>
              <a:t>电解质溶液精选题</a:t>
            </a:r>
            <a:endParaRPr lang="zh-CN" altLang="en-US" sz="32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4193" y="261442"/>
            <a:ext cx="11999863" cy="6517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年浙江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时，用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20.00mL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浓度均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0.10mol•L</a:t>
            </a:r>
            <a:r>
              <a:rPr lang="en-US" altLang="zh-CN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酸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滴定曲线如图所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说法正确的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)</a:t>
            </a:r>
          </a:p>
          <a:p>
            <a:pPr>
              <a:lnSpc>
                <a:spcPct val="125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．在相同温度下，同浓度的三种酸溶液的导电能力顺序：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．根据滴定曲线，可得</a:t>
            </a:r>
            <a:r>
              <a:rPr lang="en-US" altLang="zh-CN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．将上述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溶液等体积混合后，用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溶液滴定至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恰好完全反应时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c(X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．酸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值为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73251" y="2205658"/>
            <a:ext cx="1221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BD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999" y="186251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5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437958" y="2185675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446466" y="3084538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103318" y="2728347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52560" y="4090060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99462" y="4628530"/>
            <a:ext cx="2458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HZ&gt;HY&gt;HX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2772" y="5617592"/>
            <a:ext cx="5267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c(Y</a:t>
            </a:r>
            <a:r>
              <a:rPr lang="en-US" altLang="zh-CN" sz="3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c(X</a:t>
            </a:r>
            <a:r>
              <a:rPr lang="en-US" altLang="zh-CN" sz="32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c(H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55046" y="5590034"/>
            <a:ext cx="699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118" y="4676577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478352" y="2604687"/>
            <a:ext cx="36004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01507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?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81378" y="2260650"/>
            <a:ext cx="42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3</a:t>
            </a:r>
            <a:endParaRPr lang="zh-CN" altLang="zh-CN" sz="36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74926" y="6166098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2" name="矩形 21"/>
          <p:cNvSpPr/>
          <p:nvPr/>
        </p:nvSpPr>
        <p:spPr>
          <a:xfrm>
            <a:off x="8686589" y="1374661"/>
            <a:ext cx="610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b="1" kern="100" dirty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endParaRPr lang="zh-CN" altLang="zh-CN" sz="4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34" y="2972346"/>
            <a:ext cx="7791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点各离子浓度大小比较及守恒关系：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74926" y="3586510"/>
            <a:ext cx="5436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c(Y</a:t>
            </a:r>
            <a:r>
              <a:rPr lang="en-US" altLang="zh-CN" sz="2800" b="1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c(Na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)&gt;c(HY)&gt;c(H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+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)&gt;c(OH</a:t>
            </a:r>
            <a:r>
              <a:rPr lang="en-US" altLang="zh-CN" sz="2800" b="1" kern="100" baseline="300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-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4758" y="3601254"/>
            <a:ext cx="3984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en-US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点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c(HY):c(</a:t>
            </a:r>
            <a:r>
              <a:rPr lang="en-US" altLang="zh-CN" sz="2800" b="1" kern="100" dirty="0" err="1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)=1:1</a:t>
            </a:r>
            <a:endParaRPr lang="zh-CN" altLang="zh-CN" sz="2800" b="1" kern="100" baseline="300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9142" y="6238106"/>
            <a:ext cx="651079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HX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时，只能用酚酞做指示剂。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08914" y="498674"/>
            <a:ext cx="0" cy="2798782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927292" y="1006922"/>
            <a:ext cx="2200362" cy="504056"/>
          </a:xfrm>
          <a:prstGeom prst="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70504" y="688474"/>
            <a:ext cx="20035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滴定终点：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NaY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和</a:t>
            </a:r>
            <a:r>
              <a:rPr lang="en-US" altLang="zh-CN" sz="2800" b="1" kern="100" dirty="0" err="1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NaX</a:t>
            </a:r>
            <a:endParaRPr lang="en-US" altLang="zh-CN" sz="2800" b="1" kern="100" dirty="0" smtClean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  <a:p>
            <a:pPr algn="ctr"/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水解呈碱性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66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20" grpId="0"/>
      <p:bldP spid="22" grpId="0"/>
      <p:bldP spid="30" grpId="0"/>
      <p:bldP spid="34" grpId="0"/>
      <p:bldP spid="35" grpId="0"/>
      <p:bldP spid="36" grpId="0" animBg="1"/>
      <p:bldP spid="8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542" y="1174131"/>
            <a:ext cx="689894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分析各点组分：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① 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O):c(NH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=1:1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呈碱性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②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lang="en-US" altLang="zh-CN" sz="3200" b="1" baseline="-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呈中性</a:t>
            </a:r>
            <a:endParaRPr lang="en-US" altLang="zh-CN" sz="32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③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滴定终点：纯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lang="en-US" altLang="zh-CN" sz="32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Cl)      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呈酸性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92" y="-98598"/>
            <a:ext cx="121438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(2014•</a:t>
            </a:r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广东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模拟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常温下，用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0.1000mol/L 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HCl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20.00mL 0.1000mol/L 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溶液滴定曲线如图．下列说法正确的是（　　）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590" y="3698662"/>
            <a:ext cx="59046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滴定时，应该选用</a:t>
            </a:r>
            <a:r>
              <a:rPr lang="zh-CN" altLang="en-US" sz="2800" b="1" u="sng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  <a:ea typeface="华文细黑"/>
                <a:cs typeface="Courier New"/>
              </a:rPr>
              <a:t>指示剂。</a:t>
            </a:r>
            <a:endParaRPr lang="zh-CN" altLang="zh-CN" sz="2800" b="1" kern="100" baseline="30000" dirty="0">
              <a:solidFill>
                <a:srgbClr val="FF0000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1197546"/>
            <a:ext cx="551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O)=1×l0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534" y="1701602"/>
            <a:ext cx="6336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点与①点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值分别为多少？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7484" y="1341562"/>
            <a:ext cx="5271696" cy="4094624"/>
            <a:chOff x="7017484" y="1341562"/>
            <a:chExt cx="5271696" cy="4094624"/>
          </a:xfrm>
        </p:grpSpPr>
        <p:pic>
          <p:nvPicPr>
            <p:cNvPr id="1025" name="图片24" descr="菁优网：http://www.jyeoo.co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7484" y="1341562"/>
              <a:ext cx="4962636" cy="403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830400" y="4851411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63884" y="1701602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5064" y="2332831"/>
            <a:ext cx="101645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三点中，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的电离程度比较：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若③点对应的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pH=5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，则水电离出的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c(OH</a:t>
            </a:r>
            <a:r>
              <a:rPr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534" y="4077866"/>
            <a:ext cx="11881320" cy="259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点①中：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点②中：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点③中：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滴定过程中可能出现：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•H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c(NH</a:t>
            </a:r>
            <a:r>
              <a:rPr kumimoji="0" lang="en-US" altLang="zh-CN" sz="2800" b="1" i="0" u="none" strike="noStrike" cap="none" normalizeH="0" baseline="-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c(OH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</a:t>
            </a:r>
            <a:r>
              <a:rPr kumimoji="0" lang="en-US" altLang="zh-CN" sz="28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＞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c(H</a:t>
            </a:r>
            <a:r>
              <a:rPr kumimoji="0" lang="en-US" altLang="zh-CN" sz="2800" b="1" i="0" u="none" strike="noStrike" cap="none" normalizeH="0" baseline="3000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0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7" grpId="0" animBg="1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"/>
          <p:cNvSpPr txBox="1"/>
          <p:nvPr/>
        </p:nvSpPr>
        <p:spPr>
          <a:xfrm>
            <a:off x="-25474" y="69227"/>
            <a:ext cx="12215887" cy="62786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理综卷化学答题技巧</a:t>
            </a:r>
            <a:endParaRPr lang="en-US" alt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限时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50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分钟完成；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</a:rPr>
              <a:t>四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道大题，每道约为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分钟，遇到计算的空先跳过，遇到难度大的大题，先做有机，保证得分；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选择题原则上不能超过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分钟，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44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r>
              <a:rPr lang="zh-CN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两道选择题往往比较难；</a:t>
            </a:r>
            <a:endParaRPr lang="en-US" altLang="zh-CN" sz="4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20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1333</Words>
  <Application>Microsoft Office PowerPoint</Application>
  <PresentationFormat>自定义</PresentationFormat>
  <Paragraphs>187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1437</cp:revision>
  <dcterms:created xsi:type="dcterms:W3CDTF">2014-11-27T01:03:08Z</dcterms:created>
  <dcterms:modified xsi:type="dcterms:W3CDTF">2016-08-20T03:13:57Z</dcterms:modified>
</cp:coreProperties>
</file>