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256" r:id="rId2"/>
    <p:sldId id="387" r:id="rId3"/>
    <p:sldId id="504" r:id="rId4"/>
    <p:sldId id="519" r:id="rId5"/>
    <p:sldId id="505" r:id="rId6"/>
    <p:sldId id="506" r:id="rId7"/>
    <p:sldId id="507" r:id="rId8"/>
    <p:sldId id="655" r:id="rId9"/>
    <p:sldId id="508" r:id="rId10"/>
    <p:sldId id="509" r:id="rId11"/>
    <p:sldId id="510" r:id="rId12"/>
    <p:sldId id="511" r:id="rId13"/>
    <p:sldId id="512" r:id="rId14"/>
    <p:sldId id="513" r:id="rId15"/>
    <p:sldId id="514" r:id="rId16"/>
    <p:sldId id="515" r:id="rId17"/>
    <p:sldId id="516" r:id="rId18"/>
    <p:sldId id="517" r:id="rId19"/>
    <p:sldId id="696" r:id="rId20"/>
    <p:sldId id="697" r:id="rId21"/>
    <p:sldId id="656" r:id="rId22"/>
    <p:sldId id="698" r:id="rId23"/>
    <p:sldId id="660" r:id="rId24"/>
    <p:sldId id="661" r:id="rId25"/>
    <p:sldId id="662" r:id="rId26"/>
    <p:sldId id="663" r:id="rId27"/>
    <p:sldId id="664" r:id="rId28"/>
    <p:sldId id="665" r:id="rId29"/>
    <p:sldId id="666" r:id="rId30"/>
    <p:sldId id="667" r:id="rId31"/>
    <p:sldId id="668" r:id="rId32"/>
    <p:sldId id="669" r:id="rId33"/>
    <p:sldId id="520" r:id="rId34"/>
    <p:sldId id="521" r:id="rId35"/>
    <p:sldId id="522" r:id="rId36"/>
    <p:sldId id="671" r:id="rId37"/>
    <p:sldId id="670" r:id="rId38"/>
    <p:sldId id="672" r:id="rId39"/>
    <p:sldId id="538" r:id="rId40"/>
    <p:sldId id="673" r:id="rId41"/>
    <p:sldId id="674" r:id="rId42"/>
    <p:sldId id="675" r:id="rId43"/>
    <p:sldId id="678" r:id="rId44"/>
    <p:sldId id="679" r:id="rId45"/>
    <p:sldId id="680" r:id="rId46"/>
    <p:sldId id="427" r:id="rId47"/>
    <p:sldId id="540" r:id="rId48"/>
    <p:sldId id="681" r:id="rId49"/>
    <p:sldId id="682" r:id="rId50"/>
    <p:sldId id="683" r:id="rId51"/>
    <p:sldId id="684" r:id="rId52"/>
    <p:sldId id="541" r:id="rId53"/>
    <p:sldId id="542" r:id="rId54"/>
    <p:sldId id="699" r:id="rId55"/>
    <p:sldId id="700" r:id="rId56"/>
    <p:sldId id="701" r:id="rId57"/>
    <p:sldId id="702" r:id="rId58"/>
    <p:sldId id="703" r:id="rId59"/>
    <p:sldId id="704" r:id="rId60"/>
    <p:sldId id="705" r:id="rId61"/>
    <p:sldId id="706" r:id="rId62"/>
    <p:sldId id="707" r:id="rId63"/>
    <p:sldId id="708" r:id="rId64"/>
    <p:sldId id="709" r:id="rId65"/>
    <p:sldId id="710" r:id="rId66"/>
    <p:sldId id="722" r:id="rId67"/>
    <p:sldId id="723" r:id="rId68"/>
    <p:sldId id="724" r:id="rId69"/>
    <p:sldId id="758" r:id="rId70"/>
    <p:sldId id="759" r:id="rId71"/>
    <p:sldId id="725" r:id="rId72"/>
    <p:sldId id="760" r:id="rId73"/>
    <p:sldId id="810" r:id="rId74"/>
    <p:sldId id="762" r:id="rId75"/>
    <p:sldId id="811" r:id="rId76"/>
    <p:sldId id="812" r:id="rId77"/>
    <p:sldId id="761" r:id="rId78"/>
    <p:sldId id="813" r:id="rId79"/>
    <p:sldId id="770" r:id="rId80"/>
    <p:sldId id="771" r:id="rId81"/>
    <p:sldId id="381" r:id="rId8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00"/>
    <a:srgbClr val="FFFF99"/>
    <a:srgbClr val="FFFFCC"/>
    <a:srgbClr val="B00000"/>
    <a:srgbClr val="6BA42C"/>
    <a:srgbClr val="D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85" autoAdjust="0"/>
    <p:restoredTop sz="61172" autoAdjust="0"/>
  </p:normalViewPr>
  <p:slideViewPr>
    <p:cSldViewPr>
      <p:cViewPr>
        <p:scale>
          <a:sx n="100" d="100"/>
          <a:sy n="100" d="100"/>
        </p:scale>
        <p:origin x="-2178" y="-94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Picture 2" descr="E:\样样样\7\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1186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13314" name="Picture 2" descr="E:\样样样\7\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58546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2" name="Picture 3" descr="E:\样样样\7\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042234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2" r:id="rId4"/>
    <p:sldLayoutId id="2147483656" r:id="rId5"/>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23528" y="1635646"/>
            <a:ext cx="3600400" cy="537648"/>
          </a:xfrm>
          <a:prstGeom prst="rect">
            <a:avLst/>
          </a:prstGeom>
          <a:noFill/>
        </p:spPr>
        <p:txBody>
          <a:bodyPr wrap="square" rtlCol="0">
            <a:spAutoFit/>
          </a:bodyPr>
          <a:lstStyle/>
          <a:p>
            <a:pPr>
              <a:lnSpc>
                <a:spcPts val="4000"/>
              </a:lnSpc>
            </a:pPr>
            <a:r>
              <a:rPr lang="zh-CN" altLang="en-US" sz="2800" b="1" dirty="0" smtClean="0">
                <a:latin typeface="黑体" pitchFamily="49" charset="-122"/>
                <a:ea typeface="黑体" pitchFamily="49" charset="-122"/>
                <a:cs typeface="Times New Roman" pitchFamily="18" charset="0"/>
              </a:rPr>
              <a:t>专题三  考点突破</a:t>
            </a:r>
            <a:endParaRPr lang="zh-CN" altLang="zh-CN" sz="2800" b="1" dirty="0">
              <a:latin typeface="黑体" pitchFamily="49" charset="-122"/>
              <a:ea typeface="黑体" pitchFamily="49" charset="-122"/>
              <a:cs typeface="Times New Roman" pitchFamily="18" charset="0"/>
            </a:endParaRPr>
          </a:p>
        </p:txBody>
      </p:sp>
      <p:sp>
        <p:nvSpPr>
          <p:cNvPr id="6" name="TextBox 5"/>
          <p:cNvSpPr txBox="1"/>
          <p:nvPr/>
        </p:nvSpPr>
        <p:spPr>
          <a:xfrm>
            <a:off x="360032" y="2211710"/>
            <a:ext cx="4974439" cy="1374735"/>
          </a:xfrm>
          <a:prstGeom prst="rect">
            <a:avLst/>
          </a:prstGeom>
          <a:noFill/>
        </p:spPr>
        <p:txBody>
          <a:bodyPr wrap="none" rtlCol="0">
            <a:spAutoFit/>
          </a:bodyPr>
          <a:lstStyle/>
          <a:p>
            <a:pPr>
              <a:lnSpc>
                <a:spcPts val="5000"/>
              </a:lnSpc>
            </a:pPr>
            <a:r>
              <a:rPr lang="zh-CN" altLang="zh-CN" sz="3200" b="1" dirty="0">
                <a:solidFill>
                  <a:srgbClr val="FF0000"/>
                </a:solidFill>
                <a:latin typeface="Times New Roman" pitchFamily="18" charset="0"/>
                <a:ea typeface="微软雅黑" pitchFamily="34" charset="-122"/>
                <a:cs typeface="Times New Roman" pitchFamily="18" charset="0"/>
              </a:rPr>
              <a:t>考点一　分析情节结构</a:t>
            </a:r>
          </a:p>
          <a:p>
            <a:pPr algn="ctr">
              <a:lnSpc>
                <a:spcPts val="5000"/>
              </a:lnSpc>
            </a:pPr>
            <a:r>
              <a:rPr lang="en-US" altLang="zh-CN" sz="2600" b="1" dirty="0" smtClean="0">
                <a:solidFill>
                  <a:srgbClr val="7030A0"/>
                </a:solidFill>
                <a:latin typeface="Times New Roman" pitchFamily="18" charset="0"/>
                <a:ea typeface="微软雅黑" pitchFamily="34" charset="-122"/>
                <a:cs typeface="Times New Roman" pitchFamily="18" charset="0"/>
              </a:rPr>
              <a:t>                  ——</a:t>
            </a:r>
            <a:r>
              <a:rPr lang="zh-CN" altLang="zh-CN" sz="2600" b="1" dirty="0">
                <a:solidFill>
                  <a:srgbClr val="7030A0"/>
                </a:solidFill>
                <a:latin typeface="Times New Roman" pitchFamily="18" charset="0"/>
                <a:ea typeface="微软雅黑" pitchFamily="34" charset="-122"/>
                <a:cs typeface="Times New Roman" pitchFamily="18" charset="0"/>
              </a:rPr>
              <a:t>通文脉，析作用</a:t>
            </a:r>
          </a:p>
        </p:txBody>
      </p:sp>
      <p:sp>
        <p:nvSpPr>
          <p:cNvPr id="7" name="TextBox 6"/>
          <p:cNvSpPr txBox="1"/>
          <p:nvPr/>
        </p:nvSpPr>
        <p:spPr>
          <a:xfrm>
            <a:off x="7020272" y="51470"/>
            <a:ext cx="1980029" cy="523220"/>
          </a:xfrm>
          <a:prstGeom prst="rect">
            <a:avLst/>
          </a:prstGeom>
          <a:noFill/>
        </p:spPr>
        <p:txBody>
          <a:bodyPr wrap="none" rtlCol="0">
            <a:spAutoFit/>
          </a:bodyPr>
          <a:lstStyle/>
          <a:p>
            <a:r>
              <a:rPr lang="zh-CN" altLang="en-US" sz="2800" dirty="0" smtClean="0">
                <a:solidFill>
                  <a:schemeClr val="bg1">
                    <a:lumMod val="50000"/>
                  </a:schemeClr>
                </a:solidFill>
                <a:latin typeface="汉仪大黑简" pitchFamily="49" charset="-122"/>
                <a:ea typeface="汉仪大黑简" pitchFamily="49" charset="-122"/>
              </a:rPr>
              <a:t>现代文阅读</a:t>
            </a:r>
            <a:endParaRPr lang="zh-CN" altLang="en-US" sz="2800" dirty="0">
              <a:solidFill>
                <a:schemeClr val="bg1">
                  <a:lumMod val="50000"/>
                </a:schemeClr>
              </a:solidFill>
              <a:latin typeface="汉仪大黑简" pitchFamily="49" charset="-122"/>
              <a:ea typeface="汉仪大黑简" pitchFamily="49" charset="-122"/>
            </a:endParaRPr>
          </a:p>
        </p:txBody>
      </p:sp>
      <p:sp>
        <p:nvSpPr>
          <p:cNvPr id="8" name="TextBox 7"/>
          <p:cNvSpPr txBox="1"/>
          <p:nvPr/>
        </p:nvSpPr>
        <p:spPr>
          <a:xfrm>
            <a:off x="539552" y="771550"/>
            <a:ext cx="4134465" cy="523220"/>
          </a:xfrm>
          <a:prstGeom prst="rect">
            <a:avLst/>
          </a:prstGeom>
          <a:noFill/>
        </p:spPr>
        <p:txBody>
          <a:bodyPr wrap="none" rtlCol="0">
            <a:spAutoFit/>
          </a:bodyPr>
          <a:lstStyle/>
          <a:p>
            <a:r>
              <a:rPr lang="zh-CN" altLang="zh-CN" sz="2800" b="1" dirty="0">
                <a:solidFill>
                  <a:schemeClr val="bg1">
                    <a:lumMod val="50000"/>
                  </a:schemeClr>
                </a:solidFill>
                <a:latin typeface="黑体" pitchFamily="49" charset="-122"/>
                <a:ea typeface="黑体" pitchFamily="49" charset="-122"/>
              </a:rPr>
              <a:t>第一章　文学类文本阅读</a:t>
            </a:r>
            <a:endParaRPr lang="zh-CN" altLang="en-US" sz="2800" b="1" dirty="0">
              <a:solidFill>
                <a:schemeClr val="bg1">
                  <a:lumMod val="50000"/>
                </a:schemeClr>
              </a:solidFill>
              <a:latin typeface="黑体" pitchFamily="49" charset="-122"/>
              <a:ea typeface="黑体" pitchFamily="49" charset="-122"/>
            </a:endParaRPr>
          </a:p>
        </p:txBody>
      </p:sp>
      <p:sp>
        <p:nvSpPr>
          <p:cNvPr id="10" name="矩形 9"/>
          <p:cNvSpPr/>
          <p:nvPr/>
        </p:nvSpPr>
        <p:spPr>
          <a:xfrm>
            <a:off x="5061872" y="723270"/>
            <a:ext cx="3326552" cy="562270"/>
          </a:xfrm>
          <a:prstGeom prst="rect">
            <a:avLst/>
          </a:prstGeom>
        </p:spPr>
        <p:txBody>
          <a:bodyPr wrap="none">
            <a:spAutoFit/>
          </a:bodyPr>
          <a:lstStyle/>
          <a:p>
            <a:pPr lvl="0">
              <a:lnSpc>
                <a:spcPts val="4000"/>
              </a:lnSpc>
            </a:pPr>
            <a:r>
              <a:rPr lang="zh-CN" altLang="zh-CN" sz="2800" b="1" dirty="0">
                <a:solidFill>
                  <a:schemeClr val="bg1">
                    <a:lumMod val="50000"/>
                  </a:schemeClr>
                </a:solidFill>
                <a:latin typeface="Times New Roman" pitchFamily="18" charset="0"/>
                <a:ea typeface="微软雅黑" pitchFamily="34" charset="-122"/>
                <a:cs typeface="Times New Roman" pitchFamily="18" charset="0"/>
              </a:rPr>
              <a:t>第</a:t>
            </a:r>
            <a:r>
              <a:rPr lang="zh-CN" altLang="en-US" sz="2800" b="1" dirty="0">
                <a:solidFill>
                  <a:schemeClr val="bg1">
                    <a:lumMod val="50000"/>
                  </a:schemeClr>
                </a:solidFill>
                <a:latin typeface="Times New Roman" pitchFamily="18" charset="0"/>
                <a:ea typeface="微软雅黑" pitchFamily="34" charset="-122"/>
                <a:cs typeface="Times New Roman" pitchFamily="18" charset="0"/>
              </a:rPr>
              <a:t>一</a:t>
            </a:r>
            <a:r>
              <a:rPr lang="zh-CN" altLang="zh-CN" sz="2800" b="1" dirty="0">
                <a:solidFill>
                  <a:schemeClr val="bg1">
                    <a:lumMod val="50000"/>
                  </a:schemeClr>
                </a:solidFill>
                <a:latin typeface="Times New Roman" pitchFamily="18" charset="0"/>
                <a:ea typeface="微软雅黑" pitchFamily="34" charset="-122"/>
                <a:cs typeface="Times New Roman" pitchFamily="18" charset="0"/>
              </a:rPr>
              <a:t>节　</a:t>
            </a:r>
            <a:r>
              <a:rPr lang="zh-CN" altLang="en-US" sz="2800" b="1" dirty="0">
                <a:solidFill>
                  <a:schemeClr val="bg1">
                    <a:lumMod val="50000"/>
                  </a:schemeClr>
                </a:solidFill>
                <a:latin typeface="Times New Roman" pitchFamily="18" charset="0"/>
                <a:ea typeface="微软雅黑" pitchFamily="34" charset="-122"/>
                <a:cs typeface="Times New Roman" pitchFamily="18" charset="0"/>
              </a:rPr>
              <a:t>小说</a:t>
            </a:r>
            <a:r>
              <a:rPr lang="zh-CN" altLang="zh-CN" sz="2800" b="1" dirty="0">
                <a:solidFill>
                  <a:schemeClr val="bg1">
                    <a:lumMod val="50000"/>
                  </a:schemeClr>
                </a:solidFill>
                <a:latin typeface="Times New Roman" pitchFamily="18" charset="0"/>
                <a:ea typeface="微软雅黑" pitchFamily="34" charset="-122"/>
                <a:cs typeface="Times New Roman" pitchFamily="18" charset="0"/>
              </a:rPr>
              <a:t>阅读</a:t>
            </a:r>
            <a:r>
              <a:rPr lang="en-US" altLang="zh-CN" sz="2800" b="1" dirty="0">
                <a:solidFill>
                  <a:schemeClr val="bg1">
                    <a:lumMod val="50000"/>
                  </a:schemeClr>
                </a:solidFill>
                <a:latin typeface="Times New Roman" pitchFamily="18" charset="0"/>
                <a:ea typeface="微软雅黑" pitchFamily="34" charset="-122"/>
                <a:cs typeface="Times New Roman" pitchFamily="18" charset="0"/>
              </a:rPr>
              <a:t>   </a:t>
            </a:r>
          </a:p>
        </p:txBody>
      </p:sp>
    </p:spTree>
    <p:extLst>
      <p:ext uri="{BB962C8B-B14F-4D97-AF65-F5344CB8AC3E}">
        <p14:creationId xmlns:p14="http://schemas.microsoft.com/office/powerpoint/2010/main" val="4051358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9134" y="663436"/>
            <a:ext cx="8427116" cy="3852530"/>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由人物活动或事件发展所直接呈现出来的线索叫明线。小说明线所叙述的人物故事容易集中突出。未直接描绘的人物活动或事件所间接呈现出来的线索叫暗线。暗线能够在更深更广的层面上揭示出当时社会的各种矛盾或斗争的焦点，使故事情节安排更加巧妙，使小说矛盾和主题更加突出</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4951337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7479" y="-73904"/>
            <a:ext cx="8769291" cy="5134932"/>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情节安排的技巧。基本技巧有照应、伏笔、过渡、铺垫、点题等；常用技巧有悬念法、误会法、对比法、突转法、抑扬法等。</a:t>
            </a:r>
            <a:endParaRPr lang="zh-CN" altLang="zh-CN" sz="105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悬念：指作者为了激活读者的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紧张与期待的心情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，在艺术处理上采取的一种积极手段。通俗地说，它是指在小说的叙述中先设置一个谜面，藏起谜底，在适当的时候再予以点破，使读者的期待心理得到满足。悬念的主要作用是吸引读者关注、引人入胜</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408035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504" y="-42902"/>
            <a:ext cx="8909535" cy="5134932"/>
          </a:xfrm>
          <a:prstGeom prst="rect">
            <a:avLst/>
          </a:prstGeom>
        </p:spPr>
        <p:txBody>
          <a:bodyPr>
            <a:spAutoFit/>
          </a:bodyPr>
          <a:lstStyle/>
          <a:p>
            <a:pPr algn="just">
              <a:lnSpc>
                <a:spcPts val="5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抑扬：指对写作对象或欲扬先抑或欲抑先扬，然后陡然一转，出乎读者所料，从而使文势曲折多变，使文章产生峰回路转、跌宕起伏的效果，增强作品的可读性。</a:t>
            </a:r>
            <a:endParaRPr lang="zh-CN" altLang="zh-CN" sz="260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照应：是篇章间的伏笔照应，又叫呼应。照应能使情节连贯，脉络清晰，结构紧凑。</a:t>
            </a:r>
            <a:endParaRPr lang="zh-CN" altLang="zh-CN" sz="260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伏笔：指作者对将要在作品中出现的人物或事件，预先作的提示或暗示。伏笔用得好，可使全文前后呼应，结构更严谨，情节发展更合理，前因后果更分明</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517092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047" y="720442"/>
            <a:ext cx="8769291" cy="3939540"/>
          </a:xfrm>
          <a:prstGeom prst="rect">
            <a:avLst/>
          </a:prstGeom>
          <a:noFill/>
        </p:spPr>
        <p:txBody>
          <a:bodyPr wrap="square" rtlCol="0">
            <a:spAutoFit/>
          </a:bodyPr>
          <a:lstStyle/>
          <a:p>
            <a:pPr algn="just">
              <a:lnSpc>
                <a:spcPts val="5000"/>
              </a:lnSpc>
              <a:spcAft>
                <a:spcPts val="0"/>
              </a:spcAft>
            </a:pP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对比：指把两种对立的事物或者同一事物的两个不同方面，放在一起相互比较。对比的作用一般是渲染气氛、表现人物或突出主题。</a:t>
            </a:r>
            <a:endParaRPr lang="zh-CN" altLang="zh-CN" sz="105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衬托：指描绘某一事物来表现另一事物的艺术手法。它分为正衬和反衬两种。衬托可以使文章更生动，人物、事物形象更突出，主题更鲜明</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6273408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1584" y="310267"/>
            <a:ext cx="8769291" cy="4493731"/>
          </a:xfrm>
          <a:prstGeom prst="rect">
            <a:avLst/>
          </a:prstGeom>
          <a:noFill/>
        </p:spPr>
        <p:txBody>
          <a:bodyPr wrap="square" rtlCol="0">
            <a:spAutoFit/>
          </a:bodyPr>
          <a:lstStyle/>
          <a:p>
            <a:pPr algn="just">
              <a:lnSpc>
                <a:spcPts val="5000"/>
              </a:lnSpc>
              <a:spcAft>
                <a:spcPts val="0"/>
              </a:spcAft>
            </a:pPr>
            <a:r>
              <a:rPr lang="en-US" altLang="zh-CN" sz="2600" kern="100" dirty="0">
                <a:latin typeface="宋体"/>
                <a:ea typeface="华文细黑"/>
                <a:cs typeface="Times New Roman"/>
              </a:rPr>
              <a:t>⑦</a:t>
            </a:r>
            <a:r>
              <a:rPr lang="zh-CN" altLang="zh-CN" sz="2600" kern="100" dirty="0">
                <a:latin typeface="Times New Roman"/>
                <a:ea typeface="华文细黑"/>
                <a:cs typeface="Times New Roman"/>
              </a:rPr>
              <a:t>铺垫：也称铺叙衬垫，它是为了衬托主要人物或事物而铺叙另外的人物或事物以作衬垫。运用铺垫写法是为了蓄积气势，突出文章主旨。</a:t>
            </a:r>
            <a:endParaRPr lang="zh-CN" altLang="zh-CN" sz="105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⑧</a:t>
            </a:r>
            <a:r>
              <a:rPr lang="zh-CN" altLang="zh-CN" sz="2600" kern="100" dirty="0">
                <a:latin typeface="Times New Roman"/>
                <a:ea typeface="华文细黑"/>
                <a:cs typeface="Times New Roman"/>
              </a:rPr>
              <a:t>突转：在小说结尾部分，作者常常采用突转的方法形成情节的某种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巧合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、某种意料之外的反转，或者是人物性格的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急剧改变</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。这种突转常收到意料之外、情理之中的效果，对表现小说主旨起到画龙点睛的作用</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9664173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96" y="-164554"/>
            <a:ext cx="9020811" cy="5221942"/>
          </a:xfrm>
          <a:prstGeom prst="rect">
            <a:avLst/>
          </a:prstGeom>
          <a:noFill/>
        </p:spPr>
        <p:txBody>
          <a:bodyPr wrap="square" rtlCol="0">
            <a:spAutoFit/>
          </a:bodyPr>
          <a:lstStyle/>
          <a:p>
            <a:pPr algn="just">
              <a:lnSpc>
                <a:spcPts val="5000"/>
              </a:lnSpc>
            </a:pPr>
            <a:r>
              <a:rPr lang="zh-CN" altLang="zh-CN" sz="2600" kern="100" dirty="0">
                <a:solidFill>
                  <a:srgbClr val="0000FF"/>
                </a:solidFill>
                <a:latin typeface="Times New Roman"/>
                <a:ea typeface="华文细黑"/>
                <a:cs typeface="Times New Roman"/>
              </a:rPr>
              <a:t>二、掌握整体分析情节结构题的规范要点</a:t>
            </a:r>
          </a:p>
          <a:p>
            <a:pPr algn="just">
              <a:lnSpc>
                <a:spcPts val="50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一</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梳理、概括小说情节题</a:t>
            </a:r>
            <a:endParaRPr lang="zh-CN" altLang="zh-CN" sz="1050" kern="100" dirty="0">
              <a:solidFill>
                <a:srgbClr val="C00000"/>
              </a:solidFill>
              <a:latin typeface="宋体"/>
              <a:cs typeface="Courier New"/>
            </a:endParaRPr>
          </a:p>
          <a:p>
            <a:pPr algn="just">
              <a:lnSpc>
                <a:spcPts val="5000"/>
              </a:lnSpc>
              <a:spcAft>
                <a:spcPts val="0"/>
              </a:spcAft>
            </a:pPr>
            <a:r>
              <a:rPr lang="en-US" altLang="zh-CN" sz="2600" kern="100" dirty="0">
                <a:solidFill>
                  <a:srgbClr val="00B0F0"/>
                </a:solidFill>
                <a:latin typeface="Times New Roman"/>
                <a:ea typeface="华文细黑"/>
                <a:cs typeface="Courier New"/>
              </a:rPr>
              <a:t>(2013·</a:t>
            </a:r>
            <a:r>
              <a:rPr lang="zh-CN" altLang="zh-CN" sz="2600" kern="100" dirty="0">
                <a:solidFill>
                  <a:srgbClr val="00B0F0"/>
                </a:solidFill>
                <a:latin typeface="Times New Roman"/>
                <a:ea typeface="华文细黑"/>
                <a:cs typeface="Times New Roman"/>
              </a:rPr>
              <a:t>重庆</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枪口下的人格</a:t>
            </a:r>
            <a:endParaRPr lang="zh-CN" altLang="zh-CN" sz="105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徐树建</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这</a:t>
            </a:r>
            <a:r>
              <a:rPr lang="zh-CN" altLang="zh-CN" sz="2600" kern="100" dirty="0">
                <a:latin typeface="Times New Roman"/>
                <a:ea typeface="华文细黑"/>
                <a:cs typeface="Times New Roman"/>
              </a:rPr>
              <a:t>是</a:t>
            </a:r>
            <a:r>
              <a:rPr lang="en-US" altLang="zh-CN" sz="2600" kern="100" dirty="0">
                <a:latin typeface="Times New Roman"/>
                <a:ea typeface="华文细黑"/>
                <a:cs typeface="Courier New"/>
              </a:rPr>
              <a:t>1944</a:t>
            </a:r>
            <a:r>
              <a:rPr lang="zh-CN" altLang="zh-CN" sz="2600" kern="100" dirty="0">
                <a:latin typeface="Times New Roman"/>
                <a:ea typeface="华文细黑"/>
                <a:cs typeface="Times New Roman"/>
              </a:rPr>
              <a:t>年的</a:t>
            </a: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月，德国人占领下的巴黎。在一家咖啡馆里，一名叫霍夫曼的德国少校脑后忽然被顶上一件冰凉的东西，随即有人大声命令道：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霍夫曼少校，举起你的手来。</a:t>
            </a:r>
            <a:r>
              <a:rPr lang="en-US" altLang="zh-CN" sz="26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552475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253" y="-114672"/>
            <a:ext cx="8856984" cy="5221942"/>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霍夫曼</a:t>
            </a:r>
            <a:r>
              <a:rPr lang="zh-CN" altLang="zh-CN" sz="2600" kern="100" dirty="0">
                <a:latin typeface="Times New Roman"/>
                <a:ea typeface="华文细黑"/>
                <a:cs typeface="Times New Roman"/>
              </a:rPr>
              <a:t>大吃一惊，只得举起双手，一任挎在腰间的手枪被抽走，等转头一看顿时又气又羞，原来，刚才顶着自己的并不是枪，仅仅是一柄铲子，而俘虏他的人竟是贝尔蒂</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他的房东。</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德国</a:t>
            </a:r>
            <a:r>
              <a:rPr lang="zh-CN" altLang="zh-CN" sz="2600" kern="100" dirty="0">
                <a:latin typeface="Times New Roman"/>
                <a:ea typeface="华文细黑"/>
                <a:cs typeface="Times New Roman"/>
              </a:rPr>
              <a:t>军队占领巴黎后，霍夫曼就住在贝尔蒂家。他对贝尔蒂一家还算客气，不过，那更是一种骨子里的轻蔑。此刻，望着霍夫曼疑惑不解的样子，贝尔蒂自豪地说：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我们起义了，全城都解放了，现在，我要把你押送到战俘营里。</a:t>
            </a:r>
            <a:r>
              <a:rPr lang="en-US" altLang="zh-CN" sz="2600" kern="100" dirty="0" smtClean="0">
                <a:latin typeface="宋体"/>
                <a:ea typeface="华文细黑"/>
                <a:cs typeface="Times New Roman"/>
              </a:rPr>
              <a:t>”</a:t>
            </a:r>
          </a:p>
        </p:txBody>
      </p:sp>
    </p:spTree>
    <p:extLst>
      <p:ext uri="{BB962C8B-B14F-4D97-AF65-F5344CB8AC3E}">
        <p14:creationId xmlns:p14="http://schemas.microsoft.com/office/powerpoint/2010/main" val="23514317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72876"/>
            <a:ext cx="8806138" cy="5286062"/>
          </a:xfrm>
          <a:prstGeom prst="rect">
            <a:avLst/>
          </a:prstGeom>
          <a:noFill/>
        </p:spPr>
        <p:txBody>
          <a:bodyPr wrap="square" rtlCol="0">
            <a:spAutoFit/>
          </a:bodyPr>
          <a:lstStyle/>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于是</a:t>
            </a:r>
            <a:r>
              <a:rPr lang="zh-CN" altLang="zh-CN" sz="2600" kern="100" dirty="0">
                <a:latin typeface="Times New Roman"/>
                <a:ea typeface="华文细黑"/>
                <a:cs typeface="Times New Roman"/>
              </a:rPr>
              <a:t>霍夫曼不得不在前面走。这时贝尔蒂的邻居迈尔迎面过来，冲上前对着霍夫曼就是一口黏痰。霍夫曼不动声色地擦掉脸上的黏痰，然后傲慢地说：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先生，你太没有风度了。作为一名有尊严的帝国军人，我鄙视你。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迈尔听了暴跳如雷，挥舞着拳头要上前揍他，更有几个围观的人大叫起来：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扒了他的衣裳，用石块砸死这个德国佬。</a:t>
            </a:r>
            <a:r>
              <a:rPr lang="en-US" altLang="zh-CN" sz="2600" kern="100" dirty="0">
                <a:latin typeface="宋体"/>
                <a:ea typeface="华文细黑"/>
                <a:cs typeface="Times New Roman"/>
              </a:rPr>
              <a:t>”</a:t>
            </a:r>
            <a:endParaRPr lang="zh-CN" altLang="zh-CN" sz="260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贝尔蒂</a:t>
            </a:r>
            <a:r>
              <a:rPr lang="zh-CN" altLang="zh-CN" sz="2600" kern="100" dirty="0">
                <a:latin typeface="Times New Roman"/>
                <a:ea typeface="华文细黑"/>
                <a:cs typeface="Times New Roman"/>
              </a:rPr>
              <a:t>死命拉住迈尔，又对众人说：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他是一个俘虏，理应得到应有的尊重，还是让法律来审判他吧。</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霍夫曼听了，对贝尔蒂微微弯腰，说：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谢谢。</a:t>
            </a:r>
            <a:r>
              <a:rPr lang="en-US" altLang="zh-CN" sz="2600" kern="100" dirty="0" smtClean="0">
                <a:latin typeface="宋体"/>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0257543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51018"/>
            <a:ext cx="9144000" cy="5221942"/>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贝尔蒂</a:t>
            </a:r>
            <a:r>
              <a:rPr lang="zh-CN" altLang="zh-CN" sz="2600" kern="100" dirty="0">
                <a:latin typeface="Times New Roman"/>
                <a:ea typeface="华文细黑"/>
                <a:cs typeface="Times New Roman"/>
              </a:rPr>
              <a:t>呵斥道：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收起你那一套吧。你一个双手沾满无辜者鲜血的刽子手，有何风度、尊严可言？</a:t>
            </a:r>
            <a:r>
              <a:rPr lang="en-US" altLang="zh-CN" sz="2600" kern="100" dirty="0">
                <a:latin typeface="宋体"/>
                <a:ea typeface="华文细黑"/>
                <a:cs typeface="Times New Roman"/>
              </a:rPr>
              <a:t>”</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霍夫曼</a:t>
            </a:r>
            <a:r>
              <a:rPr lang="zh-CN" altLang="zh-CN" sz="2600" kern="100" dirty="0">
                <a:latin typeface="Times New Roman"/>
                <a:ea typeface="华文细黑"/>
                <a:cs typeface="Times New Roman"/>
              </a:rPr>
              <a:t>被关进了战俘营。谁知刚过去几个小时，这座城市又被德军重新占领，然后，大伙像猪羊一样全被赶到广场上。</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霍夫曼</a:t>
            </a:r>
            <a:r>
              <a:rPr lang="zh-CN" altLang="zh-CN" sz="2600" kern="100" dirty="0">
                <a:latin typeface="Times New Roman"/>
                <a:ea typeface="华文细黑"/>
                <a:cs typeface="Times New Roman"/>
              </a:rPr>
              <a:t>和其他俘虏自然得到了解救，他们趾高气扬地走到大伙面前，挨个指认几个小时前俘虏他们的人。</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只要</a:t>
            </a:r>
            <a:r>
              <a:rPr lang="zh-CN" altLang="zh-CN" sz="2600" kern="100" dirty="0">
                <a:latin typeface="Times New Roman"/>
                <a:ea typeface="华文细黑"/>
                <a:cs typeface="Times New Roman"/>
              </a:rPr>
              <a:t>他们一指认出谁，那人就会被粗暴地强拉出来</a:t>
            </a:r>
            <a:r>
              <a:rPr lang="zh-CN" altLang="zh-CN" sz="2600" kern="100" dirty="0" smtClean="0">
                <a:latin typeface="Times New Roman"/>
                <a:ea typeface="华文细黑"/>
                <a:cs typeface="Times New Roman"/>
              </a:rPr>
              <a:t>当众</a:t>
            </a:r>
            <a:endParaRPr lang="en-US" altLang="zh-CN" sz="2600" kern="100" dirty="0">
              <a:latin typeface="Times New Roman"/>
              <a:ea typeface="华文细黑"/>
              <a:cs typeface="Times New Roman"/>
            </a:endParaRPr>
          </a:p>
          <a:p>
            <a:pPr algn="just">
              <a:lnSpc>
                <a:spcPts val="5000"/>
              </a:lnSpc>
              <a:spcAft>
                <a:spcPts val="0"/>
              </a:spcAft>
            </a:pPr>
            <a:r>
              <a:rPr lang="zh-CN" altLang="zh-CN" sz="2600" kern="100" dirty="0" smtClean="0">
                <a:latin typeface="Times New Roman"/>
                <a:ea typeface="华文细黑"/>
                <a:cs typeface="Times New Roman"/>
              </a:rPr>
              <a:t>杀死。</a:t>
            </a:r>
            <a:endParaRPr lang="zh-CN" altLang="zh-CN" sz="2600" kern="100" dirty="0">
              <a:latin typeface="宋体"/>
              <a:cs typeface="Courier New"/>
            </a:endParaRPr>
          </a:p>
        </p:txBody>
      </p:sp>
    </p:spTree>
    <p:extLst>
      <p:ext uri="{BB962C8B-B14F-4D97-AF65-F5344CB8AC3E}">
        <p14:creationId xmlns:p14="http://schemas.microsoft.com/office/powerpoint/2010/main" val="15695718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287645"/>
            <a:ext cx="9125360" cy="4580741"/>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一会儿</a:t>
            </a:r>
            <a:r>
              <a:rPr lang="zh-CN" altLang="zh-CN" sz="2600" kern="100" dirty="0">
                <a:latin typeface="Times New Roman"/>
                <a:ea typeface="华文细黑"/>
                <a:cs typeface="Times New Roman"/>
              </a:rPr>
              <a:t>轮到霍夫曼指认了，他一双狼似的眼睛从一张张惊慌失措的脸上扫过。没有人能忍受他的目光，大家不得不低下头，只有一双眼睛避也不避，那人正是贝尔蒂。</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只见</a:t>
            </a:r>
            <a:r>
              <a:rPr lang="zh-CN" altLang="zh-CN" sz="2600" kern="100" dirty="0">
                <a:latin typeface="Times New Roman"/>
                <a:ea typeface="华文细黑"/>
                <a:cs typeface="Times New Roman"/>
              </a:rPr>
              <a:t>霍夫曼盯着贝尔蒂，轻声说：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你维护了我的尊严，现在，该是我回报的时候了。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说着，径直走过贝尔蒂的面前。</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贝尔蒂</a:t>
            </a:r>
            <a:r>
              <a:rPr lang="zh-CN" altLang="zh-CN" sz="2600" kern="100" dirty="0">
                <a:latin typeface="Times New Roman"/>
                <a:ea typeface="华文细黑"/>
                <a:cs typeface="Times New Roman"/>
              </a:rPr>
              <a:t>得救了。虽然他不怕死，但活着毕竟是一件令人高兴的事，他从心底里暗暗感谢霍夫曼</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31125882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hlinkClick r:id="rId2" action="ppaction://hlinksldjump"/>
          </p:cNvPr>
          <p:cNvSpPr/>
          <p:nvPr/>
        </p:nvSpPr>
        <p:spPr>
          <a:xfrm>
            <a:off x="2699792" y="1427087"/>
            <a:ext cx="6187912" cy="1065035"/>
          </a:xfrm>
          <a:prstGeom prst="rect">
            <a:avLst/>
          </a:prstGeom>
        </p:spPr>
        <p:txBody>
          <a:bodyPr wrap="none">
            <a:spAutoFit/>
          </a:bodyPr>
          <a:lstStyle/>
          <a:p>
            <a:pPr>
              <a:lnSpc>
                <a:spcPts val="4000"/>
              </a:lnSpc>
            </a:pPr>
            <a:r>
              <a:rPr lang="en-US" altLang="zh-CN" sz="2600" b="1" dirty="0">
                <a:solidFill>
                  <a:schemeClr val="bg1"/>
                </a:solidFill>
                <a:latin typeface="宋体" pitchFamily="2" charset="-122"/>
                <a:ea typeface="微软雅黑" pitchFamily="34" charset="-122"/>
              </a:rPr>
              <a:t>Ⅰ</a:t>
            </a:r>
            <a:r>
              <a:rPr lang="zh-CN" altLang="zh-CN" sz="2600" b="1" dirty="0">
                <a:solidFill>
                  <a:schemeClr val="bg1"/>
                </a:solidFill>
                <a:latin typeface="宋体" pitchFamily="2" charset="-122"/>
                <a:ea typeface="微软雅黑" pitchFamily="34" charset="-122"/>
              </a:rPr>
              <a:t>　从整体上梳理、概括情节及分析</a:t>
            </a:r>
            <a:r>
              <a:rPr lang="zh-CN" altLang="zh-CN" sz="2600" b="1" dirty="0" smtClean="0">
                <a:solidFill>
                  <a:schemeClr val="bg1"/>
                </a:solidFill>
                <a:latin typeface="宋体" pitchFamily="2" charset="-122"/>
                <a:ea typeface="微软雅黑" pitchFamily="34" charset="-122"/>
              </a:rPr>
              <a:t>情节</a:t>
            </a:r>
            <a:endParaRPr lang="en-US" altLang="zh-CN" sz="2600" b="1" dirty="0" smtClean="0">
              <a:solidFill>
                <a:schemeClr val="bg1"/>
              </a:solidFill>
              <a:latin typeface="宋体" pitchFamily="2" charset="-122"/>
              <a:ea typeface="微软雅黑" pitchFamily="34" charset="-122"/>
            </a:endParaRPr>
          </a:p>
          <a:p>
            <a:pPr>
              <a:lnSpc>
                <a:spcPts val="4000"/>
              </a:lnSpc>
            </a:pPr>
            <a:r>
              <a:rPr lang="en-US" altLang="zh-CN" sz="2600" b="1" dirty="0">
                <a:solidFill>
                  <a:schemeClr val="bg1"/>
                </a:solidFill>
                <a:latin typeface="宋体" pitchFamily="2" charset="-122"/>
                <a:ea typeface="微软雅黑" pitchFamily="34" charset="-122"/>
              </a:rPr>
              <a:t> </a:t>
            </a:r>
            <a:r>
              <a:rPr lang="en-US" altLang="zh-CN" sz="2600" b="1" dirty="0" smtClean="0">
                <a:solidFill>
                  <a:schemeClr val="bg1"/>
                </a:solidFill>
                <a:latin typeface="宋体" pitchFamily="2" charset="-122"/>
                <a:ea typeface="微软雅黑" pitchFamily="34" charset="-122"/>
              </a:rPr>
              <a:t>   </a:t>
            </a:r>
            <a:r>
              <a:rPr lang="zh-CN" altLang="zh-CN" sz="2600" b="1" dirty="0" smtClean="0">
                <a:solidFill>
                  <a:schemeClr val="bg1"/>
                </a:solidFill>
                <a:latin typeface="宋体" pitchFamily="2" charset="-122"/>
                <a:ea typeface="微软雅黑" pitchFamily="34" charset="-122"/>
              </a:rPr>
              <a:t>结构特点</a:t>
            </a:r>
            <a:endParaRPr lang="zh-CN" altLang="zh-CN" sz="2600" b="1" dirty="0">
              <a:solidFill>
                <a:schemeClr val="bg1"/>
              </a:solidFill>
              <a:latin typeface="宋体" pitchFamily="2" charset="-122"/>
              <a:ea typeface="微软雅黑" pitchFamily="34" charset="-122"/>
            </a:endParaRPr>
          </a:p>
        </p:txBody>
      </p:sp>
      <p:sp>
        <p:nvSpPr>
          <p:cNvPr id="7" name="矩形 6">
            <a:hlinkClick r:id="rId3" action="ppaction://hlinksldjump"/>
          </p:cNvPr>
          <p:cNvSpPr/>
          <p:nvPr/>
        </p:nvSpPr>
        <p:spPr>
          <a:xfrm>
            <a:off x="2699792" y="2727379"/>
            <a:ext cx="4523995" cy="492443"/>
          </a:xfrm>
          <a:prstGeom prst="rect">
            <a:avLst/>
          </a:prstGeom>
        </p:spPr>
        <p:txBody>
          <a:bodyPr wrap="none">
            <a:spAutoFit/>
          </a:bodyPr>
          <a:lstStyle/>
          <a:p>
            <a:r>
              <a:rPr lang="en-US" altLang="zh-CN" sz="2600" b="1" dirty="0">
                <a:solidFill>
                  <a:schemeClr val="bg1"/>
                </a:solidFill>
                <a:latin typeface="宋体" pitchFamily="2" charset="-122"/>
                <a:ea typeface="微软雅黑" pitchFamily="34" charset="-122"/>
              </a:rPr>
              <a:t>Ⅱ</a:t>
            </a:r>
            <a:r>
              <a:rPr lang="zh-CN" altLang="zh-CN" sz="2600" b="1" dirty="0">
                <a:solidFill>
                  <a:schemeClr val="bg1"/>
                </a:solidFill>
                <a:latin typeface="宋体" pitchFamily="2" charset="-122"/>
                <a:ea typeface="微软雅黑" pitchFamily="34" charset="-122"/>
              </a:rPr>
              <a:t>　分析局部情节</a:t>
            </a:r>
            <a:r>
              <a:rPr lang="en-US" altLang="zh-CN" sz="2600" b="1" dirty="0">
                <a:solidFill>
                  <a:schemeClr val="bg1"/>
                </a:solidFill>
                <a:latin typeface="宋体" pitchFamily="2" charset="-122"/>
                <a:ea typeface="微软雅黑" pitchFamily="34" charset="-122"/>
              </a:rPr>
              <a:t>(</a:t>
            </a:r>
            <a:r>
              <a:rPr lang="zh-CN" altLang="zh-CN" sz="2600" b="1" dirty="0">
                <a:solidFill>
                  <a:schemeClr val="bg1"/>
                </a:solidFill>
                <a:latin typeface="宋体" pitchFamily="2" charset="-122"/>
                <a:ea typeface="微软雅黑" pitchFamily="34" charset="-122"/>
              </a:rPr>
              <a:t>段落</a:t>
            </a:r>
            <a:r>
              <a:rPr lang="en-US" altLang="zh-CN" sz="2600" b="1" dirty="0">
                <a:solidFill>
                  <a:schemeClr val="bg1"/>
                </a:solidFill>
                <a:latin typeface="宋体" pitchFamily="2" charset="-122"/>
                <a:ea typeface="微软雅黑" pitchFamily="34" charset="-122"/>
              </a:rPr>
              <a:t>)</a:t>
            </a:r>
            <a:r>
              <a:rPr lang="zh-CN" altLang="zh-CN" sz="2600" b="1" dirty="0" smtClean="0">
                <a:solidFill>
                  <a:schemeClr val="bg1"/>
                </a:solidFill>
                <a:latin typeface="宋体" pitchFamily="2" charset="-122"/>
                <a:ea typeface="微软雅黑" pitchFamily="34" charset="-122"/>
              </a:rPr>
              <a:t>作用</a:t>
            </a:r>
            <a:endParaRPr lang="zh-CN" altLang="zh-CN" sz="2600" b="1" dirty="0">
              <a:solidFill>
                <a:schemeClr val="bg1"/>
              </a:solidFill>
              <a:latin typeface="宋体" pitchFamily="2" charset="-122"/>
              <a:ea typeface="微软雅黑" pitchFamily="34" charset="-122"/>
            </a:endParaRPr>
          </a:p>
        </p:txBody>
      </p:sp>
    </p:spTree>
    <p:extLst>
      <p:ext uri="{BB962C8B-B14F-4D97-AF65-F5344CB8AC3E}">
        <p14:creationId xmlns:p14="http://schemas.microsoft.com/office/powerpoint/2010/main" val="189377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35778"/>
            <a:ext cx="8769291" cy="5221942"/>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就</a:t>
            </a:r>
            <a:r>
              <a:rPr lang="zh-CN" altLang="zh-CN" sz="2600" kern="100" dirty="0">
                <a:latin typeface="Times New Roman"/>
                <a:ea typeface="华文细黑"/>
                <a:cs typeface="Times New Roman"/>
              </a:rPr>
              <a:t>在这时，听到霍夫曼锐声叫了起来：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俘虏我的人就是他，给我毙了他。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随着一声惊恐的叫声，早有两个如狼似虎的德国军人冲过去，揪出迈尔。</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德国人</a:t>
            </a:r>
            <a:r>
              <a:rPr lang="zh-CN" altLang="zh-CN" sz="2600" kern="100" dirty="0">
                <a:latin typeface="Times New Roman"/>
                <a:ea typeface="华文细黑"/>
                <a:cs typeface="Times New Roman"/>
              </a:rPr>
              <a:t>的手指不由分说地搭上了扳机，迈尔早就吓瘫了，面无人色，连裤子都湿了一大片。</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就</a:t>
            </a:r>
            <a:r>
              <a:rPr lang="zh-CN" altLang="zh-CN" sz="2600" kern="100" dirty="0">
                <a:latin typeface="Times New Roman"/>
                <a:ea typeface="华文细黑"/>
                <a:cs typeface="Times New Roman"/>
              </a:rPr>
              <a:t>在这千钧一发之际，有人大叫起来：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霍夫曼，你认错人了，俘虏你的人不是他，而是我。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所有人全惊呆了，霍夫曼更是大吃一惊，大叫的人是贝尔蒂</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8585105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2604" y="-156934"/>
            <a:ext cx="8821322" cy="5221942"/>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霍夫曼</a:t>
            </a:r>
            <a:r>
              <a:rPr lang="zh-CN" altLang="zh-CN" sz="2600" kern="100" dirty="0">
                <a:latin typeface="Times New Roman"/>
                <a:ea typeface="华文细黑"/>
                <a:cs typeface="Times New Roman"/>
              </a:rPr>
              <a:t>一下子语无伦次起来：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贝尔蒂先生，你这是怎么了？你头昏了吗？</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贝尔蒂</a:t>
            </a:r>
            <a:r>
              <a:rPr lang="zh-CN" altLang="zh-CN" sz="2600" kern="100" dirty="0">
                <a:latin typeface="Times New Roman"/>
                <a:ea typeface="华文细黑"/>
                <a:cs typeface="Times New Roman"/>
              </a:rPr>
              <a:t>从队列中笔直地走出来，一脸平静地说：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霍夫曼先生，你怎么可以泄私愤呢？你所谓的风度呢？</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霍夫曼</a:t>
            </a:r>
            <a:r>
              <a:rPr lang="zh-CN" altLang="zh-CN" sz="2600" kern="100" dirty="0">
                <a:latin typeface="Times New Roman"/>
                <a:ea typeface="华文细黑"/>
                <a:cs typeface="Times New Roman"/>
              </a:rPr>
              <a:t>大脑里一片糨糊，摇着头呻吟着说：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贝尔蒂先生，你这是开玩笑吧？明明是这个可恶的人俘虏我的嘛</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贝尔蒂</a:t>
            </a:r>
            <a:r>
              <a:rPr lang="zh-CN" altLang="zh-CN" sz="2600" kern="100" dirty="0">
                <a:latin typeface="Times New Roman"/>
                <a:ea typeface="华文细黑"/>
                <a:cs typeface="Times New Roman"/>
              </a:rPr>
              <a:t>口齿分外清晰、分外响亮地说：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霍夫曼先生，请以你一向引以为豪的尊严起誓，俘虏你的人到底是谁？</a:t>
            </a:r>
            <a:r>
              <a:rPr lang="en-US" altLang="zh-CN" sz="2600" kern="100" dirty="0" smtClean="0">
                <a:latin typeface="宋体"/>
                <a:ea typeface="华文细黑"/>
                <a:cs typeface="Times New Roman"/>
              </a:rPr>
              <a:t>”</a:t>
            </a:r>
          </a:p>
        </p:txBody>
      </p:sp>
    </p:spTree>
    <p:extLst>
      <p:ext uri="{BB962C8B-B14F-4D97-AF65-F5344CB8AC3E}">
        <p14:creationId xmlns:p14="http://schemas.microsoft.com/office/powerpoint/2010/main" val="38734403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8498" y="865207"/>
            <a:ext cx="8733982" cy="3939540"/>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霍夫曼</a:t>
            </a:r>
            <a:r>
              <a:rPr lang="zh-CN" altLang="zh-CN" sz="2600" kern="100" dirty="0">
                <a:latin typeface="Times New Roman"/>
                <a:ea typeface="华文细黑"/>
                <a:cs typeface="Times New Roman"/>
              </a:rPr>
              <a:t>一下子脸如死灰，无力地问道：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为什么？你这是为什么？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贝尔蒂微笑着说：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在我们心目中，尊严和风度的重量绝不比你们轻，甚至比生命还要重。</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枪</a:t>
            </a:r>
            <a:r>
              <a:rPr lang="zh-CN" altLang="zh-CN" sz="2600" kern="100" dirty="0">
                <a:latin typeface="Times New Roman"/>
                <a:ea typeface="华文细黑"/>
                <a:cs typeface="Times New Roman"/>
              </a:rPr>
              <a:t>响了，贝尔蒂倒了下去。对着这个伟大的灵魂，霍夫曼缓缓地把腰弯了下去</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p>
          <a:p>
            <a:pPr algn="just">
              <a:lnSpc>
                <a:spcPts val="5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有删改</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9444969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7132" y="-74737"/>
            <a:ext cx="8733982" cy="5286062"/>
          </a:xfrm>
          <a:prstGeom prst="rect">
            <a:avLst/>
          </a:prstGeom>
        </p:spPr>
        <p:txBody>
          <a:bodyPr>
            <a:spAutoFit/>
          </a:bodyPr>
          <a:lstStyle/>
          <a:p>
            <a:pPr algn="just">
              <a:lnSpc>
                <a:spcPts val="45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请围绕主人公贝尔蒂梳理文章的基本情节。</a:t>
            </a:r>
            <a:endParaRPr lang="zh-CN" altLang="zh-CN" sz="1050" kern="100" dirty="0">
              <a:latin typeface="宋体"/>
              <a:cs typeface="Courier New"/>
            </a:endParaRPr>
          </a:p>
          <a:p>
            <a:pPr algn="just">
              <a:lnSpc>
                <a:spcPts val="45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通过分析文章的思路来考查对文章结构的把握。可以按照时间顺序，以主要人物贝尔蒂的行动为线索来概括、组织。文章前三段讲的是贝尔蒂俘虏霍夫曼；四至六段讲的是贝尔蒂保护霍夫曼；七、八段写贝尔蒂及他人被俘虏；九至十二段写霍夫曼保护了贝尔蒂，贝尔蒂脱险；十三段至最后，写贝尔蒂为救迈尔，勇敢赴死。</a:t>
            </a:r>
            <a:endParaRPr lang="zh-CN" altLang="zh-CN" sz="1050" kern="100" dirty="0">
              <a:latin typeface="宋体"/>
              <a:cs typeface="Courier New"/>
            </a:endParaRPr>
          </a:p>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Times New Roman"/>
              </a:rPr>
              <a:t>基本情节：</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贝尔蒂</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俘敌</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护俘</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被俘</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脱险</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赴死</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908526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3166" y="339502"/>
            <a:ext cx="8821322" cy="4580741"/>
          </a:xfrm>
          <a:prstGeom prst="rect">
            <a:avLst/>
          </a:prstGeom>
        </p:spPr>
        <p:txBody>
          <a:bodyPr>
            <a:spAutoFit/>
          </a:bodyPr>
          <a:lstStyle/>
          <a:p>
            <a:pPr algn="just">
              <a:lnSpc>
                <a:spcPts val="5000"/>
              </a:lnSpc>
              <a:spcAft>
                <a:spcPts val="0"/>
              </a:spcAft>
            </a:pPr>
            <a:r>
              <a:rPr lang="zh-CN" altLang="zh-CN" sz="2600" kern="100" dirty="0">
                <a:latin typeface="Times New Roman"/>
                <a:ea typeface="华文细黑"/>
                <a:cs typeface="Times New Roman"/>
              </a:rPr>
              <a:t>阅读下面的文字，完成文后题目。</a:t>
            </a:r>
            <a:endParaRPr lang="zh-CN" altLang="zh-CN" sz="260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丈夫的账单</a:t>
            </a:r>
            <a:endParaRPr lang="zh-CN" altLang="zh-CN" sz="2600" kern="100" dirty="0">
              <a:latin typeface="宋体"/>
              <a:cs typeface="Courier New"/>
            </a:endParaRPr>
          </a:p>
          <a:p>
            <a:pPr algn="ctr">
              <a:lnSpc>
                <a:spcPts val="5000"/>
              </a:lnSpc>
              <a:spcAft>
                <a:spcPts val="0"/>
              </a:spcAft>
            </a:pP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美国</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马克</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吐温</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招聘</a:t>
            </a:r>
            <a:r>
              <a:rPr lang="zh-CN" altLang="zh-CN" sz="2600" kern="100" dirty="0">
                <a:latin typeface="Times New Roman"/>
                <a:ea typeface="华文细黑"/>
                <a:cs typeface="Times New Roman"/>
              </a:rPr>
              <a:t>女打字员的广告费</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支出金额</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提前</a:t>
            </a:r>
            <a:r>
              <a:rPr lang="zh-CN" altLang="zh-CN" sz="2600" kern="100" dirty="0">
                <a:latin typeface="Times New Roman"/>
                <a:ea typeface="华文细黑"/>
                <a:cs typeface="Times New Roman"/>
              </a:rPr>
              <a:t>一星期预支付给女打字员的薪水</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支出金额</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购买</a:t>
            </a:r>
            <a:r>
              <a:rPr lang="zh-CN" altLang="zh-CN" sz="2600" kern="100" dirty="0">
                <a:latin typeface="Times New Roman"/>
                <a:ea typeface="华文细黑"/>
                <a:cs typeface="Times New Roman"/>
              </a:rPr>
              <a:t>送给女打字员的花束</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支出金额</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同</a:t>
            </a:r>
            <a:r>
              <a:rPr lang="zh-CN" altLang="zh-CN" sz="2600" kern="100" dirty="0">
                <a:latin typeface="Times New Roman"/>
                <a:ea typeface="华文细黑"/>
                <a:cs typeface="Times New Roman"/>
              </a:rPr>
              <a:t>她共进的一顿晚餐</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支出金额</a:t>
            </a:r>
            <a:r>
              <a:rPr lang="en-US" altLang="zh-CN" sz="2600" kern="100" dirty="0" smtClean="0">
                <a:latin typeface="Times New Roman"/>
                <a:ea typeface="华文细黑"/>
                <a:cs typeface="Courier New"/>
              </a:rPr>
              <a:t>)</a:t>
            </a:r>
            <a:endParaRPr lang="zh-CN" altLang="zh-CN" sz="2600" kern="100" dirty="0">
              <a:latin typeface="宋体"/>
              <a:cs typeface="Courier New"/>
            </a:endParaRPr>
          </a:p>
        </p:txBody>
      </p:sp>
    </p:spTree>
    <p:extLst>
      <p:ext uri="{BB962C8B-B14F-4D97-AF65-F5344CB8AC3E}">
        <p14:creationId xmlns:p14="http://schemas.microsoft.com/office/powerpoint/2010/main" val="36425395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1056" y="1362071"/>
            <a:ext cx="8561888" cy="2015936"/>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给</a:t>
            </a:r>
            <a:r>
              <a:rPr lang="zh-CN" altLang="zh-CN" sz="2600" kern="100" dirty="0">
                <a:latin typeface="Times New Roman"/>
                <a:ea typeface="华文细黑"/>
                <a:cs typeface="Times New Roman"/>
              </a:rPr>
              <a:t>夫人买衣服</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一大笔开支</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给</a:t>
            </a:r>
            <a:r>
              <a:rPr lang="zh-CN" altLang="zh-CN" sz="2600" kern="100" dirty="0">
                <a:latin typeface="Times New Roman"/>
                <a:ea typeface="华文细黑"/>
                <a:cs typeface="Times New Roman"/>
              </a:rPr>
              <a:t>岳母买大衣</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一大笔开支</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招聘</a:t>
            </a:r>
            <a:r>
              <a:rPr lang="zh-CN" altLang="zh-CN" sz="2600" kern="100" dirty="0">
                <a:latin typeface="Times New Roman"/>
                <a:ea typeface="华文细黑"/>
                <a:cs typeface="Times New Roman"/>
              </a:rPr>
              <a:t>中年女打字员的广告费</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支出金额</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2913063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138718"/>
            <a:ext cx="8647507" cy="4708981"/>
          </a:xfrm>
          <a:prstGeom prst="rect">
            <a:avLst/>
          </a:prstGeom>
        </p:spPr>
        <p:txBody>
          <a:bodyPr>
            <a:spAutoFit/>
          </a:bodyPr>
          <a:lstStyle/>
          <a:p>
            <a:pPr algn="just">
              <a:lnSpc>
                <a:spcPts val="45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小说虽文约而情节完整，想象空间广阔，请简要概括本文生动曲折的故事情节。</a:t>
            </a:r>
            <a:endParaRPr lang="zh-CN" altLang="zh-CN" sz="1050" kern="100" dirty="0">
              <a:latin typeface="宋体"/>
              <a:cs typeface="Courier New"/>
            </a:endParaRPr>
          </a:p>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Times New Roman"/>
              </a:rPr>
              <a:t>开端：</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丈夫</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花钱招聘了一位年轻的女打字员。</a:t>
            </a:r>
            <a:endParaRPr lang="zh-CN" altLang="zh-CN" sz="1050" kern="100" dirty="0">
              <a:solidFill>
                <a:schemeClr val="accent6">
                  <a:lumMod val="75000"/>
                </a:schemeClr>
              </a:solidFill>
              <a:latin typeface="宋体"/>
              <a:cs typeface="Courier New"/>
            </a:endParaRPr>
          </a:p>
          <a:p>
            <a:pPr algn="just">
              <a:lnSpc>
                <a:spcPts val="4500"/>
              </a:lnSpc>
              <a:spcAft>
                <a:spcPts val="0"/>
              </a:spcAft>
            </a:pPr>
            <a:r>
              <a:rPr lang="zh-CN" altLang="zh-CN" sz="2600" kern="100" dirty="0">
                <a:solidFill>
                  <a:schemeClr val="accent6">
                    <a:lumMod val="75000"/>
                  </a:schemeClr>
                </a:solidFill>
                <a:latin typeface="Times New Roman"/>
                <a:ea typeface="华文细黑"/>
                <a:cs typeface="Times New Roman"/>
              </a:rPr>
              <a:t>发展：</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丈夫</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喜欢上女</a:t>
            </a:r>
            <a:r>
              <a:rPr lang="zh-CN" altLang="zh-CN" sz="2600" kern="100" dirty="0" smtClean="0">
                <a:solidFill>
                  <a:schemeClr val="accent6">
                    <a:lumMod val="75000"/>
                  </a:schemeClr>
                </a:solidFill>
                <a:latin typeface="Times New Roman"/>
                <a:ea typeface="华文细黑"/>
                <a:cs typeface="Times New Roman"/>
              </a:rPr>
              <a:t>打字员，</a:t>
            </a:r>
            <a:r>
              <a:rPr lang="zh-CN" altLang="zh-CN" sz="2600" kern="100" dirty="0">
                <a:solidFill>
                  <a:schemeClr val="accent6">
                    <a:lumMod val="75000"/>
                  </a:schemeClr>
                </a:solidFill>
                <a:latin typeface="Times New Roman"/>
                <a:ea typeface="华文细黑"/>
                <a:cs typeface="Times New Roman"/>
              </a:rPr>
              <a:t>预付薪水，送花，共进晚餐。</a:t>
            </a:r>
            <a:endParaRPr lang="zh-CN" altLang="zh-CN" sz="1050" kern="100" dirty="0">
              <a:solidFill>
                <a:schemeClr val="accent6">
                  <a:lumMod val="75000"/>
                </a:schemeClr>
              </a:solidFill>
              <a:latin typeface="宋体"/>
              <a:cs typeface="Courier New"/>
            </a:endParaRPr>
          </a:p>
          <a:p>
            <a:pPr algn="just">
              <a:lnSpc>
                <a:spcPts val="4500"/>
              </a:lnSpc>
              <a:spcAft>
                <a:spcPts val="0"/>
              </a:spcAft>
            </a:pPr>
            <a:r>
              <a:rPr lang="zh-CN" altLang="zh-CN" sz="2600" kern="100" dirty="0">
                <a:solidFill>
                  <a:schemeClr val="accent6">
                    <a:lumMod val="75000"/>
                  </a:schemeClr>
                </a:solidFill>
                <a:latin typeface="Times New Roman"/>
                <a:ea typeface="华文细黑"/>
                <a:cs typeface="Times New Roman"/>
              </a:rPr>
              <a:t>高潮：婚外情暴露，向</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夫人</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岳母</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赔礼</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买衣服送给她们，平息家庭危机。</a:t>
            </a:r>
            <a:endParaRPr lang="zh-CN" altLang="zh-CN" sz="1050" kern="100" dirty="0">
              <a:solidFill>
                <a:schemeClr val="accent6">
                  <a:lumMod val="75000"/>
                </a:schemeClr>
              </a:solidFill>
              <a:latin typeface="宋体"/>
              <a:cs typeface="Courier New"/>
            </a:endParaRPr>
          </a:p>
          <a:p>
            <a:pPr algn="just">
              <a:lnSpc>
                <a:spcPts val="4500"/>
              </a:lnSpc>
              <a:spcAft>
                <a:spcPts val="0"/>
              </a:spcAft>
            </a:pPr>
            <a:r>
              <a:rPr lang="zh-CN" altLang="zh-CN" sz="2600" kern="100" dirty="0">
                <a:solidFill>
                  <a:schemeClr val="accent6">
                    <a:lumMod val="75000"/>
                  </a:schemeClr>
                </a:solidFill>
                <a:latin typeface="Times New Roman"/>
                <a:ea typeface="华文细黑"/>
                <a:cs typeface="Times New Roman"/>
              </a:rPr>
              <a:t>结局：另聘一中年女打字员</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00134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3182" y="591428"/>
            <a:ext cx="8733982" cy="3852530"/>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审清该题型的常见提问方式</a:t>
            </a:r>
            <a:endParaRPr lang="zh-CN" altLang="zh-CN" sz="105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梳理小说的脉络；</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概括小说的情节；</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文中共写了哪几件事，请依次加以概括；</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概括小说的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部分内容</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包括开端、发展、高潮和结局中的某一方面</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小说的线索是什么，请简要分析</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8461908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1721" y="165997"/>
            <a:ext cx="8909535" cy="4638001"/>
          </a:xfrm>
          <a:prstGeom prst="rect">
            <a:avLst/>
          </a:prstGeom>
        </p:spPr>
        <p:txBody>
          <a:bodyPr>
            <a:spAutoFit/>
          </a:bodyPr>
          <a:lstStyle/>
          <a:p>
            <a:pPr algn="just">
              <a:lnSpc>
                <a:spcPts val="45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掌握该题型的答题方法和模式</a:t>
            </a:r>
            <a:endParaRPr lang="zh-CN" altLang="zh-CN" sz="1050" kern="100" dirty="0">
              <a:latin typeface="宋体"/>
              <a:cs typeface="Courier New"/>
            </a:endParaRPr>
          </a:p>
          <a:p>
            <a:pPr algn="just">
              <a:lnSpc>
                <a:spcPts val="45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梳理情节三法</a:t>
            </a:r>
            <a:endParaRPr lang="zh-CN" altLang="zh-CN" sz="1050" kern="100" dirty="0">
              <a:latin typeface="宋体"/>
              <a:cs typeface="Courier New"/>
            </a:endParaRPr>
          </a:p>
          <a:p>
            <a:pPr algn="just">
              <a:lnSpc>
                <a:spcPts val="45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理清小说的结构层次，按小说叙述顺序、情节发展脉络进行梳理。</a:t>
            </a:r>
            <a:endParaRPr lang="zh-CN" altLang="zh-CN" sz="1050" kern="100" dirty="0">
              <a:latin typeface="宋体"/>
              <a:cs typeface="Courier New"/>
            </a:endParaRPr>
          </a:p>
          <a:p>
            <a:pPr algn="just">
              <a:lnSpc>
                <a:spcPts val="45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寻找小说的线索来梳理。小说线索是贯穿整部作品的情节发展的脉络，它可以是小说中的某个人物、某个事物，也可以是作者的情感、小说的事件，还可以是故事中的时间、空间。阅读小说，抓住线索是把握小说故事发展的关键</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8225107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1892" y="166251"/>
            <a:ext cx="8821322" cy="4493731"/>
          </a:xfrm>
          <a:prstGeom prst="rect">
            <a:avLst/>
          </a:prstGeom>
        </p:spPr>
        <p:txBody>
          <a:bodyPr>
            <a:spAutoFit/>
          </a:bodyPr>
          <a:lstStyle/>
          <a:p>
            <a:pPr algn="just">
              <a:lnSpc>
                <a:spcPts val="5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抓住场面，梳理情节。一般一个场面可以梳理为一个情节，小说中的场面就是人物活动的场所。如《林教头风雪山神庙》就可用此法梳理：酒店遇故交、市场买刀寻仇、看管草料场、山神庙复仇等。</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运用答题模式，准确概括</a:t>
            </a:r>
            <a:endParaRPr lang="zh-CN" altLang="zh-CN" sz="105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从主人公的角度叙述。故事复杂、关涉的人物较多时，一般首先从主人公的角度叙述、概括，而且要前后贯通</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2426540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20256" y="135091"/>
            <a:ext cx="7462694" cy="507831"/>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r>
              <a:rPr lang="en-US" altLang="zh-CN" sz="2700" dirty="0" smtClean="0">
                <a:solidFill>
                  <a:srgbClr val="FFFF00"/>
                </a:solidFill>
                <a:latin typeface="黑体" pitchFamily="2" charset="-122"/>
                <a:ea typeface="黑体" pitchFamily="2" charset="-122"/>
              </a:rPr>
              <a:t>Ⅰ</a:t>
            </a:r>
            <a:r>
              <a:rPr lang="zh-CN" altLang="zh-CN" sz="2700" dirty="0" smtClean="0">
                <a:solidFill>
                  <a:srgbClr val="FFFF00"/>
                </a:solidFill>
                <a:latin typeface="黑体" pitchFamily="2" charset="-122"/>
                <a:ea typeface="黑体" pitchFamily="2" charset="-122"/>
              </a:rPr>
              <a:t>从</a:t>
            </a:r>
            <a:r>
              <a:rPr lang="zh-CN" altLang="zh-CN" sz="2700" dirty="0">
                <a:solidFill>
                  <a:srgbClr val="FFFF00"/>
                </a:solidFill>
                <a:latin typeface="黑体" pitchFamily="2" charset="-122"/>
                <a:ea typeface="黑体" pitchFamily="2" charset="-122"/>
              </a:rPr>
              <a:t>整体上梳理、概括情节及分析情节结构</a:t>
            </a:r>
            <a:r>
              <a:rPr lang="zh-CN" altLang="zh-CN" sz="2700" dirty="0" smtClean="0">
                <a:solidFill>
                  <a:srgbClr val="FFFF00"/>
                </a:solidFill>
                <a:latin typeface="黑体" pitchFamily="2" charset="-122"/>
                <a:ea typeface="黑体" pitchFamily="2" charset="-122"/>
              </a:rPr>
              <a:t>特点</a:t>
            </a:r>
            <a:endParaRPr lang="zh-CN" altLang="zh-CN" sz="2700" dirty="0">
              <a:solidFill>
                <a:srgbClr val="FFFF00"/>
              </a:solidFill>
              <a:latin typeface="黑体" pitchFamily="2" charset="-122"/>
              <a:ea typeface="黑体" pitchFamily="2" charset="-122"/>
            </a:endParaRPr>
          </a:p>
        </p:txBody>
      </p:sp>
      <p:sp>
        <p:nvSpPr>
          <p:cNvPr id="6" name="矩形 5"/>
          <p:cNvSpPr/>
          <p:nvPr/>
        </p:nvSpPr>
        <p:spPr>
          <a:xfrm>
            <a:off x="179512" y="951468"/>
            <a:ext cx="8733982" cy="3852530"/>
          </a:xfrm>
          <a:prstGeom prst="rect">
            <a:avLst/>
          </a:prstGeom>
        </p:spPr>
        <p:txBody>
          <a:bodyPr>
            <a:spAutoFit/>
          </a:bodyPr>
          <a:lstStyle/>
          <a:p>
            <a:pPr algn="just">
              <a:lnSpc>
                <a:spcPts val="5000"/>
              </a:lnSpc>
            </a:pPr>
            <a:r>
              <a:rPr lang="zh-CN" altLang="zh-CN" sz="2600" kern="100" dirty="0">
                <a:solidFill>
                  <a:srgbClr val="0000FF"/>
                </a:solidFill>
                <a:latin typeface="Times New Roman"/>
                <a:ea typeface="华文细黑"/>
                <a:cs typeface="Times New Roman"/>
              </a:rPr>
              <a:t>一、构建情节结构方面的知识背景</a:t>
            </a:r>
          </a:p>
          <a:p>
            <a:pPr algn="just">
              <a:lnSpc>
                <a:spcPts val="5000"/>
              </a:lnSpc>
              <a:spcAft>
                <a:spcPts val="0"/>
              </a:spcAft>
            </a:pPr>
            <a:r>
              <a:rPr lang="zh-CN" altLang="zh-CN" sz="2600" kern="100" dirty="0">
                <a:latin typeface="Times New Roman"/>
                <a:ea typeface="华文细黑"/>
                <a:cs typeface="Times New Roman"/>
              </a:rPr>
              <a:t>小说情节是在小说提供的特定环境中，由于人物之间的相互关系和人与环境间的矛盾冲突而产生的一系列生活事件发生、发展直至解决的整个过程。它是构成小说的三要素之一，它既有自身的特点和技巧，又对展现人物性格、表现作品主题起着重要作用</a:t>
            </a:r>
            <a:r>
              <a:rPr lang="zh-CN" altLang="zh-CN" sz="2600" kern="100" dirty="0" smtClean="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4040040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1153751"/>
            <a:ext cx="8821322" cy="2570127"/>
          </a:xfrm>
          <a:prstGeom prst="rect">
            <a:avLst/>
          </a:prstGeom>
        </p:spPr>
        <p:txBody>
          <a:bodyPr>
            <a:spAutoFit/>
          </a:bodyPr>
          <a:lstStyle/>
          <a:p>
            <a:pPr algn="just">
              <a:lnSpc>
                <a:spcPts val="5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叙述要完整。按照</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何时何地何人做何事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的格式加以叙述、概括。尤其是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何人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何事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这两个要素坚决不能省略。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何事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一环有时要包括</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原因、经过、结果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叙述、概括时要避免前后情节的相互交错</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1586751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1892" y="-92546"/>
            <a:ext cx="8821322" cy="5221942"/>
          </a:xfrm>
          <a:prstGeom prst="rect">
            <a:avLst/>
          </a:prstGeom>
        </p:spPr>
        <p:txBody>
          <a:bodyPr>
            <a:spAutoFit/>
          </a:bodyPr>
          <a:lstStyle/>
          <a:p>
            <a:pPr algn="just">
              <a:lnSpc>
                <a:spcPts val="50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二</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分析概括情节结构特点题</a:t>
            </a:r>
            <a:endParaRPr lang="zh-CN" altLang="zh-CN" sz="1050" kern="100" dirty="0">
              <a:solidFill>
                <a:srgbClr val="C00000"/>
              </a:solidFill>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笑　者</a:t>
            </a:r>
            <a:endParaRPr lang="zh-CN" altLang="zh-CN" sz="1050" kern="100" dirty="0">
              <a:latin typeface="宋体"/>
              <a:cs typeface="Courier New"/>
            </a:endParaRPr>
          </a:p>
          <a:p>
            <a:pPr algn="ctr">
              <a:lnSpc>
                <a:spcPts val="5000"/>
              </a:lnSpc>
              <a:spcAft>
                <a:spcPts val="0"/>
              </a:spcAft>
            </a:pP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德</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海恩里克</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波尔</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每当</a:t>
            </a:r>
            <a:r>
              <a:rPr lang="zh-CN" altLang="zh-CN" sz="2600" kern="100" dirty="0">
                <a:latin typeface="Times New Roman"/>
                <a:ea typeface="华文细黑"/>
                <a:cs typeface="Times New Roman"/>
              </a:rPr>
              <a:t>有人问起我干哪一行时，我就窘态毕露、满面通红，口结不已，而原本人家都觉得我是个挺镇定的人的。我很羡慕那些能说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我是个泥水匠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的人。我羡慕理发师、记账员与作家这些可以直截了当有所招认的人，因为他们的职业</a:t>
            </a:r>
            <a:r>
              <a:rPr lang="zh-CN" altLang="zh-CN" sz="2600" kern="100" dirty="0" smtClean="0">
                <a:latin typeface="Times New Roman"/>
                <a:ea typeface="华文细黑"/>
                <a:cs typeface="Times New Roman"/>
              </a:rPr>
              <a:t>不</a:t>
            </a:r>
            <a:endParaRPr lang="zh-CN" altLang="zh-CN" sz="1050" kern="100" dirty="0">
              <a:latin typeface="宋体"/>
              <a:cs typeface="Courier New"/>
            </a:endParaRPr>
          </a:p>
        </p:txBody>
      </p:sp>
    </p:spTree>
    <p:extLst>
      <p:ext uri="{BB962C8B-B14F-4D97-AF65-F5344CB8AC3E}">
        <p14:creationId xmlns:p14="http://schemas.microsoft.com/office/powerpoint/2010/main" val="4345884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8794" y="-57904"/>
            <a:ext cx="8877702" cy="5221942"/>
          </a:xfrm>
          <a:prstGeom prst="rect">
            <a:avLst/>
          </a:prstGeom>
        </p:spPr>
        <p:txBody>
          <a:bodyPr wrap="square">
            <a:spAutoFit/>
          </a:bodyPr>
          <a:lstStyle/>
          <a:p>
            <a:pPr algn="just">
              <a:lnSpc>
                <a:spcPts val="5000"/>
              </a:lnSpc>
              <a:spcAft>
                <a:spcPts val="0"/>
              </a:spcAft>
            </a:pPr>
            <a:r>
              <a:rPr lang="zh-CN" altLang="zh-CN" sz="2600" kern="100" dirty="0">
                <a:latin typeface="Times New Roman"/>
                <a:ea typeface="华文细黑"/>
                <a:cs typeface="Times New Roman"/>
              </a:rPr>
              <a:t>言自明，无须冗言解释，而叫我回答这类问题，却感到十分局促：我是个笑者。一旦招认了，我在回答第二个问题</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你是这样谋生的吗？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时，又得老老实实地再招认一次：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是的。</a:t>
            </a:r>
            <a:r>
              <a:rPr lang="en-US" altLang="zh-CN" sz="2600" kern="100" dirty="0">
                <a:latin typeface="宋体"/>
                <a:ea typeface="华文细黑"/>
                <a:cs typeface="Times New Roman"/>
              </a:rPr>
              <a:t>”</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我</a:t>
            </a:r>
            <a:r>
              <a:rPr lang="zh-CN" altLang="zh-CN" sz="2600" kern="100" dirty="0">
                <a:latin typeface="Times New Roman"/>
                <a:ea typeface="华文细黑"/>
                <a:cs typeface="Times New Roman"/>
              </a:rPr>
              <a:t>的确靠发笑维生，而且笑得很好，因为套句商业用语来说，我的笑声是供不应求的。我是个优秀的笑者，没人笑得跟我一样好，也没有人能如此发扬我这行艺术的精粹。有很长一段时间，为了避免没完没了的解释，我会称自己为</a:t>
            </a:r>
            <a:r>
              <a:rPr lang="zh-CN" altLang="zh-CN" sz="2600" kern="100" dirty="0" smtClean="0">
                <a:latin typeface="Times New Roman"/>
                <a:ea typeface="华文细黑"/>
                <a:cs typeface="Times New Roman"/>
              </a:rPr>
              <a:t>演</a:t>
            </a:r>
            <a:endParaRPr lang="zh-CN" altLang="zh-CN" sz="2600" kern="100" dirty="0">
              <a:latin typeface="宋体"/>
              <a:cs typeface="Courier New"/>
            </a:endParaRPr>
          </a:p>
        </p:txBody>
      </p:sp>
    </p:spTree>
    <p:extLst>
      <p:ext uri="{BB962C8B-B14F-4D97-AF65-F5344CB8AC3E}">
        <p14:creationId xmlns:p14="http://schemas.microsoft.com/office/powerpoint/2010/main" val="16019995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9134" y="-20538"/>
            <a:ext cx="8427116" cy="5221942"/>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员，但是我的才华在滑稽剧与朗诵术的领域中实在显得过于贫弱，我觉得用这个名称是太离谱了。我喜爱真理，而真相是：我是个笑者。</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我</a:t>
            </a:r>
            <a:r>
              <a:rPr lang="zh-CN" altLang="zh-CN" sz="2600" kern="100" dirty="0">
                <a:latin typeface="Times New Roman"/>
                <a:ea typeface="华文细黑"/>
                <a:cs typeface="Times New Roman"/>
              </a:rPr>
              <a:t>既非小丑，又不是滑稽演员。我并不使人们开心，我表演开心。我像罗马帝王一样地笑，或者笑得像个敏感的小男生，我发出十七世纪的笑声，与发出十九世纪的同样自在，如果场合需要，我一路笑尽所有的世纪，所有的社会阶层，所有不同的年龄，就像修皮鞋的，</a:t>
            </a:r>
            <a:r>
              <a:rPr lang="zh-CN" altLang="zh-CN" sz="2600" kern="100" dirty="0" smtClean="0">
                <a:latin typeface="Times New Roman"/>
                <a:ea typeface="华文细黑"/>
                <a:cs typeface="Times New Roman"/>
              </a:rPr>
              <a:t>这</a:t>
            </a:r>
            <a:endParaRPr lang="zh-CN" altLang="zh-CN" sz="1050" kern="100" dirty="0">
              <a:latin typeface="宋体"/>
              <a:cs typeface="Courier New"/>
            </a:endParaRPr>
          </a:p>
        </p:txBody>
      </p:sp>
    </p:spTree>
    <p:extLst>
      <p:ext uri="{BB962C8B-B14F-4D97-AF65-F5344CB8AC3E}">
        <p14:creationId xmlns:p14="http://schemas.microsoft.com/office/powerpoint/2010/main" val="24426821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43735"/>
            <a:ext cx="8769291" cy="5135765"/>
          </a:xfrm>
          <a:prstGeom prst="rect">
            <a:avLst/>
          </a:prstGeom>
          <a:noFill/>
        </p:spPr>
        <p:txBody>
          <a:bodyPr wrap="square" rtlCol="0">
            <a:spAutoFit/>
          </a:bodyPr>
          <a:lstStyle/>
          <a:p>
            <a:pPr algn="just">
              <a:lnSpc>
                <a:spcPts val="5000"/>
              </a:lnSpc>
            </a:pPr>
            <a:r>
              <a:rPr lang="zh-CN" altLang="zh-CN" sz="2600" kern="100" dirty="0" smtClean="0">
                <a:latin typeface="Times New Roman"/>
                <a:ea typeface="华文细黑"/>
                <a:cs typeface="Times New Roman"/>
              </a:rPr>
              <a:t>不过是</a:t>
            </a:r>
            <a:r>
              <a:rPr lang="zh-CN" altLang="zh-CN" sz="2600" kern="100" dirty="0">
                <a:latin typeface="Times New Roman"/>
                <a:ea typeface="华文细黑"/>
                <a:cs typeface="Times New Roman"/>
              </a:rPr>
              <a:t>我练出的一种技能。在我的心胸中，怀抱了美洲的笑声，非洲的笑声，白种、红种与黄种的笑声</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只要报酬合宜，在导演的要求之下，我的笑声就能轰然而出。我已经变得不可或缺了。我在唱片里笑，在录音带中笑，电视导播对我也蛮尊重的。我凄惨地笑，适度地笑，神经地笑；我笑得像个电车上的剪票员或像杂货店里的帮工；清晨的笑声，晚间的笑声，子夜的笑声与黎明的笑声。简言之，无论何时需要何种笑声</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我都得笑</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942640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2855" y="-42902"/>
            <a:ext cx="8505609" cy="5221942"/>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这样</a:t>
            </a:r>
            <a:r>
              <a:rPr lang="zh-CN" altLang="zh-CN" sz="2600" kern="100" dirty="0">
                <a:latin typeface="Times New Roman"/>
                <a:ea typeface="华文细黑"/>
                <a:cs typeface="Times New Roman"/>
              </a:rPr>
              <a:t>一种行业，不必我说，自然是十分令人厌烦的了，特别是我还有一项专长</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擅发传染性的笑声，这对三四流的滑稽演员而言，我更是不可缺少的帮手了，这级演员很怕</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也难怪他们</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观众会错过他们说的关键性笑话，因此多半的晚上我都在夜总会里充当不露声色的捧场者，我的职责就是在表演节目嫌弱的当儿，发出传染性的笑声。这种笑声必须小心地在时机上扣得很准；我的放声纵笑</a:t>
            </a:r>
            <a:r>
              <a:rPr lang="zh-CN" altLang="zh-CN" sz="2600" kern="100" dirty="0" smtClean="0">
                <a:latin typeface="Times New Roman"/>
                <a:ea typeface="华文细黑"/>
                <a:cs typeface="Times New Roman"/>
              </a:rPr>
              <a:t>不</a:t>
            </a:r>
            <a:r>
              <a:rPr lang="zh-CN" altLang="zh-CN" sz="2600" kern="100" dirty="0">
                <a:solidFill>
                  <a:prstClr val="black"/>
                </a:solidFill>
                <a:latin typeface="Times New Roman"/>
                <a:ea typeface="华文细黑"/>
                <a:cs typeface="Times New Roman"/>
              </a:rPr>
              <a:t>能来得太早，也不可来得过迟，必须恰是时候；在事先</a:t>
            </a:r>
            <a:r>
              <a:rPr lang="zh-CN" altLang="zh-CN" sz="2600" kern="100" dirty="0" smtClean="0">
                <a:solidFill>
                  <a:prstClr val="black"/>
                </a:solidFill>
                <a:latin typeface="Times New Roman"/>
                <a:ea typeface="华文细黑"/>
                <a:cs typeface="Times New Roman"/>
              </a:rPr>
              <a:t>排</a:t>
            </a:r>
            <a:endParaRPr lang="zh-CN" altLang="zh-CN" sz="1050" kern="100" dirty="0">
              <a:latin typeface="宋体"/>
              <a:cs typeface="Courier New"/>
            </a:endParaRPr>
          </a:p>
        </p:txBody>
      </p:sp>
    </p:spTree>
    <p:extLst>
      <p:ext uri="{BB962C8B-B14F-4D97-AF65-F5344CB8AC3E}">
        <p14:creationId xmlns:p14="http://schemas.microsoft.com/office/powerpoint/2010/main" val="1917506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654" y="133683"/>
            <a:ext cx="8850971" cy="4901342"/>
          </a:xfrm>
          <a:prstGeom prst="rect">
            <a:avLst/>
          </a:prstGeom>
          <a:noFill/>
        </p:spPr>
        <p:txBody>
          <a:bodyPr wrap="square" rtlCol="0">
            <a:spAutoFit/>
          </a:bodyPr>
          <a:lstStyle/>
          <a:p>
            <a:pPr algn="just">
              <a:lnSpc>
                <a:spcPts val="4500"/>
              </a:lnSpc>
            </a:pPr>
            <a:r>
              <a:rPr lang="zh-CN" altLang="zh-CN" sz="2600" kern="100" dirty="0" smtClean="0">
                <a:solidFill>
                  <a:prstClr val="black"/>
                </a:solidFill>
                <a:latin typeface="Times New Roman"/>
                <a:ea typeface="华文细黑"/>
                <a:cs typeface="Times New Roman"/>
              </a:rPr>
              <a:t>练</a:t>
            </a:r>
            <a:r>
              <a:rPr lang="zh-CN" altLang="zh-CN" sz="2600" kern="100" dirty="0" smtClean="0">
                <a:latin typeface="Times New Roman"/>
                <a:ea typeface="华文细黑"/>
                <a:cs typeface="Times New Roman"/>
              </a:rPr>
              <a:t>好的节骨眼儿上，我放声一笑，整个观众的哄笑也会响彻全场，台上说的笑话也才给救了起来。至于我呢，则拖着疲惫的身心来到衣帽间，穿上大衣，庆幸自己总算下班了。回到家中，总会发现有电报在等着我：</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即刻需要你的笑声。星期二录音。</a:t>
            </a:r>
            <a:r>
              <a:rPr lang="en-US" altLang="zh-CN" sz="2600" kern="100" dirty="0" smtClean="0">
                <a:latin typeface="宋体"/>
                <a:ea typeface="华文细黑"/>
                <a:cs typeface="Times New Roman"/>
              </a:rPr>
              <a:t>”</a:t>
            </a: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数小时之后，我已经坐在暖气过强的特别快车上悲叹我的命运了。简直不必说，当我下了班或休假的时候，我是一点儿也不想笑的。牛仔巴不得能忘却牛群，泥水匠能忘掉灰</a:t>
            </a:r>
            <a:endParaRPr lang="zh-CN" altLang="zh-CN" sz="2600" kern="100" dirty="0">
              <a:latin typeface="宋体"/>
              <a:cs typeface="Courier New"/>
            </a:endParaRPr>
          </a:p>
        </p:txBody>
      </p:sp>
    </p:spTree>
    <p:extLst>
      <p:ext uri="{BB962C8B-B14F-4D97-AF65-F5344CB8AC3E}">
        <p14:creationId xmlns:p14="http://schemas.microsoft.com/office/powerpoint/2010/main" val="31242161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88399"/>
            <a:ext cx="8850971" cy="5286062"/>
          </a:xfrm>
          <a:prstGeom prst="rect">
            <a:avLst/>
          </a:prstGeom>
          <a:noFill/>
        </p:spPr>
        <p:txBody>
          <a:bodyPr wrap="square" rtlCol="0">
            <a:spAutoFit/>
          </a:bodyPr>
          <a:lstStyle/>
          <a:p>
            <a:pPr algn="just">
              <a:lnSpc>
                <a:spcPts val="4500"/>
              </a:lnSpc>
            </a:pPr>
            <a:r>
              <a:rPr lang="zh-CN" altLang="zh-CN" sz="2600" kern="100" dirty="0" smtClean="0">
                <a:latin typeface="Times New Roman"/>
                <a:ea typeface="华文细黑"/>
                <a:cs typeface="Times New Roman"/>
              </a:rPr>
              <a:t>泥也</a:t>
            </a:r>
            <a:r>
              <a:rPr lang="zh-CN" altLang="zh-CN" sz="2600" kern="100" dirty="0">
                <a:latin typeface="Times New Roman"/>
                <a:ea typeface="华文细黑"/>
                <a:cs typeface="Times New Roman"/>
              </a:rPr>
              <a:t>是一桩乐事，木匠家中的门常常是坏的，要不然就是抽屉开不开。卖糖果的喜欢吃酸黄瓜；肉贩子喜欢杏仁饼；烤面包的宁可嚼香肠，也不要啃面包；斗牛士养鸽子消遣；赛拳的看见自己的孩子流鼻血，脸都吓白了。我觉得这都是很自然的事，因为我自己工作之余就从来不笑。</a:t>
            </a:r>
            <a:endParaRPr lang="zh-CN" altLang="zh-CN" sz="260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我</a:t>
            </a:r>
            <a:r>
              <a:rPr lang="zh-CN" altLang="zh-CN" sz="2600" kern="100" dirty="0">
                <a:latin typeface="Times New Roman"/>
                <a:ea typeface="华文细黑"/>
                <a:cs typeface="Times New Roman"/>
              </a:rPr>
              <a:t>是个严肃的人，很多人认为或许十分正确</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我是个悲观厌世的人。在我们婚姻生活的头几年中，我妻子常会对我说：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笑几声嘛！</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但后来她认清了我是无法满足她这个愿望的。我能在全然的肃穆中放松脸部紧绷的肌肉与</a:t>
            </a:r>
            <a:r>
              <a:rPr lang="zh-CN" altLang="zh-CN" sz="2600" kern="100" dirty="0" smtClean="0">
                <a:latin typeface="Times New Roman"/>
                <a:ea typeface="华文细黑"/>
                <a:cs typeface="Times New Roman"/>
              </a:rPr>
              <a:t>磨</a:t>
            </a:r>
            <a:r>
              <a:rPr lang="zh-CN" altLang="zh-CN" sz="2600" kern="100" dirty="0">
                <a:latin typeface="Times New Roman"/>
                <a:ea typeface="华文细黑"/>
                <a:cs typeface="Times New Roman"/>
              </a:rPr>
              <a:t>损的</a:t>
            </a:r>
          </a:p>
        </p:txBody>
      </p:sp>
    </p:spTree>
    <p:extLst>
      <p:ext uri="{BB962C8B-B14F-4D97-AF65-F5344CB8AC3E}">
        <p14:creationId xmlns:p14="http://schemas.microsoft.com/office/powerpoint/2010/main" val="30101903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647" y="295265"/>
            <a:ext cx="8590665" cy="4580741"/>
          </a:xfrm>
          <a:prstGeom prst="rect">
            <a:avLst/>
          </a:prstGeom>
          <a:noFill/>
        </p:spPr>
        <p:txBody>
          <a:bodyPr wrap="square" rtlCol="0">
            <a:spAutoFit/>
          </a:bodyPr>
          <a:lstStyle/>
          <a:p>
            <a:pPr algn="just">
              <a:lnSpc>
                <a:spcPts val="5000"/>
              </a:lnSpc>
              <a:spcAft>
                <a:spcPts val="0"/>
              </a:spcAft>
            </a:pPr>
            <a:r>
              <a:rPr lang="zh-CN" altLang="zh-CN" sz="2600" kern="100" dirty="0" smtClean="0">
                <a:latin typeface="Times New Roman"/>
                <a:ea typeface="华文细黑"/>
                <a:cs typeface="Times New Roman"/>
              </a:rPr>
              <a:t>精力</a:t>
            </a:r>
            <a:r>
              <a:rPr lang="zh-CN" altLang="zh-CN" sz="2600" kern="100" dirty="0">
                <a:latin typeface="Times New Roman"/>
                <a:ea typeface="华文细黑"/>
                <a:cs typeface="Times New Roman"/>
              </a:rPr>
              <a:t>，我就会觉得快乐。是真的，连别人的笑声我都受不了，因为那太令我想到自己的职业。所以说，我们的婚姻是十分静寂、安详的，因为连我妻子也忘了怎么笑了，偶尔我见她脸上挂着一丝微笑，我也回她一个浅笑。我们谈话声调很低，因为我痛恨夜总会里的喧嚣，还有录音时充斥的闹声。不清楚我的人认为我沉默寡言。或许我是这样，因为我得常常张开口大笑。我一生都是一副无动于衷</a:t>
            </a:r>
            <a:r>
              <a:rPr lang="zh-CN" altLang="zh-CN" sz="2600" kern="100" dirty="0" smtClean="0">
                <a:latin typeface="Times New Roman"/>
                <a:ea typeface="华文细黑"/>
                <a:cs typeface="Times New Roman"/>
              </a:rPr>
              <a:t>的</a:t>
            </a:r>
            <a:r>
              <a:rPr lang="zh-CN" altLang="en-US" sz="2600" kern="100" dirty="0" smtClean="0">
                <a:latin typeface="Times New Roman"/>
                <a:ea typeface="华文细黑"/>
                <a:cs typeface="Times New Roman"/>
              </a:rPr>
              <a:t>表</a:t>
            </a:r>
            <a:endParaRPr lang="zh-CN" altLang="zh-CN" sz="2600" kern="100" dirty="0">
              <a:latin typeface="宋体"/>
              <a:cs typeface="Courier New"/>
            </a:endParaRPr>
          </a:p>
        </p:txBody>
      </p:sp>
    </p:spTree>
    <p:extLst>
      <p:ext uri="{BB962C8B-B14F-4D97-AF65-F5344CB8AC3E}">
        <p14:creationId xmlns:p14="http://schemas.microsoft.com/office/powerpoint/2010/main" val="15178303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857587"/>
            <a:ext cx="8596501" cy="3298339"/>
          </a:xfrm>
          <a:prstGeom prst="rect">
            <a:avLst/>
          </a:prstGeom>
          <a:noFill/>
        </p:spPr>
        <p:txBody>
          <a:bodyPr wrap="square" rtlCol="0">
            <a:spAutoFit/>
          </a:bodyPr>
          <a:lstStyle/>
          <a:p>
            <a:pPr algn="just">
              <a:lnSpc>
                <a:spcPts val="5000"/>
              </a:lnSpc>
              <a:spcAft>
                <a:spcPts val="0"/>
              </a:spcAft>
            </a:pPr>
            <a:r>
              <a:rPr lang="zh-CN" altLang="zh-CN" sz="2600" kern="100" dirty="0" smtClean="0">
                <a:latin typeface="Times New Roman"/>
                <a:ea typeface="华文细黑"/>
                <a:cs typeface="Times New Roman"/>
              </a:rPr>
              <a:t>情</a:t>
            </a:r>
            <a:r>
              <a:rPr lang="zh-CN" altLang="zh-CN" sz="2600" kern="100" dirty="0">
                <a:latin typeface="Times New Roman"/>
                <a:ea typeface="华文细黑"/>
                <a:cs typeface="Times New Roman"/>
              </a:rPr>
              <a:t>，偶尔让自己也挤出一丝温柔的浅笑，我常怀疑自己是否真正笑过。我想没有。我的兄弟姊妹始终认为我是个老气横秋的孩子。不错，我以各种不同的形式笑，但我却从没听过自己的笑声</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r">
              <a:lnSpc>
                <a:spcPts val="5000"/>
              </a:lnSpc>
              <a:spcAft>
                <a:spcPts val="0"/>
              </a:spcAft>
            </a:pP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选自</a:t>
            </a:r>
            <a:r>
              <a:rPr lang="en-US" altLang="zh-CN" sz="2600" kern="100" dirty="0">
                <a:latin typeface="Times New Roman"/>
                <a:ea typeface="华文细黑"/>
                <a:cs typeface="Courier New"/>
              </a:rPr>
              <a:t>2013</a:t>
            </a:r>
            <a:r>
              <a:rPr lang="zh-CN" altLang="zh-CN" sz="2600" kern="100" dirty="0">
                <a:latin typeface="Times New Roman"/>
                <a:ea typeface="华文细黑"/>
                <a:cs typeface="Times New Roman"/>
              </a:rPr>
              <a:t>年第</a:t>
            </a: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期《文苑</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经典美文》</a:t>
            </a:r>
            <a:r>
              <a:rPr lang="en-US" altLang="zh-CN" sz="2600" kern="100" dirty="0" smtClean="0">
                <a:latin typeface="Times New Roman"/>
                <a:ea typeface="华文细黑"/>
                <a:cs typeface="Courier New"/>
              </a:rPr>
              <a:t>)</a:t>
            </a:r>
            <a:endParaRPr lang="zh-CN" altLang="zh-CN" sz="2600" kern="100" dirty="0">
              <a:latin typeface="宋体"/>
              <a:cs typeface="Courier New"/>
            </a:endParaRPr>
          </a:p>
        </p:txBody>
      </p:sp>
    </p:spTree>
    <p:extLst>
      <p:ext uri="{BB962C8B-B14F-4D97-AF65-F5344CB8AC3E}">
        <p14:creationId xmlns:p14="http://schemas.microsoft.com/office/powerpoint/2010/main" val="29059109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512" y="576426"/>
            <a:ext cx="8769291" cy="3939540"/>
          </a:xfrm>
          <a:prstGeom prst="rect">
            <a:avLst/>
          </a:prstGeom>
          <a:noFill/>
        </p:spPr>
        <p:txBody>
          <a:bodyPr wrap="square" rtlCol="0">
            <a:spAutoFit/>
          </a:bodyPr>
          <a:lstStyle/>
          <a:p>
            <a:pPr algn="just">
              <a:lnSpc>
                <a:spcPts val="50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一</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小说情节的结构模式</a:t>
            </a:r>
            <a:endParaRPr lang="zh-CN" altLang="zh-CN" sz="1050" kern="100" dirty="0">
              <a:solidFill>
                <a:srgbClr val="C00000"/>
              </a:solidFill>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小说情节结构主要通过情节的推进或情绪的勾连、材料的组织来构成。研读小说情节结构，应关注以下两种结构模式：</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传统小说模式</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线性结构模式</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通常采用以时空为本位，按照故事发展的先后顺序安排情节。一般有以下三种方式</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6169508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238259"/>
            <a:ext cx="8596501" cy="4648388"/>
          </a:xfrm>
          <a:prstGeom prst="rect">
            <a:avLst/>
          </a:prstGeom>
          <a:noFill/>
        </p:spPr>
        <p:txBody>
          <a:bodyPr wrap="square" rtlCol="0">
            <a:spAutoFit/>
          </a:bodyPr>
          <a:lstStyle/>
          <a:p>
            <a:pPr algn="just">
              <a:lnSpc>
                <a:spcPts val="4000"/>
              </a:lnSpc>
              <a:spcAft>
                <a:spcPts val="0"/>
              </a:spcAft>
            </a:pPr>
            <a:r>
              <a:rPr lang="en-US" altLang="zh-CN" sz="2400" kern="100" dirty="0">
                <a:latin typeface="Times New Roman"/>
                <a:ea typeface="华文细黑"/>
                <a:cs typeface="Courier New"/>
              </a:rPr>
              <a:t>3</a:t>
            </a:r>
            <a:r>
              <a:rPr lang="en-US" altLang="zh-CN" sz="2400" kern="100" dirty="0">
                <a:latin typeface="Times New Roman"/>
                <a:ea typeface="微软雅黑"/>
                <a:cs typeface="Courier New"/>
              </a:rPr>
              <a:t>.</a:t>
            </a:r>
            <a:r>
              <a:rPr lang="zh-CN" altLang="zh-CN" sz="2400" kern="100" dirty="0">
                <a:latin typeface="Times New Roman"/>
                <a:ea typeface="华文细黑"/>
                <a:cs typeface="Times New Roman"/>
              </a:rPr>
              <a:t>试分析这篇小说的结构特点及其对表达主题的作用。</a:t>
            </a:r>
            <a:endParaRPr lang="zh-CN" altLang="zh-CN" sz="2400" kern="100" dirty="0">
              <a:latin typeface="宋体"/>
              <a:cs typeface="Courier New"/>
            </a:endParaRPr>
          </a:p>
          <a:p>
            <a:pPr algn="just">
              <a:lnSpc>
                <a:spcPts val="4000"/>
              </a:lnSpc>
              <a:spcAft>
                <a:spcPts val="0"/>
              </a:spcAft>
            </a:pPr>
            <a:r>
              <a:rPr lang="zh-CN" altLang="zh-CN" sz="2400" kern="100" dirty="0">
                <a:solidFill>
                  <a:srgbClr val="0000FF"/>
                </a:solidFill>
                <a:latin typeface="Times New Roman"/>
                <a:ea typeface="华文细黑"/>
                <a:cs typeface="Times New Roman"/>
              </a:rPr>
              <a:t>答案</a:t>
            </a:r>
            <a:r>
              <a:rPr lang="zh-CN" altLang="zh-CN" sz="2400" kern="100" dirty="0">
                <a:latin typeface="Times New Roman"/>
                <a:ea typeface="华文细黑"/>
                <a:cs typeface="Times New Roman"/>
              </a:rPr>
              <a:t>　</a:t>
            </a:r>
            <a:r>
              <a:rPr lang="en-US" altLang="zh-CN" sz="2400" kern="100" dirty="0" smtClean="0">
                <a:solidFill>
                  <a:schemeClr val="accent6">
                    <a:lumMod val="75000"/>
                  </a:schemeClr>
                </a:solidFill>
                <a:latin typeface="Times New Roman"/>
                <a:ea typeface="华文细黑"/>
                <a:cs typeface="Courier New"/>
              </a:rPr>
              <a:t>(1)</a:t>
            </a:r>
            <a:r>
              <a:rPr lang="zh-CN" altLang="zh-CN" sz="2400" kern="100" dirty="0" smtClean="0">
                <a:solidFill>
                  <a:schemeClr val="accent6">
                    <a:lumMod val="75000"/>
                  </a:schemeClr>
                </a:solidFill>
                <a:latin typeface="Times New Roman"/>
                <a:ea typeface="华文细黑"/>
                <a:cs typeface="Times New Roman"/>
              </a:rPr>
              <a:t>以叙述者的心理活动贯穿全文。它摒弃情节，通过对人物在工作和生活中不同心理活动的细致描述，截取最有表现力的方面来集中体现小人物的可悲。</a:t>
            </a:r>
            <a:r>
              <a:rPr lang="en-US" altLang="zh-CN" sz="2400" kern="100" dirty="0" smtClean="0">
                <a:solidFill>
                  <a:schemeClr val="accent6">
                    <a:lumMod val="75000"/>
                  </a:schemeClr>
                </a:solidFill>
                <a:latin typeface="Times New Roman"/>
                <a:ea typeface="华文细黑"/>
                <a:cs typeface="Courier New"/>
              </a:rPr>
              <a:t>(2)</a:t>
            </a:r>
            <a:r>
              <a:rPr lang="zh-CN" altLang="zh-CN" sz="2400" kern="100" dirty="0" smtClean="0">
                <a:solidFill>
                  <a:schemeClr val="accent6">
                    <a:lumMod val="75000"/>
                  </a:schemeClr>
                </a:solidFill>
                <a:latin typeface="Times New Roman"/>
                <a:ea typeface="华文细黑"/>
                <a:cs typeface="Times New Roman"/>
              </a:rPr>
              <a:t>正反对比。文章前半部分极力铺写小人物</a:t>
            </a:r>
            <a:r>
              <a:rPr lang="en-US" altLang="zh-CN" sz="2400" kern="100" dirty="0" smtClean="0">
                <a:solidFill>
                  <a:schemeClr val="accent6">
                    <a:lumMod val="75000"/>
                  </a:schemeClr>
                </a:solidFill>
                <a:latin typeface="宋体"/>
                <a:ea typeface="华文细黑"/>
                <a:cs typeface="Times New Roman"/>
              </a:rPr>
              <a:t>“</a:t>
            </a:r>
            <a:r>
              <a:rPr lang="zh-CN" altLang="zh-CN" sz="2400" kern="100" dirty="0" smtClean="0">
                <a:solidFill>
                  <a:schemeClr val="accent6">
                    <a:lumMod val="75000"/>
                  </a:schemeClr>
                </a:solidFill>
                <a:latin typeface="Times New Roman"/>
                <a:ea typeface="华文细黑"/>
                <a:cs typeface="Times New Roman"/>
              </a:rPr>
              <a:t>笑</a:t>
            </a:r>
            <a:r>
              <a:rPr lang="en-US" altLang="zh-CN" sz="2400" kern="100" dirty="0" smtClean="0">
                <a:solidFill>
                  <a:schemeClr val="accent6">
                    <a:lumMod val="75000"/>
                  </a:schemeClr>
                </a:solidFill>
                <a:latin typeface="宋体"/>
                <a:ea typeface="华文细黑"/>
                <a:cs typeface="Times New Roman"/>
              </a:rPr>
              <a:t>”</a:t>
            </a:r>
            <a:r>
              <a:rPr lang="zh-CN" altLang="zh-CN" sz="2400" kern="100" dirty="0" smtClean="0">
                <a:solidFill>
                  <a:schemeClr val="accent6">
                    <a:lumMod val="75000"/>
                  </a:schemeClr>
                </a:solidFill>
                <a:latin typeface="Times New Roman"/>
                <a:ea typeface="华文细黑"/>
                <a:cs typeface="Times New Roman"/>
              </a:rPr>
              <a:t>，后文转而写他</a:t>
            </a:r>
            <a:r>
              <a:rPr lang="en-US" altLang="zh-CN" sz="2400" kern="100" dirty="0" smtClean="0">
                <a:solidFill>
                  <a:schemeClr val="accent6">
                    <a:lumMod val="75000"/>
                  </a:schemeClr>
                </a:solidFill>
                <a:latin typeface="宋体"/>
                <a:ea typeface="华文细黑"/>
                <a:cs typeface="Times New Roman"/>
              </a:rPr>
              <a:t>“</a:t>
            </a:r>
            <a:r>
              <a:rPr lang="zh-CN" altLang="zh-CN" sz="2400" kern="100" dirty="0" smtClean="0">
                <a:solidFill>
                  <a:schemeClr val="accent6">
                    <a:lumMod val="75000"/>
                  </a:schemeClr>
                </a:solidFill>
                <a:latin typeface="Times New Roman"/>
                <a:ea typeface="华文细黑"/>
                <a:cs typeface="Times New Roman"/>
              </a:rPr>
              <a:t>不笑</a:t>
            </a:r>
            <a:r>
              <a:rPr lang="en-US" altLang="zh-CN" sz="2400" kern="100" dirty="0" smtClean="0">
                <a:solidFill>
                  <a:schemeClr val="accent6">
                    <a:lumMod val="75000"/>
                  </a:schemeClr>
                </a:solidFill>
                <a:latin typeface="宋体"/>
                <a:ea typeface="华文细黑"/>
                <a:cs typeface="Times New Roman"/>
              </a:rPr>
              <a:t>”</a:t>
            </a:r>
            <a:r>
              <a:rPr lang="zh-CN" altLang="zh-CN" sz="2400" kern="100" dirty="0" smtClean="0">
                <a:solidFill>
                  <a:schemeClr val="accent6">
                    <a:lumMod val="75000"/>
                  </a:schemeClr>
                </a:solidFill>
                <a:latin typeface="Times New Roman"/>
                <a:ea typeface="华文细黑"/>
                <a:cs typeface="Times New Roman"/>
              </a:rPr>
              <a:t>，工作和生活中两种不同状态的鲜明对比，具有强烈的讽刺意味。</a:t>
            </a:r>
            <a:r>
              <a:rPr lang="en-US" altLang="zh-CN" sz="2400" kern="100" dirty="0" smtClean="0">
                <a:solidFill>
                  <a:schemeClr val="accent6">
                    <a:lumMod val="75000"/>
                  </a:schemeClr>
                </a:solidFill>
                <a:latin typeface="Times New Roman"/>
                <a:ea typeface="华文细黑"/>
                <a:cs typeface="Courier New"/>
              </a:rPr>
              <a:t>(3)</a:t>
            </a:r>
            <a:r>
              <a:rPr lang="zh-CN" altLang="zh-CN" sz="2400" kern="100" dirty="0" smtClean="0">
                <a:solidFill>
                  <a:schemeClr val="accent6">
                    <a:lumMod val="75000"/>
                  </a:schemeClr>
                </a:solidFill>
                <a:latin typeface="Times New Roman"/>
                <a:ea typeface="华文细黑"/>
                <a:cs typeface="Times New Roman"/>
              </a:rPr>
              <a:t>卒章显志。小说最后一句话</a:t>
            </a:r>
            <a:r>
              <a:rPr lang="en-US" altLang="zh-CN" sz="2400" kern="100" dirty="0" smtClean="0">
                <a:solidFill>
                  <a:schemeClr val="accent6">
                    <a:lumMod val="75000"/>
                  </a:schemeClr>
                </a:solidFill>
                <a:latin typeface="宋体"/>
                <a:ea typeface="华文细黑"/>
                <a:cs typeface="Times New Roman"/>
              </a:rPr>
              <a:t>“</a:t>
            </a:r>
            <a:r>
              <a:rPr lang="zh-CN" altLang="zh-CN" sz="2400" kern="100" dirty="0" smtClean="0">
                <a:solidFill>
                  <a:schemeClr val="accent6">
                    <a:lumMod val="75000"/>
                  </a:schemeClr>
                </a:solidFill>
                <a:latin typeface="Times New Roman"/>
                <a:ea typeface="华文细黑"/>
                <a:cs typeface="Times New Roman"/>
              </a:rPr>
              <a:t>我却从没听过自己的笑声</a:t>
            </a:r>
            <a:r>
              <a:rPr lang="en-US" altLang="zh-CN" sz="2400" kern="100" dirty="0" smtClean="0">
                <a:solidFill>
                  <a:schemeClr val="accent6">
                    <a:lumMod val="75000"/>
                  </a:schemeClr>
                </a:solidFill>
                <a:latin typeface="宋体"/>
                <a:ea typeface="华文细黑"/>
                <a:cs typeface="Times New Roman"/>
              </a:rPr>
              <a:t>”</a:t>
            </a:r>
            <a:r>
              <a:rPr lang="zh-CN" altLang="zh-CN" sz="2400" kern="100" dirty="0" smtClean="0">
                <a:solidFill>
                  <a:schemeClr val="accent6">
                    <a:lumMod val="75000"/>
                  </a:schemeClr>
                </a:solidFill>
                <a:latin typeface="Times New Roman"/>
                <a:ea typeface="华文细黑"/>
                <a:cs typeface="Times New Roman"/>
              </a:rPr>
              <a:t>，直接吐露出</a:t>
            </a:r>
            <a:r>
              <a:rPr lang="en-US" altLang="zh-CN" sz="2400" kern="100" dirty="0" smtClean="0">
                <a:solidFill>
                  <a:schemeClr val="accent6">
                    <a:lumMod val="75000"/>
                  </a:schemeClr>
                </a:solidFill>
                <a:latin typeface="宋体"/>
                <a:ea typeface="华文细黑"/>
                <a:cs typeface="Times New Roman"/>
              </a:rPr>
              <a:t>“</a:t>
            </a:r>
            <a:r>
              <a:rPr lang="zh-CN" altLang="zh-CN" sz="2400" kern="100" dirty="0" smtClean="0">
                <a:solidFill>
                  <a:schemeClr val="accent6">
                    <a:lumMod val="75000"/>
                  </a:schemeClr>
                </a:solidFill>
                <a:latin typeface="Times New Roman"/>
                <a:ea typeface="华文细黑"/>
                <a:cs typeface="Times New Roman"/>
              </a:rPr>
              <a:t>我</a:t>
            </a:r>
            <a:r>
              <a:rPr lang="en-US" altLang="zh-CN" sz="2400" kern="100" dirty="0" smtClean="0">
                <a:solidFill>
                  <a:schemeClr val="accent6">
                    <a:lumMod val="75000"/>
                  </a:schemeClr>
                </a:solidFill>
                <a:latin typeface="宋体"/>
                <a:ea typeface="华文细黑"/>
                <a:cs typeface="Times New Roman"/>
              </a:rPr>
              <a:t>”</a:t>
            </a:r>
            <a:r>
              <a:rPr lang="zh-CN" altLang="zh-CN" sz="2400" kern="100" dirty="0" smtClean="0">
                <a:solidFill>
                  <a:schemeClr val="accent6">
                    <a:lumMod val="75000"/>
                  </a:schemeClr>
                </a:solidFill>
                <a:latin typeface="Times New Roman"/>
                <a:ea typeface="华文细黑"/>
                <a:cs typeface="Times New Roman"/>
              </a:rPr>
              <a:t>的内心充满了悲凉，</a:t>
            </a:r>
            <a:r>
              <a:rPr lang="en-US" altLang="zh-CN" sz="2400" kern="100" dirty="0" smtClean="0">
                <a:solidFill>
                  <a:schemeClr val="accent6">
                    <a:lumMod val="75000"/>
                  </a:schemeClr>
                </a:solidFill>
                <a:latin typeface="宋体"/>
                <a:ea typeface="华文细黑"/>
                <a:cs typeface="Times New Roman"/>
              </a:rPr>
              <a:t>“</a:t>
            </a:r>
            <a:r>
              <a:rPr lang="zh-CN" altLang="zh-CN" sz="2400" kern="100" dirty="0" smtClean="0">
                <a:solidFill>
                  <a:schemeClr val="accent6">
                    <a:lumMod val="75000"/>
                  </a:schemeClr>
                </a:solidFill>
                <a:latin typeface="Times New Roman"/>
                <a:ea typeface="华文细黑"/>
                <a:cs typeface="Times New Roman"/>
              </a:rPr>
              <a:t>笑</a:t>
            </a:r>
            <a:r>
              <a:rPr lang="en-US" altLang="zh-CN" sz="2400" kern="100" dirty="0" smtClean="0">
                <a:solidFill>
                  <a:schemeClr val="accent6">
                    <a:lumMod val="75000"/>
                  </a:schemeClr>
                </a:solidFill>
                <a:latin typeface="宋体"/>
                <a:ea typeface="华文细黑"/>
                <a:cs typeface="Times New Roman"/>
              </a:rPr>
              <a:t>”</a:t>
            </a:r>
            <a:r>
              <a:rPr lang="zh-CN" altLang="zh-CN" sz="2400" kern="100" dirty="0" smtClean="0">
                <a:solidFill>
                  <a:schemeClr val="accent6">
                    <a:lumMod val="75000"/>
                  </a:schemeClr>
                </a:solidFill>
                <a:latin typeface="Times New Roman"/>
                <a:ea typeface="华文细黑"/>
                <a:cs typeface="Times New Roman"/>
              </a:rPr>
              <a:t>只是</a:t>
            </a:r>
            <a:r>
              <a:rPr lang="en-US" altLang="zh-CN" sz="2400" kern="100" dirty="0" smtClean="0">
                <a:solidFill>
                  <a:schemeClr val="accent6">
                    <a:lumMod val="75000"/>
                  </a:schemeClr>
                </a:solidFill>
                <a:latin typeface="宋体"/>
                <a:ea typeface="华文细黑"/>
                <a:cs typeface="Times New Roman"/>
              </a:rPr>
              <a:t>“</a:t>
            </a:r>
            <a:r>
              <a:rPr lang="zh-CN" altLang="zh-CN" sz="2400" kern="100" dirty="0" smtClean="0">
                <a:solidFill>
                  <a:schemeClr val="accent6">
                    <a:lumMod val="75000"/>
                  </a:schemeClr>
                </a:solidFill>
                <a:latin typeface="Times New Roman"/>
                <a:ea typeface="华文细黑"/>
                <a:cs typeface="Times New Roman"/>
              </a:rPr>
              <a:t>我</a:t>
            </a:r>
            <a:r>
              <a:rPr lang="en-US" altLang="zh-CN" sz="2400" kern="100" dirty="0" smtClean="0">
                <a:solidFill>
                  <a:schemeClr val="accent6">
                    <a:lumMod val="75000"/>
                  </a:schemeClr>
                </a:solidFill>
                <a:latin typeface="宋体"/>
                <a:ea typeface="华文细黑"/>
                <a:cs typeface="Times New Roman"/>
              </a:rPr>
              <a:t>”</a:t>
            </a:r>
            <a:r>
              <a:rPr lang="zh-CN" altLang="zh-CN" sz="2400" kern="100" dirty="0" smtClean="0">
                <a:solidFill>
                  <a:schemeClr val="accent6">
                    <a:lumMod val="75000"/>
                  </a:schemeClr>
                </a:solidFill>
                <a:latin typeface="Times New Roman"/>
                <a:ea typeface="华文细黑"/>
                <a:cs typeface="Times New Roman"/>
              </a:rPr>
              <a:t>的职业，是观众的选择，并非</a:t>
            </a:r>
            <a:r>
              <a:rPr lang="en-US" altLang="zh-CN" sz="2400" kern="100" dirty="0" smtClean="0">
                <a:solidFill>
                  <a:schemeClr val="accent6">
                    <a:lumMod val="75000"/>
                  </a:schemeClr>
                </a:solidFill>
                <a:latin typeface="宋体"/>
                <a:ea typeface="华文细黑"/>
                <a:cs typeface="Times New Roman"/>
              </a:rPr>
              <a:t>“</a:t>
            </a:r>
            <a:r>
              <a:rPr lang="zh-CN" altLang="zh-CN" sz="2400" kern="100" dirty="0" smtClean="0">
                <a:solidFill>
                  <a:schemeClr val="accent6">
                    <a:lumMod val="75000"/>
                  </a:schemeClr>
                </a:solidFill>
                <a:latin typeface="Times New Roman"/>
                <a:ea typeface="华文细黑"/>
                <a:cs typeface="Times New Roman"/>
              </a:rPr>
              <a:t>我</a:t>
            </a:r>
            <a:r>
              <a:rPr lang="en-US" altLang="zh-CN" sz="2400" kern="100" dirty="0" smtClean="0">
                <a:solidFill>
                  <a:schemeClr val="accent6">
                    <a:lumMod val="75000"/>
                  </a:schemeClr>
                </a:solidFill>
                <a:latin typeface="宋体"/>
                <a:ea typeface="华文细黑"/>
                <a:cs typeface="Times New Roman"/>
              </a:rPr>
              <a:t>”</a:t>
            </a:r>
            <a:r>
              <a:rPr lang="zh-CN" altLang="zh-CN" sz="2400" kern="100" dirty="0" smtClean="0">
                <a:solidFill>
                  <a:schemeClr val="accent6">
                    <a:lumMod val="75000"/>
                  </a:schemeClr>
                </a:solidFill>
                <a:latin typeface="Times New Roman"/>
                <a:ea typeface="华文细黑"/>
                <a:cs typeface="Times New Roman"/>
              </a:rPr>
              <a:t>自愿的生活状态。</a:t>
            </a:r>
            <a:endParaRPr lang="zh-CN" altLang="zh-CN" sz="24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733200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277" y="-100192"/>
            <a:ext cx="8769291" cy="5286062"/>
          </a:xfrm>
          <a:prstGeom prst="rect">
            <a:avLst/>
          </a:prstGeom>
          <a:noFill/>
        </p:spPr>
        <p:txBody>
          <a:bodyPr wrap="square" rtlCol="0">
            <a:spAutoFit/>
          </a:bodyPr>
          <a:lstStyle/>
          <a:p>
            <a:pPr algn="just">
              <a:lnSpc>
                <a:spcPts val="45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这类题目常见的提问方式有：</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小说的构思有什么特点？请简要分析。</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小说是如何讲述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故事的？</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小说在情节设计上有何特点？请简要分析。</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请分析小说的结构特点。</a:t>
            </a:r>
            <a:endParaRPr lang="zh-CN" altLang="zh-CN" sz="105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这类题目常见的答题角度有四个：</a:t>
            </a:r>
            <a:endParaRPr lang="zh-CN" altLang="zh-CN" sz="1050" kern="100" dirty="0">
              <a:latin typeface="宋体"/>
              <a:cs typeface="Courier New"/>
            </a:endParaRPr>
          </a:p>
          <a:p>
            <a:pPr algn="just">
              <a:lnSpc>
                <a:spcPts val="45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线索。这是小说情节整体分析首要的思考角度。要看它的线索是什么，有什么好处</a:t>
            </a:r>
            <a:r>
              <a:rPr lang="zh-CN" altLang="zh-CN" sz="2600" kern="100" dirty="0" smtClean="0">
                <a:latin typeface="Times New Roman"/>
                <a:ea typeface="华文细黑"/>
                <a:cs typeface="Times New Roman"/>
              </a:rPr>
              <a:t>。特别</a:t>
            </a:r>
            <a:r>
              <a:rPr lang="zh-CN" altLang="zh-CN" sz="2600" kern="100" dirty="0">
                <a:latin typeface="Times New Roman"/>
                <a:ea typeface="华文细黑"/>
                <a:cs typeface="Times New Roman"/>
              </a:rPr>
              <a:t>要注意小说的双线特点，如有的使用明暗双线；有的使用多重线索，如时空线、感情线等</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8933715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537" y="-134074"/>
            <a:ext cx="8682466" cy="5213030"/>
          </a:xfrm>
          <a:prstGeom prst="rect">
            <a:avLst/>
          </a:prstGeom>
          <a:noFill/>
        </p:spPr>
        <p:txBody>
          <a:bodyPr wrap="square" rtlCol="0">
            <a:spAutoFit/>
          </a:bodyPr>
          <a:lstStyle/>
          <a:p>
            <a:pPr algn="just">
              <a:lnSpc>
                <a:spcPts val="4500"/>
              </a:lnSpc>
              <a:spcAft>
                <a:spcPts val="0"/>
              </a:spcAft>
            </a:pPr>
            <a:r>
              <a:rPr lang="en-US" altLang="zh-CN" sz="2500" kern="100" dirty="0">
                <a:latin typeface="宋体"/>
                <a:ea typeface="华文细黑"/>
                <a:cs typeface="Times New Roman"/>
              </a:rPr>
              <a:t>②</a:t>
            </a:r>
            <a:r>
              <a:rPr lang="zh-CN" altLang="zh-CN" sz="2500" kern="100" dirty="0">
                <a:latin typeface="Times New Roman"/>
                <a:ea typeface="华文细黑"/>
                <a:cs typeface="Times New Roman"/>
              </a:rPr>
              <a:t>叙述视角和方式。叙述视角有两种，一种是有限视角，指用第一人称叙述；一种是无限视角，指用第三人称叙述。分析叙述视角，一般先指出小说是采用了</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我</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的视角，还是</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我</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他</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不同视角的交叉，然后再分析。分析叙述方式，主要看小说采用了顺叙、倒叙、插叙及平叙中哪种</a:t>
            </a:r>
            <a:r>
              <a:rPr lang="en-US" altLang="zh-CN" sz="2500" kern="100" dirty="0">
                <a:latin typeface="Times New Roman"/>
                <a:ea typeface="华文细黑"/>
                <a:cs typeface="Courier New"/>
              </a:rPr>
              <a:t>(</a:t>
            </a:r>
            <a:r>
              <a:rPr lang="zh-CN" altLang="zh-CN" sz="2500" kern="100" dirty="0">
                <a:latin typeface="Times New Roman"/>
                <a:ea typeface="华文细黑"/>
                <a:cs typeface="Times New Roman"/>
              </a:rPr>
              <a:t>些</a:t>
            </a:r>
            <a:r>
              <a:rPr lang="en-US" altLang="zh-CN" sz="2500" kern="100" dirty="0">
                <a:latin typeface="Times New Roman"/>
                <a:ea typeface="华文细黑"/>
                <a:cs typeface="Courier New"/>
              </a:rPr>
              <a:t>)</a:t>
            </a:r>
            <a:r>
              <a:rPr lang="zh-CN" altLang="zh-CN" sz="2500" kern="100" dirty="0">
                <a:latin typeface="Times New Roman"/>
                <a:ea typeface="华文细黑"/>
                <a:cs typeface="Times New Roman"/>
              </a:rPr>
              <a:t>方式，一般先指出采用了倒叙、插叙、平叙等方式，然后再分析。</a:t>
            </a:r>
            <a:endParaRPr lang="zh-CN" altLang="zh-CN" sz="2500" kern="100" dirty="0">
              <a:latin typeface="宋体"/>
              <a:cs typeface="Courier New"/>
            </a:endParaRPr>
          </a:p>
          <a:p>
            <a:pPr algn="just">
              <a:lnSpc>
                <a:spcPts val="4500"/>
              </a:lnSpc>
              <a:spcAft>
                <a:spcPts val="0"/>
              </a:spcAft>
            </a:pPr>
            <a:r>
              <a:rPr lang="en-US" altLang="zh-CN" sz="2500" kern="100" dirty="0">
                <a:latin typeface="宋体"/>
                <a:ea typeface="华文细黑"/>
                <a:cs typeface="Times New Roman"/>
              </a:rPr>
              <a:t>③</a:t>
            </a:r>
            <a:r>
              <a:rPr lang="zh-CN" altLang="zh-CN" sz="2500" kern="100" dirty="0">
                <a:latin typeface="Times New Roman"/>
                <a:ea typeface="华文细黑"/>
                <a:cs typeface="Times New Roman"/>
              </a:rPr>
              <a:t>组织材料的详与略。这一点不太常用，也不常考。</a:t>
            </a:r>
            <a:endParaRPr lang="zh-CN" altLang="zh-CN" sz="2500" kern="100" dirty="0">
              <a:latin typeface="宋体"/>
              <a:cs typeface="Courier New"/>
            </a:endParaRPr>
          </a:p>
          <a:p>
            <a:pPr algn="just">
              <a:lnSpc>
                <a:spcPts val="4500"/>
              </a:lnSpc>
              <a:spcAft>
                <a:spcPts val="0"/>
              </a:spcAft>
            </a:pPr>
            <a:r>
              <a:rPr lang="en-US" altLang="zh-CN" sz="2500" kern="100" dirty="0">
                <a:latin typeface="宋体"/>
                <a:ea typeface="华文细黑"/>
                <a:cs typeface="Times New Roman"/>
              </a:rPr>
              <a:t>④</a:t>
            </a:r>
            <a:r>
              <a:rPr lang="zh-CN" altLang="zh-CN" sz="2500" kern="100" dirty="0">
                <a:latin typeface="Times New Roman"/>
                <a:ea typeface="华文细黑"/>
                <a:cs typeface="Times New Roman"/>
              </a:rPr>
              <a:t>安排情节的技巧，如使用了悬念法、误会法、对比法、拆构法及</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欧</a:t>
            </a:r>
            <a:r>
              <a:rPr lang="en-US" altLang="zh-CN" sz="2500" kern="100" dirty="0">
                <a:latin typeface="Times New Roman"/>
                <a:ea typeface="华文细黑"/>
                <a:cs typeface="Courier New"/>
              </a:rPr>
              <a:t>·</a:t>
            </a:r>
            <a:r>
              <a:rPr lang="zh-CN" altLang="zh-CN" sz="2500" kern="100" dirty="0">
                <a:latin typeface="Times New Roman"/>
                <a:ea typeface="华文细黑"/>
                <a:cs typeface="Times New Roman"/>
              </a:rPr>
              <a:t>亨利笔法</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等</a:t>
            </a:r>
            <a:r>
              <a:rPr lang="zh-CN" altLang="zh-CN" sz="2500" kern="100" dirty="0" smtClean="0">
                <a:latin typeface="Times New Roman"/>
                <a:ea typeface="华文细黑"/>
                <a:cs typeface="Times New Roman"/>
              </a:rPr>
              <a:t>。</a:t>
            </a:r>
            <a:endParaRPr lang="zh-CN" altLang="zh-CN" sz="2500" kern="100" dirty="0">
              <a:latin typeface="宋体"/>
              <a:cs typeface="Courier New"/>
            </a:endParaRPr>
          </a:p>
        </p:txBody>
      </p:sp>
      <p:grpSp>
        <p:nvGrpSpPr>
          <p:cNvPr id="3" name="组合 2"/>
          <p:cNvGrpSpPr/>
          <p:nvPr/>
        </p:nvGrpSpPr>
        <p:grpSpPr>
          <a:xfrm rot="5400000">
            <a:off x="8388567" y="4398743"/>
            <a:ext cx="549128" cy="549414"/>
            <a:chOff x="11226607" y="6533712"/>
            <a:chExt cx="360000" cy="360000"/>
          </a:xfrm>
        </p:grpSpPr>
        <p:sp>
          <p:nvSpPr>
            <p:cNvPr id="5" name="椭圆 4">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11268064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0"/>
          <p:cNvSpPr txBox="1">
            <a:spLocks noChangeArrowheads="1"/>
          </p:cNvSpPr>
          <p:nvPr/>
        </p:nvSpPr>
        <p:spPr bwMode="auto">
          <a:xfrm>
            <a:off x="107504" y="123478"/>
            <a:ext cx="746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r>
              <a:rPr lang="en-US" altLang="zh-CN" sz="2800" dirty="0" smtClean="0">
                <a:solidFill>
                  <a:srgbClr val="FFFF00"/>
                </a:solidFill>
                <a:latin typeface="黑体" pitchFamily="2" charset="-122"/>
                <a:ea typeface="黑体" pitchFamily="2" charset="-122"/>
              </a:rPr>
              <a:t>Ⅱ</a:t>
            </a:r>
            <a:r>
              <a:rPr lang="en-US" altLang="zh-CN" sz="2800" dirty="0">
                <a:solidFill>
                  <a:srgbClr val="FFFF00"/>
                </a:solidFill>
                <a:latin typeface="黑体" pitchFamily="2" charset="-122"/>
                <a:ea typeface="黑体" pitchFamily="2" charset="-122"/>
              </a:rPr>
              <a:t> </a:t>
            </a:r>
            <a:r>
              <a:rPr lang="zh-CN" altLang="zh-CN" sz="2800" dirty="0" smtClean="0">
                <a:solidFill>
                  <a:srgbClr val="FFFF00"/>
                </a:solidFill>
                <a:latin typeface="黑体" pitchFamily="2" charset="-122"/>
                <a:ea typeface="黑体" pitchFamily="2" charset="-122"/>
              </a:rPr>
              <a:t>分析</a:t>
            </a:r>
            <a:r>
              <a:rPr lang="zh-CN" altLang="zh-CN" sz="2800" dirty="0">
                <a:solidFill>
                  <a:srgbClr val="FFFF00"/>
                </a:solidFill>
                <a:latin typeface="黑体" pitchFamily="2" charset="-122"/>
                <a:ea typeface="黑体" pitchFamily="2" charset="-122"/>
              </a:rPr>
              <a:t>局部情节</a:t>
            </a:r>
            <a:r>
              <a:rPr lang="en-US" altLang="zh-CN" sz="2800" dirty="0">
                <a:solidFill>
                  <a:srgbClr val="FFFF00"/>
                </a:solidFill>
                <a:latin typeface="黑体" pitchFamily="2" charset="-122"/>
                <a:ea typeface="黑体" pitchFamily="2" charset="-122"/>
              </a:rPr>
              <a:t>(</a:t>
            </a:r>
            <a:r>
              <a:rPr lang="zh-CN" altLang="zh-CN" sz="2800" dirty="0">
                <a:solidFill>
                  <a:srgbClr val="FFFF00"/>
                </a:solidFill>
                <a:latin typeface="黑体" pitchFamily="2" charset="-122"/>
                <a:ea typeface="黑体" pitchFamily="2" charset="-122"/>
              </a:rPr>
              <a:t>段落</a:t>
            </a:r>
            <a:r>
              <a:rPr lang="en-US" altLang="zh-CN" sz="2800" dirty="0">
                <a:solidFill>
                  <a:srgbClr val="FFFF00"/>
                </a:solidFill>
                <a:latin typeface="黑体" pitchFamily="2" charset="-122"/>
                <a:ea typeface="黑体" pitchFamily="2" charset="-122"/>
              </a:rPr>
              <a:t>)</a:t>
            </a:r>
            <a:r>
              <a:rPr lang="zh-CN" altLang="zh-CN" sz="2800" dirty="0" smtClean="0">
                <a:solidFill>
                  <a:srgbClr val="FFFF00"/>
                </a:solidFill>
                <a:latin typeface="黑体" pitchFamily="2" charset="-122"/>
                <a:ea typeface="黑体" pitchFamily="2" charset="-122"/>
              </a:rPr>
              <a:t>作用</a:t>
            </a:r>
            <a:endParaRPr lang="zh-CN" altLang="zh-CN" sz="2800" dirty="0">
              <a:solidFill>
                <a:srgbClr val="FFFF00"/>
              </a:solidFill>
              <a:latin typeface="黑体" pitchFamily="2" charset="-122"/>
              <a:ea typeface="黑体" pitchFamily="2" charset="-122"/>
            </a:endParaRPr>
          </a:p>
        </p:txBody>
      </p:sp>
      <p:sp>
        <p:nvSpPr>
          <p:cNvPr id="8" name="矩形 7"/>
          <p:cNvSpPr/>
          <p:nvPr/>
        </p:nvSpPr>
        <p:spPr>
          <a:xfrm>
            <a:off x="117233" y="1376646"/>
            <a:ext cx="8909535" cy="3211328"/>
          </a:xfrm>
          <a:prstGeom prst="rect">
            <a:avLst/>
          </a:prstGeom>
        </p:spPr>
        <p:txBody>
          <a:bodyPr>
            <a:spAutoFit/>
          </a:bodyPr>
          <a:lstStyle/>
          <a:p>
            <a:pPr algn="just">
              <a:lnSpc>
                <a:spcPts val="5000"/>
              </a:lnSpc>
            </a:pPr>
            <a:r>
              <a:rPr lang="zh-CN" altLang="zh-CN" sz="2600" kern="100" dirty="0">
                <a:solidFill>
                  <a:srgbClr val="0000FF"/>
                </a:solidFill>
                <a:latin typeface="Times New Roman"/>
                <a:ea typeface="华文细黑"/>
                <a:cs typeface="Times New Roman"/>
              </a:rPr>
              <a:t>一、构建局部情节</a:t>
            </a:r>
            <a:r>
              <a:rPr lang="en-US" altLang="zh-CN" sz="2600" kern="100" dirty="0">
                <a:solidFill>
                  <a:srgbClr val="0000FF"/>
                </a:solidFill>
                <a:latin typeface="Times New Roman"/>
                <a:ea typeface="华文细黑"/>
                <a:cs typeface="Times New Roman"/>
              </a:rPr>
              <a:t>(</a:t>
            </a:r>
            <a:r>
              <a:rPr lang="zh-CN" altLang="zh-CN" sz="2600" kern="100" dirty="0">
                <a:solidFill>
                  <a:srgbClr val="0000FF"/>
                </a:solidFill>
                <a:latin typeface="Times New Roman"/>
                <a:ea typeface="华文细黑"/>
                <a:cs typeface="Times New Roman"/>
              </a:rPr>
              <a:t>段落</a:t>
            </a:r>
            <a:r>
              <a:rPr lang="en-US" altLang="zh-CN" sz="2600" kern="100" dirty="0">
                <a:solidFill>
                  <a:srgbClr val="0000FF"/>
                </a:solidFill>
                <a:latin typeface="Times New Roman"/>
                <a:ea typeface="华文细黑"/>
                <a:cs typeface="Times New Roman"/>
              </a:rPr>
              <a:t>)</a:t>
            </a:r>
            <a:r>
              <a:rPr lang="zh-CN" altLang="zh-CN" sz="2600" kern="100" dirty="0">
                <a:solidFill>
                  <a:srgbClr val="0000FF"/>
                </a:solidFill>
                <a:latin typeface="Times New Roman"/>
                <a:ea typeface="华文细黑"/>
                <a:cs typeface="Times New Roman"/>
              </a:rPr>
              <a:t>作用的知识背景</a:t>
            </a:r>
          </a:p>
          <a:p>
            <a:pPr algn="just">
              <a:lnSpc>
                <a:spcPts val="5000"/>
              </a:lnSpc>
              <a:spcAft>
                <a:spcPts val="0"/>
              </a:spcAft>
            </a:pPr>
            <a:r>
              <a:rPr lang="zh-CN" altLang="zh-CN" sz="2600" kern="100" dirty="0">
                <a:latin typeface="Times New Roman"/>
                <a:ea typeface="华文细黑"/>
                <a:cs typeface="Times New Roman"/>
              </a:rPr>
              <a:t>小说的情节主要有两方面的作用：一是内容上为塑造人物、表现主题服务，为情节发展服务；二是结构上呼应标题、设置悬念、照应文段、埋下伏笔、为后面情节做铺垫、推动情节发展等</a:t>
            </a:r>
            <a:r>
              <a:rPr lang="zh-CN" altLang="zh-CN" sz="2600" kern="100" dirty="0" smtClean="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3525289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2568" y="-48999"/>
            <a:ext cx="8769291" cy="4708981"/>
          </a:xfrm>
          <a:prstGeom prst="rect">
            <a:avLst/>
          </a:prstGeom>
          <a:noFill/>
        </p:spPr>
        <p:txBody>
          <a:bodyPr wrap="square" rtlCol="0">
            <a:spAutoFit/>
          </a:bodyPr>
          <a:lstStyle/>
          <a:p>
            <a:pPr algn="just">
              <a:lnSpc>
                <a:spcPts val="45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小说开头段的作用</a:t>
            </a:r>
            <a:endParaRPr lang="zh-CN" altLang="zh-CN" sz="260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分析开头段的作用</a:t>
            </a:r>
            <a:r>
              <a:rPr lang="zh-CN" altLang="zh-CN" sz="2600" kern="100" dirty="0" smtClean="0">
                <a:latin typeface="Times New Roman"/>
                <a:ea typeface="华文细黑"/>
                <a:cs typeface="Times New Roman"/>
              </a:rPr>
              <a:t>，</a:t>
            </a:r>
            <a:r>
              <a:rPr lang="zh-CN" altLang="en-US" sz="2600" kern="100" dirty="0">
                <a:latin typeface="Times New Roman"/>
                <a:ea typeface="华文细黑"/>
                <a:cs typeface="Times New Roman"/>
              </a:rPr>
              <a:t>要</a:t>
            </a:r>
            <a:r>
              <a:rPr lang="zh-CN" altLang="zh-CN" sz="2600" kern="100" dirty="0" smtClean="0">
                <a:latin typeface="Times New Roman"/>
                <a:ea typeface="华文细黑"/>
                <a:cs typeface="Times New Roman"/>
              </a:rPr>
              <a:t>从</a:t>
            </a:r>
            <a:r>
              <a:rPr lang="zh-CN" altLang="zh-CN" sz="2600" kern="100" dirty="0">
                <a:latin typeface="Times New Roman"/>
                <a:ea typeface="华文细黑"/>
                <a:cs typeface="Times New Roman"/>
              </a:rPr>
              <a:t>内容和结构两方面分析，分析时既要把握该段的内容和表现手法，又要结合下文的故事情节。</a:t>
            </a:r>
            <a:endParaRPr lang="zh-CN" altLang="zh-CN" sz="260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小说开头常用的两种方式：</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悬念式。在作品开头提出疑问，然后在行文过程中或结尾回答疑问。作用是造成悬念，引出下文，并引起读者思考，吸引读者阅读下去；或者突出人物形象，揭示小说主题。</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写景式。作用主要是交代故事发生的环境，渲染气氛，烘托人物心情，奠定感情基调</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2391277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900" y="223257"/>
            <a:ext cx="8511387" cy="4580741"/>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小说中间段</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情节</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的作用</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这一作用可以从以下三点进行考虑：</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考虑某个情节与全文中相关情节的关系。主要是照应和伏笔。照应就是文学作品前后文之间的呼应。照应能使情节连贯，脉络清晰，结构紧凑。伏笔是指文学作品中，在前段里为后段所作的提示或暗示。在小说中使用伏笔，能使小说情节曲折，结构紧凑，构思精巧，前后呼应。</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考虑情节与主题的关系</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5741416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4324" y="-92546"/>
            <a:ext cx="8806138" cy="5221942"/>
          </a:xfrm>
          <a:prstGeom prst="rect">
            <a:avLst/>
          </a:prstGeom>
          <a:noFill/>
        </p:spPr>
        <p:txBody>
          <a:bodyPr wrap="square" rtlCol="0">
            <a:spAutoFit/>
          </a:bodyPr>
          <a:lstStyle/>
          <a:p>
            <a:pPr algn="just">
              <a:lnSpc>
                <a:spcPts val="5000"/>
              </a:lnSpc>
              <a:spcAft>
                <a:spcPts val="0"/>
              </a:spcAft>
            </a:pPr>
            <a:r>
              <a:rPr lang="zh-CN" altLang="zh-CN" sz="2600" kern="100" dirty="0">
                <a:solidFill>
                  <a:prstClr val="black"/>
                </a:solidFill>
                <a:latin typeface="Times New Roman"/>
                <a:ea typeface="华文细黑"/>
                <a:cs typeface="Times New Roman"/>
              </a:rPr>
              <a:t>如《骆驼祥子》中暴雨狂泻，道路迷茫，</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半死半活</a:t>
            </a:r>
            <a:r>
              <a:rPr lang="en-US" altLang="zh-CN" sz="2600" kern="100" dirty="0">
                <a:solidFill>
                  <a:prstClr val="black"/>
                </a:solidFill>
                <a:latin typeface="宋体"/>
                <a:ea typeface="华文细黑"/>
                <a:cs typeface="Times New Roman"/>
              </a:rPr>
              <a:t>”</a:t>
            </a:r>
            <a:r>
              <a:rPr lang="zh-CN" altLang="zh-CN" sz="2600" kern="100" dirty="0" smtClean="0">
                <a:latin typeface="Times New Roman"/>
                <a:ea typeface="华文细黑"/>
                <a:cs typeface="Times New Roman"/>
              </a:rPr>
              <a:t>的</a:t>
            </a:r>
            <a:r>
              <a:rPr lang="zh-CN" altLang="zh-CN" sz="2600" kern="100" dirty="0">
                <a:latin typeface="Times New Roman"/>
                <a:ea typeface="华文细黑"/>
                <a:cs typeface="Times New Roman"/>
              </a:rPr>
              <a:t>祥子，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低着头一步一步地往前拽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的情节，反映了旧社会人力车夫的凄苦生活和悲惨命运。</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考虑情节与人物性格的关系。如《水浒传》中写武松打虎，多次提到哨棒，给读者以武松会依仗哨棒打虎的印象，接着安排哨棒被打断，手中的一半也被武松扔在一边，武松两手揪住老虎头皮，按在地上，提起铁锤般的拳头，打得老虎眼、口、鼻、耳七窍流血的情节，有力地彰显了武松徒手打虎的英雄本色</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6436981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957" y="-77306"/>
            <a:ext cx="8769291" cy="5221942"/>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3</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小说结尾段的作用</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小说结尾大致有以下几种类型：</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出人意料式。这种结尾，从结构安排上看，能使平淡的故事陡生波澜，猛烈撞击读者的心灵，产生震撼人心的力量；从表现手法上看，与前文的伏笔相照应，使人觉得在情理之中。</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戛然而止、留下空白式。这样的结尾能够让读者充分地驰骋想象，进行艺术的再创造。</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补叙式。这种结尾常有对上文情节的呼应和解释悬念的作用，使人物形象更加完整，深化主旨。</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卒章显志式</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4606473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264" y="-20538"/>
            <a:ext cx="8856984" cy="5134932"/>
          </a:xfrm>
          <a:prstGeom prst="rect">
            <a:avLst/>
          </a:prstGeom>
          <a:noFill/>
        </p:spPr>
        <p:txBody>
          <a:bodyPr wrap="square" rtlCol="0">
            <a:spAutoFit/>
          </a:bodyPr>
          <a:lstStyle/>
          <a:p>
            <a:pPr algn="just">
              <a:lnSpc>
                <a:spcPts val="5000"/>
              </a:lnSpc>
            </a:pPr>
            <a:r>
              <a:rPr lang="zh-CN" altLang="zh-CN" sz="2600" kern="100" spc="-100" dirty="0">
                <a:latin typeface="Times New Roman"/>
                <a:ea typeface="华文细黑"/>
                <a:cs typeface="Times New Roman"/>
              </a:rPr>
              <a:t>这种结尾往往有解释悬念、揭示主题的作用。</a:t>
            </a:r>
            <a:r>
              <a:rPr lang="en-US" altLang="zh-CN" sz="2600" kern="100" spc="-100" dirty="0">
                <a:latin typeface="宋体"/>
                <a:ea typeface="华文细黑"/>
                <a:cs typeface="Times New Roman"/>
              </a:rPr>
              <a:t>⑤</a:t>
            </a:r>
            <a:r>
              <a:rPr lang="zh-CN" altLang="zh-CN" sz="2600" kern="100" spc="-100" dirty="0">
                <a:latin typeface="Times New Roman"/>
                <a:ea typeface="华文细黑"/>
                <a:cs typeface="Times New Roman"/>
              </a:rPr>
              <a:t>令人感伤式。这种结尾，从主题上看，能更好地深化主题；从表现人物性格上看，能很好地塑造人物性格，增强悲剧色彩；从表现效果上看，令人感动，令人回味，引人思考。</a:t>
            </a:r>
            <a:r>
              <a:rPr lang="en-US" altLang="zh-CN" sz="2600" kern="100" spc="-100" dirty="0">
                <a:latin typeface="宋体"/>
                <a:ea typeface="华文细黑"/>
                <a:cs typeface="Times New Roman"/>
              </a:rPr>
              <a:t>⑥</a:t>
            </a:r>
            <a:r>
              <a:rPr lang="zh-CN" altLang="zh-CN" sz="2600" kern="100" spc="-100" dirty="0">
                <a:latin typeface="Times New Roman"/>
                <a:ea typeface="华文细黑"/>
                <a:cs typeface="Times New Roman"/>
              </a:rPr>
              <a:t>大团圆式。这种结尾，从表现效果上看，给读者留下了广阔的想象空间，耐人寻味；从读者的感情体验上看，与主人公、作者的意愿构成和谐的一体，给人以欣慰、愉悦之感；从主题上看，能凸显出美好的人性，符合大众对审美的追求，容易引起读者的共鸣</a:t>
            </a:r>
            <a:r>
              <a:rPr lang="zh-CN" altLang="zh-CN" sz="2600" kern="100" spc="-100" dirty="0" smtClean="0">
                <a:latin typeface="Times New Roman"/>
                <a:ea typeface="华文细黑"/>
                <a:cs typeface="Times New Roman"/>
              </a:rPr>
              <a:t>。</a:t>
            </a:r>
            <a:endParaRPr lang="zh-CN" altLang="zh-CN" sz="2600" kern="100" spc="-100" dirty="0">
              <a:latin typeface="宋体"/>
              <a:cs typeface="Courier New"/>
            </a:endParaRPr>
          </a:p>
        </p:txBody>
      </p:sp>
    </p:spTree>
    <p:extLst>
      <p:ext uri="{BB962C8B-B14F-4D97-AF65-F5344CB8AC3E}">
        <p14:creationId xmlns:p14="http://schemas.microsoft.com/office/powerpoint/2010/main" val="19537996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3189" y="267494"/>
            <a:ext cx="8769291" cy="4580741"/>
          </a:xfrm>
          <a:prstGeom prst="rect">
            <a:avLst/>
          </a:prstGeom>
          <a:noFill/>
        </p:spPr>
        <p:txBody>
          <a:bodyPr wrap="square" rtlCol="0">
            <a:spAutoFit/>
          </a:bodyPr>
          <a:lstStyle/>
          <a:p>
            <a:pPr algn="just">
              <a:lnSpc>
                <a:spcPts val="5000"/>
              </a:lnSpc>
            </a:pPr>
            <a:r>
              <a:rPr lang="zh-CN" altLang="zh-CN" sz="2600" kern="100" dirty="0">
                <a:solidFill>
                  <a:srgbClr val="0000FF"/>
                </a:solidFill>
                <a:latin typeface="Times New Roman"/>
                <a:ea typeface="华文细黑"/>
                <a:cs typeface="Times New Roman"/>
              </a:rPr>
              <a:t>二、掌握分析局部情节</a:t>
            </a:r>
            <a:r>
              <a:rPr lang="en-US" altLang="zh-CN" sz="2600" kern="100" dirty="0">
                <a:solidFill>
                  <a:srgbClr val="0000FF"/>
                </a:solidFill>
                <a:latin typeface="Times New Roman"/>
                <a:ea typeface="华文细黑"/>
                <a:cs typeface="Times New Roman"/>
              </a:rPr>
              <a:t>(</a:t>
            </a:r>
            <a:r>
              <a:rPr lang="zh-CN" altLang="zh-CN" sz="2600" kern="100" dirty="0">
                <a:solidFill>
                  <a:srgbClr val="0000FF"/>
                </a:solidFill>
                <a:latin typeface="Times New Roman"/>
                <a:ea typeface="华文细黑"/>
                <a:cs typeface="Times New Roman"/>
              </a:rPr>
              <a:t>段落</a:t>
            </a:r>
            <a:r>
              <a:rPr lang="en-US" altLang="zh-CN" sz="2600" kern="100" dirty="0">
                <a:solidFill>
                  <a:srgbClr val="0000FF"/>
                </a:solidFill>
                <a:latin typeface="Times New Roman"/>
                <a:ea typeface="华文细黑"/>
                <a:cs typeface="Times New Roman"/>
              </a:rPr>
              <a:t>)</a:t>
            </a:r>
            <a:r>
              <a:rPr lang="zh-CN" altLang="zh-CN" sz="2600" kern="100" dirty="0">
                <a:solidFill>
                  <a:srgbClr val="0000FF"/>
                </a:solidFill>
                <a:latin typeface="Times New Roman"/>
                <a:ea typeface="华文细黑"/>
                <a:cs typeface="Times New Roman"/>
              </a:rPr>
              <a:t>作用题的审题答题规范</a:t>
            </a:r>
          </a:p>
          <a:p>
            <a:pPr algn="just">
              <a:lnSpc>
                <a:spcPts val="5000"/>
              </a:lnSpc>
              <a:spcAft>
                <a:spcPts val="0"/>
              </a:spcAft>
            </a:pPr>
            <a:r>
              <a:rPr lang="en-US" altLang="zh-CN" sz="2600" kern="100" dirty="0">
                <a:solidFill>
                  <a:srgbClr val="00B0F0"/>
                </a:solidFill>
                <a:latin typeface="Times New Roman"/>
                <a:ea typeface="华文细黑"/>
                <a:cs typeface="Courier New"/>
              </a:rPr>
              <a:t>(2012·</a:t>
            </a:r>
            <a:r>
              <a:rPr lang="zh-CN" altLang="zh-CN" sz="2600" kern="100" dirty="0">
                <a:solidFill>
                  <a:srgbClr val="00B0F0"/>
                </a:solidFill>
                <a:latin typeface="Times New Roman"/>
                <a:ea typeface="华文细黑"/>
                <a:cs typeface="Times New Roman"/>
              </a:rPr>
              <a:t>江西</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报　复</a:t>
            </a:r>
            <a:endParaRPr lang="zh-CN" altLang="zh-CN" sz="1050" kern="100" dirty="0">
              <a:latin typeface="宋体"/>
              <a:cs typeface="Courier New"/>
            </a:endParaRPr>
          </a:p>
          <a:p>
            <a:pPr algn="ctr">
              <a:lnSpc>
                <a:spcPts val="5000"/>
              </a:lnSpc>
              <a:spcAft>
                <a:spcPts val="0"/>
              </a:spcAft>
            </a:pP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法</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雨果</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克里兹</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写字台</a:t>
            </a:r>
            <a:r>
              <a:rPr lang="zh-CN" altLang="zh-CN" sz="2600" kern="100" dirty="0">
                <a:latin typeface="Times New Roman"/>
                <a:ea typeface="华文细黑"/>
                <a:cs typeface="Times New Roman"/>
              </a:rPr>
              <a:t>上的台灯只照亮书房的一角。彭恩刚从剧场回来，他坐到写字台前，伸手拿起电话要通了编辑部：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我是彭恩，你好！我又考虑了一下，关于《蛙女》的剧评，最好还是</a:t>
            </a:r>
            <a:r>
              <a:rPr lang="zh-CN" altLang="zh-CN" sz="2600" kern="100" dirty="0" smtClean="0">
                <a:latin typeface="Times New Roman"/>
                <a:ea typeface="华文细黑"/>
                <a:cs typeface="Times New Roman"/>
              </a:rPr>
              <a:t>发</a:t>
            </a:r>
            <a:endParaRPr lang="zh-CN" altLang="zh-CN" sz="1050" kern="100" dirty="0">
              <a:latin typeface="宋体"/>
              <a:cs typeface="Courier New"/>
            </a:endParaRPr>
          </a:p>
        </p:txBody>
      </p:sp>
    </p:spTree>
    <p:extLst>
      <p:ext uri="{BB962C8B-B14F-4D97-AF65-F5344CB8AC3E}">
        <p14:creationId xmlns:p14="http://schemas.microsoft.com/office/powerpoint/2010/main" val="42553949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0890" y="-123052"/>
            <a:ext cx="8632623" cy="5221942"/>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基本模式：开端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发展</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高潮</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结局。目前高考选文多为这样的结构模式。如</a:t>
            </a:r>
            <a:r>
              <a:rPr lang="en-US" altLang="zh-CN" sz="2600" kern="100" dirty="0">
                <a:latin typeface="Times New Roman"/>
                <a:ea typeface="华文细黑"/>
                <a:cs typeface="Courier New"/>
              </a:rPr>
              <a:t>2011</a:t>
            </a:r>
            <a:r>
              <a:rPr lang="zh-CN" altLang="zh-CN" sz="2600" kern="100" dirty="0">
                <a:latin typeface="Times New Roman"/>
                <a:ea typeface="华文细黑"/>
                <a:cs typeface="Times New Roman"/>
              </a:rPr>
              <a:t>年安徽卷《巴尔塔萨的一个奇特的下午》就属于这种模式。</a:t>
            </a:r>
            <a:endParaRPr lang="zh-CN" altLang="zh-CN" sz="105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开端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是小说所反映的矛盾冲突的开始</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往往能够看出作者的褒贬倾向</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发展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是小说主要矛盾冲突从发生到激化的演变过程；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高潮</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是决定矛盾各方面的命运或者主要矛盾即将解决的关键时刻，是矛盾冲突发展到顶点，人物思想斗争最紧张、最激烈、最尖锐的阶段</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最能表现</a:t>
            </a:r>
            <a:r>
              <a:rPr lang="zh-CN" altLang="zh-CN" sz="2600" kern="100" dirty="0" smtClean="0">
                <a:latin typeface="Times New Roman"/>
                <a:ea typeface="华文细黑"/>
                <a:cs typeface="Times New Roman"/>
              </a:rPr>
              <a:t>人物</a:t>
            </a:r>
            <a:endParaRPr lang="zh-CN" altLang="zh-CN" sz="1050" kern="100" dirty="0">
              <a:latin typeface="宋体"/>
              <a:cs typeface="Courier New"/>
            </a:endParaRPr>
          </a:p>
        </p:txBody>
      </p:sp>
    </p:spTree>
    <p:extLst>
      <p:ext uri="{BB962C8B-B14F-4D97-AF65-F5344CB8AC3E}">
        <p14:creationId xmlns:p14="http://schemas.microsoft.com/office/powerpoint/2010/main" val="40332974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195486"/>
            <a:ext cx="8769291" cy="4493731"/>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下午版，因为我想把它展开一些</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别提啦！太不像话了！所以我才打算写一篇详细的剧评。上午版你只要留出个小方块刊登一则简讯就行了。你记下来吧：</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奥林匹亚剧院：《蛙女》上演，一锅可笑的大杂烩，一堆无聊的废话和歇斯底里的无病呻吟。看了简直要让你发疯。详情请见本报下午版。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你是不是觉得我的措词还不够激烈？这样就行？那好，再见！</a:t>
            </a:r>
            <a:r>
              <a:rPr lang="en-US" altLang="zh-CN" sz="2600" kern="100" dirty="0" smtClean="0">
                <a:latin typeface="宋体"/>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4052713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652" y="246117"/>
            <a:ext cx="9125360" cy="4580741"/>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从</a:t>
            </a:r>
            <a:r>
              <a:rPr lang="zh-CN" altLang="zh-CN" sz="2600" kern="100" dirty="0">
                <a:latin typeface="Times New Roman"/>
                <a:ea typeface="华文细黑"/>
                <a:cs typeface="Times New Roman"/>
              </a:rPr>
              <a:t>他放下话筒的动作可以看出，彭恩的情绪越来越愤慨。可就在这时，他猛然一惊，附近有人轻轻地咳嗽了一声。在光线最暗的角落里，他模模糊糊地看见有个人坐在皮沙发里。陌生人蓄着白胡须，身披风衣，头上歪戴一顶礼帽，闪亮的眼睛逼视着评论家。彭恩心里发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你，你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你是谁？</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陌生人</a:t>
            </a:r>
            <a:r>
              <a:rPr lang="zh-CN" altLang="zh-CN" sz="2600" kern="100" dirty="0">
                <a:latin typeface="Times New Roman"/>
                <a:ea typeface="华文细黑"/>
                <a:cs typeface="Times New Roman"/>
              </a:rPr>
              <a:t>慢慢站起来，从衣兜里伸出右手。彭恩看见一支闪闪发亮的手枪。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把手举起来！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那人命令道。彭恩两手发抖</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1351964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528" y="339502"/>
            <a:ext cx="8547151" cy="4580741"/>
          </a:xfrm>
          <a:prstGeom prst="rect">
            <a:avLst/>
          </a:prstGeom>
          <a:noFill/>
        </p:spPr>
        <p:txBody>
          <a:bodyPr wrap="square" rtlCol="0">
            <a:spAutoFit/>
          </a:bodyPr>
          <a:lstStyle/>
          <a:p>
            <a:pPr algn="just">
              <a:lnSpc>
                <a:spcPts val="5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嘻嘻嘻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那人像精神病人一样笑着，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你这条毒蛇，现在总算落到了我的手里。再有</a:t>
            </a: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分钟就是午夜。</a:t>
            </a:r>
            <a:r>
              <a:rPr lang="en-US" altLang="zh-CN" sz="2600" kern="100" dirty="0">
                <a:latin typeface="Times New Roman"/>
                <a:ea typeface="华文细黑"/>
                <a:cs typeface="Courier New"/>
              </a:rPr>
              <a:t>12</a:t>
            </a:r>
            <a:r>
              <a:rPr lang="zh-CN" altLang="zh-CN" sz="2600" kern="100" dirty="0">
                <a:latin typeface="Times New Roman"/>
                <a:ea typeface="华文细黑"/>
                <a:cs typeface="Times New Roman"/>
              </a:rPr>
              <a:t>点整，嘻嘻嘻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你将变成一具尸体。文亚明，我的宝贝，</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白胡子老头扬起头，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我亲爱的文亚明，</a:t>
            </a: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分钟后你将报仇雪恨。这条毒蛇将永远闭上它的嘴！啊，你高兴吗，文亚明？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说着，白胡子老头立刻举起手枪：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别动！</a:t>
            </a:r>
            <a:r>
              <a:rPr lang="en-US" altLang="zh-CN" sz="26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54303714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0506" y="-112492"/>
            <a:ext cx="8733982" cy="5221942"/>
          </a:xfrm>
          <a:prstGeom prst="rect">
            <a:avLst/>
          </a:prstGeom>
        </p:spPr>
        <p:txBody>
          <a:bodyPr>
            <a:spAutoFit/>
          </a:bodyPr>
          <a:lstStyle/>
          <a:p>
            <a:pPr algn="just">
              <a:lnSpc>
                <a:spcPts val="5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听我说，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彭恩战战兢兢道，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请告诉我，你究竟是谁？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我不明白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我对你干了什么？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求你把手枪收起来吧。我们之间肯定有一场误会。</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给我住嘴，你这个杀人凶手！</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杀人凶手？你弄错了。我不是杀人凶手！</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那么请问是谁杀死了我的孩子，我唯一的儿子，亲爱的文亚明？谁呢，彭恩先生？</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我根本不认识你的儿子！你怎么会生出这种想法？</a:t>
            </a:r>
            <a:r>
              <a:rPr lang="en-US" altLang="zh-CN" sz="26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5498055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84926"/>
            <a:ext cx="8733982" cy="5221942"/>
          </a:xfrm>
          <a:prstGeom prst="rect">
            <a:avLst/>
          </a:prstGeom>
        </p:spPr>
        <p:txBody>
          <a:bodyPr>
            <a:spAutoFit/>
          </a:bodyPr>
          <a:lstStyle/>
          <a:p>
            <a:pPr algn="just">
              <a:lnSpc>
                <a:spcPts val="5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我的儿子叫</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文亚明</a:t>
            </a:r>
            <a:r>
              <a:rPr lang="en-US" altLang="zh-CN" sz="2600" kern="100" dirty="0" smtClean="0">
                <a:latin typeface="Times New Roman"/>
                <a:ea typeface="华文细黑"/>
                <a:cs typeface="Courier New"/>
              </a:rPr>
              <a:t>· </a:t>
            </a:r>
            <a:r>
              <a:rPr lang="zh-CN" altLang="zh-CN" sz="2600" kern="100" dirty="0" smtClean="0">
                <a:latin typeface="Times New Roman"/>
                <a:ea typeface="华文细黑"/>
                <a:cs typeface="Times New Roman"/>
              </a:rPr>
              <a:t>穆勒</a:t>
            </a:r>
            <a:r>
              <a:rPr lang="zh-CN" altLang="zh-CN" sz="2600" kern="100" dirty="0">
                <a:latin typeface="Times New Roman"/>
                <a:ea typeface="华文细黑"/>
                <a:cs typeface="Times New Roman"/>
              </a:rPr>
              <a:t>！现在你明白了吧？</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文亚明</a:t>
            </a:r>
            <a:r>
              <a:rPr lang="en-US" altLang="zh-CN" sz="2600" kern="100" dirty="0" smtClean="0">
                <a:latin typeface="Times New Roman"/>
                <a:ea typeface="华文细黑"/>
                <a:cs typeface="Courier New"/>
              </a:rPr>
              <a:t>· </a:t>
            </a:r>
            <a:r>
              <a:rPr lang="zh-CN" altLang="zh-CN" sz="2600" kern="100" dirty="0" smtClean="0">
                <a:latin typeface="Times New Roman"/>
                <a:ea typeface="华文细黑"/>
                <a:cs typeface="Times New Roman"/>
              </a:rPr>
              <a:t>穆勒</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我记得，好像是个演员吧？</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曾经是！因为他已经死了，他对着自己的头开了一枪。而正是你这个无耻的小人毁了他！你在文章里写过他：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为助诸君一笑，还有一位文亚明</a:t>
            </a:r>
            <a:r>
              <a:rPr lang="en-US" altLang="zh-CN" sz="2600" kern="100" dirty="0" smtClean="0">
                <a:latin typeface="Times New Roman"/>
                <a:ea typeface="华文细黑"/>
                <a:cs typeface="Courier New"/>
              </a:rPr>
              <a:t>· </a:t>
            </a:r>
            <a:r>
              <a:rPr lang="zh-CN" altLang="zh-CN" sz="2600" kern="100" dirty="0" smtClean="0">
                <a:latin typeface="Times New Roman"/>
                <a:ea typeface="华文细黑"/>
                <a:cs typeface="Times New Roman"/>
              </a:rPr>
              <a:t>穆勒</a:t>
            </a:r>
            <a:r>
              <a:rPr lang="zh-CN" altLang="zh-CN" sz="2600" kern="100" dirty="0">
                <a:latin typeface="Times New Roman"/>
                <a:ea typeface="华文细黑"/>
                <a:cs typeface="Times New Roman"/>
              </a:rPr>
              <a:t>先生值得提及，因为他的表演，真堪称全世界最蹩脚的演员。</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你竟敢这样写我的儿子！而他，可怜的孩子，去买了一支手枪，自杀了。就是这支手枪，过一会儿将把你送到西天！</a:t>
            </a:r>
            <a:r>
              <a:rPr lang="en-US" altLang="zh-CN" sz="26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3655690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512" y="97073"/>
            <a:ext cx="9144000" cy="5066965"/>
          </a:xfrm>
          <a:prstGeom prst="rect">
            <a:avLst/>
          </a:prstGeom>
        </p:spPr>
        <p:txBody>
          <a:bodyPr wrap="square">
            <a:spAutoFit/>
          </a:bodyPr>
          <a:lstStyle/>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彭恩</a:t>
            </a:r>
            <a:r>
              <a:rPr lang="zh-CN" altLang="zh-CN" sz="2600" kern="100" dirty="0">
                <a:latin typeface="Times New Roman"/>
                <a:ea typeface="华文细黑"/>
                <a:cs typeface="Times New Roman"/>
              </a:rPr>
              <a:t>禁不住浑身乱颤：</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听我说，这并不能怪我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我感到很遗憾</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可我只是尽自己的职责而已。你的儿子真的缺乏才华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你明白吗？我本人跟你的儿子并没有仇，可是艺术</a:t>
            </a:r>
            <a:r>
              <a:rPr lang="en-US" altLang="zh-CN" sz="2600" kern="100" dirty="0">
                <a:latin typeface="宋体"/>
                <a:ea typeface="华文细黑"/>
                <a:cs typeface="Times New Roman"/>
              </a:rPr>
              <a:t>……”</a:t>
            </a:r>
            <a:endParaRPr lang="zh-CN" altLang="zh-CN" sz="2600" kern="100" dirty="0">
              <a:latin typeface="宋体"/>
              <a:cs typeface="Courier New"/>
            </a:endParaRPr>
          </a:p>
          <a:p>
            <a:pPr algn="just">
              <a:lnSpc>
                <a:spcPct val="14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你别再胡诌关于艺术的废话了！你是杀人犯！因此你得死！昨天夜里，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老头压低嗓门，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文亚明出现在我的梦里。他对我说：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爸爸，拿上手枪去找那毒蛇。午夜</a:t>
            </a:r>
            <a:r>
              <a:rPr lang="en-US" altLang="zh-CN" sz="2600" kern="100" dirty="0">
                <a:latin typeface="Times New Roman"/>
                <a:ea typeface="华文细黑"/>
                <a:cs typeface="Courier New"/>
              </a:rPr>
              <a:t>12</a:t>
            </a:r>
            <a:r>
              <a:rPr lang="zh-CN" altLang="zh-CN" sz="2600" kern="100" dirty="0">
                <a:latin typeface="Times New Roman"/>
                <a:ea typeface="华文细黑"/>
                <a:cs typeface="Times New Roman"/>
              </a:rPr>
              <a:t>点的时候，杀了他替我报仇！否则，我的灵魂将永远四处飘游，不得安身！</a:t>
            </a:r>
            <a:r>
              <a:rPr lang="en-US" altLang="zh-CN" sz="2600" kern="100" dirty="0" smtClean="0">
                <a:latin typeface="宋体"/>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9812273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9459" y="-65524"/>
            <a:ext cx="8821322" cy="5133713"/>
          </a:xfrm>
          <a:prstGeom prst="rect">
            <a:avLst/>
          </a:prstGeom>
        </p:spPr>
        <p:txBody>
          <a:bodyPr>
            <a:spAutoFit/>
          </a:bodyPr>
          <a:lstStyle/>
          <a:p>
            <a:pPr algn="just">
              <a:lnSpc>
                <a:spcPct val="14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可你不能杀我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看在上帝面上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你简直疯了！</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老头</a:t>
            </a:r>
            <a:r>
              <a:rPr lang="zh-CN" altLang="zh-CN" sz="2600" kern="100" dirty="0">
                <a:latin typeface="Times New Roman"/>
                <a:ea typeface="华文细黑"/>
                <a:cs typeface="Times New Roman"/>
              </a:rPr>
              <a:t>大声地嘲笑道：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真叫人恶心，你是全世界首屈一指的胆小鬼！一条罪恶深重的蛆虫，半文不值的小人！你那自命不凡的优越感哪里去了？你的体面威风哪里去了？现在你已面对死神，没有了你，人人都会如释重负。</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彭恩</a:t>
            </a:r>
            <a:r>
              <a:rPr lang="zh-CN" altLang="zh-CN" sz="2600" kern="100" dirty="0">
                <a:latin typeface="Times New Roman"/>
                <a:ea typeface="华文细黑"/>
                <a:cs typeface="Times New Roman"/>
              </a:rPr>
              <a:t>双手合十，央求道：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亲爱的先生，如果你一定要杀我，至少让我能最后给我的亲人写几句诀别的话</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并表明我的遗愿。</a:t>
            </a:r>
            <a:r>
              <a:rPr lang="en-US" altLang="zh-CN" sz="2600" kern="100" dirty="0" smtClean="0">
                <a:latin typeface="宋体"/>
                <a:ea typeface="华文细黑"/>
                <a:cs typeface="Times New Roman"/>
              </a:rPr>
              <a:t>”</a:t>
            </a:r>
          </a:p>
        </p:txBody>
      </p:sp>
    </p:spTree>
    <p:extLst>
      <p:ext uri="{BB962C8B-B14F-4D97-AF65-F5344CB8AC3E}">
        <p14:creationId xmlns:p14="http://schemas.microsoft.com/office/powerpoint/2010/main" val="409953272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4880" y="-100166"/>
            <a:ext cx="8733982" cy="5286062"/>
          </a:xfrm>
          <a:prstGeom prst="rect">
            <a:avLst/>
          </a:prstGeom>
        </p:spPr>
        <p:txBody>
          <a:bodyPr>
            <a:spAutoFit/>
          </a:bodyPr>
          <a:lstStyle/>
          <a:p>
            <a:pPr algn="just">
              <a:lnSpc>
                <a:spcPts val="45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行，我成全你！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陌生人宽宏大量地答应，</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写吧，你还可以活</a:t>
            </a:r>
            <a:r>
              <a:rPr lang="en-US" altLang="zh-CN" sz="2600" kern="100" dirty="0">
                <a:latin typeface="Times New Roman"/>
                <a:ea typeface="华文细黑"/>
                <a:cs typeface="Courier New"/>
              </a:rPr>
              <a:t>15</a:t>
            </a:r>
            <a:r>
              <a:rPr lang="zh-CN" altLang="zh-CN" sz="2600" kern="100" dirty="0">
                <a:latin typeface="Times New Roman"/>
                <a:ea typeface="华文细黑"/>
                <a:cs typeface="Times New Roman"/>
              </a:rPr>
              <a:t>秒钟！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彭恩拿起铅笔，在纸片上写了两三行字</a:t>
            </a:r>
            <a:r>
              <a:rPr lang="en-US" altLang="zh-CN" sz="2600" kern="100" dirty="0">
                <a:latin typeface="宋体"/>
                <a:ea typeface="华文细黑"/>
                <a:cs typeface="Times New Roman"/>
              </a:rPr>
              <a:t>……</a:t>
            </a:r>
            <a:endParaRPr lang="zh-CN" altLang="zh-CN" sz="260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午夜</a:t>
            </a:r>
            <a:r>
              <a:rPr lang="zh-CN" altLang="zh-CN" sz="2600" kern="100" dirty="0">
                <a:latin typeface="Times New Roman"/>
                <a:ea typeface="华文细黑"/>
                <a:cs typeface="Times New Roman"/>
              </a:rPr>
              <a:t>的钟声响了。</a:t>
            </a:r>
            <a:endParaRPr lang="zh-CN" altLang="zh-CN" sz="260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老头</a:t>
            </a:r>
            <a:r>
              <a:rPr lang="zh-CN" altLang="zh-CN" sz="2600" kern="100" dirty="0">
                <a:latin typeface="Times New Roman"/>
                <a:ea typeface="华文细黑"/>
                <a:cs typeface="Times New Roman"/>
              </a:rPr>
              <a:t>怪叫一声，抠动了扳机。</a:t>
            </a:r>
            <a:endParaRPr lang="zh-CN" altLang="zh-CN" sz="260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硝烟</a:t>
            </a:r>
            <a:r>
              <a:rPr lang="zh-CN" altLang="zh-CN" sz="2600" kern="100" dirty="0">
                <a:latin typeface="Times New Roman"/>
                <a:ea typeface="华文细黑"/>
                <a:cs typeface="Times New Roman"/>
              </a:rPr>
              <a:t>散后，陌生人扯下自己的胡子，走近彭恩。</a:t>
            </a:r>
            <a:endParaRPr lang="zh-CN" altLang="zh-CN" sz="2600" kern="100" dirty="0">
              <a:latin typeface="宋体"/>
              <a:cs typeface="Courier New"/>
            </a:endParaRPr>
          </a:p>
          <a:p>
            <a:pPr algn="just">
              <a:lnSpc>
                <a:spcPts val="45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先生，现在你对文亚明</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穆勒的表演才华有了新的看法吧，对不对？看你那个熊样！哈哈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！我想，今后你在评论别人的时候该会学得谨慎一些了！</a:t>
            </a:r>
            <a:r>
              <a:rPr lang="en-US" altLang="zh-CN" sz="2600" kern="100" dirty="0" smtClean="0">
                <a:latin typeface="宋体"/>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10586441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843558"/>
            <a:ext cx="8393185" cy="2657138"/>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看</a:t>
            </a:r>
            <a:r>
              <a:rPr lang="zh-CN" altLang="zh-CN" sz="2600" kern="100" dirty="0">
                <a:latin typeface="Times New Roman"/>
                <a:ea typeface="华文细黑"/>
                <a:cs typeface="Times New Roman"/>
              </a:rPr>
              <a:t>着手里拿着铅笔，满脸蜡黄的彭恩，文亚明伸手拿</a:t>
            </a:r>
            <a:r>
              <a:rPr lang="zh-CN" altLang="zh-CN" sz="2600" kern="100" dirty="0" smtClean="0">
                <a:latin typeface="Times New Roman"/>
                <a:ea typeface="华文细黑"/>
                <a:cs typeface="Times New Roman"/>
              </a:rPr>
              <a:t>过那</a:t>
            </a:r>
            <a:r>
              <a:rPr lang="zh-CN" altLang="zh-CN" sz="2600" kern="100" dirty="0">
                <a:latin typeface="Times New Roman"/>
                <a:ea typeface="华文细黑"/>
                <a:cs typeface="Times New Roman"/>
              </a:rPr>
              <a:t>张纸条。只见上面写道：</a:t>
            </a:r>
            <a:endParaRPr lang="zh-CN" altLang="zh-CN" sz="105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a:t>
            </a:r>
            <a:r>
              <a:rPr lang="zh-CN" altLang="en-US" sz="2600" kern="100" dirty="0">
                <a:latin typeface="宋体"/>
                <a:ea typeface="华文细黑"/>
                <a:cs typeface="Times New Roman"/>
              </a:rPr>
              <a:t> </a:t>
            </a:r>
            <a:r>
              <a:rPr lang="zh-CN" altLang="en-US" sz="2600" kern="100" dirty="0" smtClean="0">
                <a:latin typeface="宋体"/>
                <a:ea typeface="华文细黑"/>
                <a:cs typeface="Times New Roman"/>
              </a:rPr>
              <a:t> </a:t>
            </a:r>
            <a:r>
              <a:rPr lang="en-US" altLang="zh-CN" sz="2600" kern="100" dirty="0" smtClean="0">
                <a:latin typeface="宋体"/>
                <a:ea typeface="华文细黑"/>
                <a:cs typeface="Times New Roman"/>
              </a:rPr>
              <a:t>“</a:t>
            </a:r>
            <a:r>
              <a:rPr lang="zh-CN" altLang="zh-CN" sz="2600" kern="100" dirty="0">
                <a:latin typeface="Times New Roman"/>
                <a:ea typeface="华文细黑"/>
                <a:cs typeface="Times New Roman"/>
              </a:rPr>
              <a:t>亲爱的文亚明</a:t>
            </a:r>
            <a:r>
              <a:rPr lang="en-US" altLang="zh-CN" sz="2600" kern="100" dirty="0" smtClean="0">
                <a:latin typeface="Times New Roman"/>
                <a:ea typeface="华文细黑"/>
                <a:cs typeface="Courier New"/>
              </a:rPr>
              <a:t>· </a:t>
            </a:r>
            <a:r>
              <a:rPr lang="zh-CN" altLang="zh-CN" sz="2600" kern="100" dirty="0" smtClean="0">
                <a:latin typeface="Times New Roman"/>
                <a:ea typeface="华文细黑"/>
                <a:cs typeface="Times New Roman"/>
              </a:rPr>
              <a:t>穆勒</a:t>
            </a:r>
            <a:r>
              <a:rPr lang="zh-CN" altLang="zh-CN" sz="2600" kern="100" dirty="0">
                <a:latin typeface="Times New Roman"/>
                <a:ea typeface="华文细黑"/>
                <a:cs typeface="Times New Roman"/>
              </a:rPr>
              <a:t>，你不仅是全世界最蹩脚的演员，而且是头号傻瓜。你戴的假发套大了一号。彭恩。</a:t>
            </a:r>
            <a:r>
              <a:rPr lang="en-US" altLang="zh-CN" sz="26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24037579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8118" y="-51044"/>
            <a:ext cx="8647507" cy="5215082"/>
          </a:xfrm>
          <a:prstGeom prst="rect">
            <a:avLst/>
          </a:prstGeom>
        </p:spPr>
        <p:txBody>
          <a:bodyPr>
            <a:spAutoFit/>
          </a:bodyPr>
          <a:lstStyle/>
          <a:p>
            <a:pPr algn="just">
              <a:lnSpc>
                <a:spcPts val="45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小说开头彭恩打电话的情节，有哪些作用？</a:t>
            </a:r>
            <a:endParaRPr lang="zh-CN" altLang="zh-CN" sz="1050" kern="100" dirty="0">
              <a:latin typeface="宋体"/>
              <a:cs typeface="Courier New"/>
            </a:endParaRPr>
          </a:p>
          <a:p>
            <a:pPr algn="just">
              <a:lnSpc>
                <a:spcPts val="45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smtClean="0">
                <a:latin typeface="Times New Roman"/>
                <a:ea typeface="华文细黑"/>
                <a:cs typeface="Times New Roman"/>
              </a:rPr>
              <a:t>　本题考查小说中某一情节的作用。彭恩打电话的情节是在文章的开头，分析其作用，首先要考虑小说开头段的一般作用，比如交代时间、地点、人物，设置悬念，埋下伏笔等等；其次要考虑情节对塑造人物性格的作用。彭恩打电话时语气严厉、措词犀利，从中可看出他是一位言辞尖锐的剧评人。</a:t>
            </a:r>
            <a:endParaRPr lang="zh-CN" altLang="zh-CN" sz="1050" kern="100" dirty="0" smtClean="0">
              <a:latin typeface="宋体"/>
              <a:cs typeface="Courier New"/>
            </a:endParaRPr>
          </a:p>
          <a:p>
            <a:pPr algn="just">
              <a:lnSpc>
                <a:spcPts val="45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smtClean="0">
                <a:latin typeface="Times New Roman"/>
                <a:ea typeface="华文细黑"/>
                <a:cs typeface="Times New Roman"/>
              </a:rPr>
              <a:t>　</a:t>
            </a:r>
            <a:r>
              <a:rPr lang="en-US" altLang="zh-CN" sz="2600" kern="100" dirty="0" smtClean="0">
                <a:solidFill>
                  <a:schemeClr val="accent6">
                    <a:lumMod val="75000"/>
                  </a:schemeClr>
                </a:solidFill>
                <a:latin typeface="宋体"/>
                <a:ea typeface="华文细黑"/>
                <a:cs typeface="Times New Roman"/>
              </a:rPr>
              <a:t>①</a:t>
            </a:r>
            <a:r>
              <a:rPr lang="zh-CN" altLang="zh-CN" sz="2600" kern="100" dirty="0" smtClean="0">
                <a:solidFill>
                  <a:schemeClr val="accent6">
                    <a:lumMod val="75000"/>
                  </a:schemeClr>
                </a:solidFill>
                <a:latin typeface="Times New Roman"/>
                <a:ea typeface="华文细黑"/>
                <a:cs typeface="Times New Roman"/>
              </a:rPr>
              <a:t>交代故事发生的时间、地点，</a:t>
            </a:r>
            <a:r>
              <a:rPr lang="en-US" altLang="zh-CN" sz="2600" kern="100" dirty="0" smtClean="0">
                <a:solidFill>
                  <a:schemeClr val="accent6">
                    <a:lumMod val="75000"/>
                  </a:schemeClr>
                </a:solidFill>
                <a:latin typeface="宋体"/>
                <a:ea typeface="华文细黑"/>
                <a:cs typeface="Times New Roman"/>
              </a:rPr>
              <a:t>②</a:t>
            </a:r>
            <a:r>
              <a:rPr lang="zh-CN" altLang="zh-CN" sz="2600" kern="100" dirty="0" smtClean="0">
                <a:solidFill>
                  <a:schemeClr val="accent6">
                    <a:lumMod val="75000"/>
                  </a:schemeClr>
                </a:solidFill>
                <a:latin typeface="Times New Roman"/>
                <a:ea typeface="华文细黑"/>
                <a:cs typeface="Times New Roman"/>
              </a:rPr>
              <a:t>点明彭恩的身份，</a:t>
            </a:r>
            <a:r>
              <a:rPr lang="en-US" altLang="zh-CN" sz="2600" kern="100" dirty="0" smtClean="0">
                <a:solidFill>
                  <a:schemeClr val="accent6">
                    <a:lumMod val="75000"/>
                  </a:schemeClr>
                </a:solidFill>
                <a:latin typeface="宋体"/>
                <a:ea typeface="华文细黑"/>
                <a:cs typeface="Times New Roman"/>
              </a:rPr>
              <a:t>③</a:t>
            </a:r>
            <a:r>
              <a:rPr lang="zh-CN" altLang="zh-CN" sz="2600" kern="100" dirty="0" smtClean="0">
                <a:solidFill>
                  <a:schemeClr val="accent6">
                    <a:lumMod val="75000"/>
                  </a:schemeClr>
                </a:solidFill>
                <a:latin typeface="Times New Roman"/>
                <a:ea typeface="华文细黑"/>
                <a:cs typeface="Times New Roman"/>
              </a:rPr>
              <a:t>表现彭恩的性格特征，</a:t>
            </a:r>
            <a:r>
              <a:rPr lang="en-US" altLang="zh-CN" sz="2600" kern="100" dirty="0" smtClean="0">
                <a:solidFill>
                  <a:schemeClr val="accent6">
                    <a:lumMod val="75000"/>
                  </a:schemeClr>
                </a:solidFill>
                <a:latin typeface="宋体"/>
                <a:ea typeface="华文细黑"/>
                <a:cs typeface="Times New Roman"/>
              </a:rPr>
              <a:t>④</a:t>
            </a:r>
            <a:r>
              <a:rPr lang="zh-CN" altLang="zh-CN" sz="2600" kern="100" dirty="0" smtClean="0">
                <a:solidFill>
                  <a:schemeClr val="accent6">
                    <a:lumMod val="75000"/>
                  </a:schemeClr>
                </a:solidFill>
                <a:latin typeface="Times New Roman"/>
                <a:ea typeface="华文细黑"/>
                <a:cs typeface="Times New Roman"/>
              </a:rPr>
              <a:t>为下文做铺垫。</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00984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1892" y="230877"/>
            <a:ext cx="8784976" cy="4580741"/>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思想品格的部分</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结局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是矛盾得到解决，人物的发展已经完成，故事有了最后的结果，主题思想得到充分展示，是情节发展的必然结果</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往往是议论抒情句段</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摇摆式：通常所说的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一波三折</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。大多数小说情节运行并不呈现为一条直线，总会在某处放慢速度甚至停下来做点什么，然后再回到轨道上去，这就出现了情节的摇摆。情节的摇摆往往赋予小说更为摄人心魂的魅力</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31471652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1721" y="51470"/>
            <a:ext cx="8909535" cy="4939814"/>
          </a:xfrm>
          <a:prstGeom prst="rect">
            <a:avLst/>
          </a:prstGeom>
        </p:spPr>
        <p:txBody>
          <a:bodyPr>
            <a:spAutoFit/>
          </a:bodyPr>
          <a:lstStyle/>
          <a:p>
            <a:pPr algn="just">
              <a:lnSpc>
                <a:spcPts val="42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简析小说结尾的特点和艺术效果。</a:t>
            </a:r>
            <a:endParaRPr lang="zh-CN" altLang="zh-CN" sz="1050" kern="100" dirty="0">
              <a:latin typeface="宋体"/>
              <a:cs typeface="Courier New"/>
            </a:endParaRPr>
          </a:p>
          <a:p>
            <a:pPr algn="just">
              <a:lnSpc>
                <a:spcPts val="42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本题考查小说结尾的特点及其艺术效果。小说的结尾让人联想到欧</a:t>
            </a:r>
            <a:r>
              <a:rPr lang="en-US" altLang="zh-CN" sz="2600" kern="100" dirty="0" smtClean="0">
                <a:latin typeface="Times New Roman"/>
                <a:ea typeface="华文细黑"/>
                <a:cs typeface="Courier New"/>
              </a:rPr>
              <a:t>· </a:t>
            </a:r>
            <a:r>
              <a:rPr lang="zh-CN" altLang="zh-CN" sz="2600" kern="100" dirty="0" smtClean="0">
                <a:latin typeface="Times New Roman"/>
                <a:ea typeface="华文细黑"/>
                <a:cs typeface="Times New Roman"/>
              </a:rPr>
              <a:t>亨利</a:t>
            </a:r>
            <a:r>
              <a:rPr lang="zh-CN" altLang="zh-CN" sz="2600" kern="100" dirty="0">
                <a:latin typeface="Times New Roman"/>
                <a:ea typeface="华文细黑"/>
                <a:cs typeface="Times New Roman"/>
              </a:rPr>
              <a:t>的小说结尾，情节突转，意料之外却又在情理之中，但相比之下，又多了一点儿让人忍俊不禁的感觉。分析其艺术效果要考虑到在结构安排、刻画人物形象和表达主题方面的作用。</a:t>
            </a:r>
            <a:endParaRPr lang="zh-CN" altLang="zh-CN" sz="1050" kern="100" dirty="0">
              <a:latin typeface="宋体"/>
              <a:cs typeface="Courier New"/>
            </a:endParaRPr>
          </a:p>
          <a:p>
            <a:pPr algn="just">
              <a:lnSpc>
                <a:spcPts val="42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Times New Roman"/>
              </a:rPr>
              <a:t>特点：</a:t>
            </a:r>
            <a:r>
              <a:rPr lang="en-US" altLang="zh-CN" sz="2600" kern="100" dirty="0">
                <a:solidFill>
                  <a:schemeClr val="accent6">
                    <a:lumMod val="75000"/>
                  </a:schemeClr>
                </a:solidFill>
                <a:latin typeface="宋体"/>
                <a:ea typeface="华文细黑"/>
                <a:cs typeface="Times New Roman"/>
              </a:rPr>
              <a:t>①</a:t>
            </a:r>
            <a:r>
              <a:rPr lang="zh-CN" altLang="zh-CN" sz="2600" kern="100" dirty="0">
                <a:solidFill>
                  <a:schemeClr val="accent6">
                    <a:lumMod val="75000"/>
                  </a:schemeClr>
                </a:solidFill>
                <a:latin typeface="Times New Roman"/>
                <a:ea typeface="华文细黑"/>
                <a:cs typeface="Times New Roman"/>
              </a:rPr>
              <a:t>情节发生逆转，</a:t>
            </a:r>
            <a:r>
              <a:rPr lang="en-US" altLang="zh-CN" sz="2600" kern="100" dirty="0">
                <a:solidFill>
                  <a:schemeClr val="accent6">
                    <a:lumMod val="75000"/>
                  </a:schemeClr>
                </a:solidFill>
                <a:latin typeface="宋体"/>
                <a:ea typeface="华文细黑"/>
                <a:cs typeface="Times New Roman"/>
              </a:rPr>
              <a:t>②</a:t>
            </a:r>
            <a:r>
              <a:rPr lang="zh-CN" altLang="zh-CN" sz="2600" kern="100" dirty="0">
                <a:solidFill>
                  <a:schemeClr val="accent6">
                    <a:lumMod val="75000"/>
                  </a:schemeClr>
                </a:solidFill>
                <a:latin typeface="Times New Roman"/>
                <a:ea typeface="华文细黑"/>
                <a:cs typeface="Times New Roman"/>
              </a:rPr>
              <a:t>具有喜剧色彩。艺术效果：</a:t>
            </a:r>
            <a:r>
              <a:rPr lang="en-US" altLang="zh-CN" sz="2600" kern="100" dirty="0">
                <a:solidFill>
                  <a:schemeClr val="accent6">
                    <a:lumMod val="75000"/>
                  </a:schemeClr>
                </a:solidFill>
                <a:latin typeface="宋体"/>
                <a:ea typeface="华文细黑"/>
                <a:cs typeface="Times New Roman"/>
              </a:rPr>
              <a:t>①</a:t>
            </a:r>
            <a:r>
              <a:rPr lang="zh-CN" altLang="zh-CN" sz="2600" kern="100" dirty="0">
                <a:solidFill>
                  <a:schemeClr val="accent6">
                    <a:lumMod val="75000"/>
                  </a:schemeClr>
                </a:solidFill>
                <a:latin typeface="Times New Roman"/>
                <a:ea typeface="华文细黑"/>
                <a:cs typeface="Times New Roman"/>
              </a:rPr>
              <a:t>呼应前文；</a:t>
            </a:r>
            <a:r>
              <a:rPr lang="en-US" altLang="zh-CN" sz="2600" kern="100" dirty="0">
                <a:solidFill>
                  <a:schemeClr val="accent6">
                    <a:lumMod val="75000"/>
                  </a:schemeClr>
                </a:solidFill>
                <a:latin typeface="宋体"/>
                <a:ea typeface="华文细黑"/>
                <a:cs typeface="Times New Roman"/>
              </a:rPr>
              <a:t>②</a:t>
            </a:r>
            <a:r>
              <a:rPr lang="zh-CN" altLang="zh-CN" sz="2600" kern="100" dirty="0">
                <a:solidFill>
                  <a:schemeClr val="accent6">
                    <a:lumMod val="75000"/>
                  </a:schemeClr>
                </a:solidFill>
                <a:latin typeface="Times New Roman"/>
                <a:ea typeface="华文细黑"/>
                <a:cs typeface="Times New Roman"/>
              </a:rPr>
              <a:t>出人意料，令人回味；</a:t>
            </a:r>
            <a:r>
              <a:rPr lang="en-US" altLang="zh-CN" sz="2600" kern="100" dirty="0">
                <a:solidFill>
                  <a:schemeClr val="accent6">
                    <a:lumMod val="75000"/>
                  </a:schemeClr>
                </a:solidFill>
                <a:latin typeface="宋体"/>
                <a:ea typeface="华文细黑"/>
                <a:cs typeface="Times New Roman"/>
              </a:rPr>
              <a:t>③</a:t>
            </a:r>
            <a:r>
              <a:rPr lang="zh-CN" altLang="zh-CN" sz="2600" kern="100" dirty="0">
                <a:solidFill>
                  <a:schemeClr val="accent6">
                    <a:lumMod val="75000"/>
                  </a:schemeClr>
                </a:solidFill>
                <a:latin typeface="Times New Roman"/>
                <a:ea typeface="华文细黑"/>
                <a:cs typeface="Times New Roman"/>
              </a:rPr>
              <a:t>丰富了人物形象；</a:t>
            </a:r>
            <a:r>
              <a:rPr lang="en-US" altLang="zh-CN" sz="2600" kern="100" dirty="0">
                <a:solidFill>
                  <a:schemeClr val="accent6">
                    <a:lumMod val="75000"/>
                  </a:schemeClr>
                </a:solidFill>
                <a:latin typeface="宋体"/>
                <a:ea typeface="华文细黑"/>
                <a:cs typeface="Times New Roman"/>
              </a:rPr>
              <a:t>④</a:t>
            </a:r>
            <a:r>
              <a:rPr lang="zh-CN" altLang="zh-CN" sz="2600" kern="100" dirty="0">
                <a:solidFill>
                  <a:schemeClr val="accent6">
                    <a:lumMod val="75000"/>
                  </a:schemeClr>
                </a:solidFill>
                <a:latin typeface="Times New Roman"/>
                <a:ea typeface="华文细黑"/>
                <a:cs typeface="Times New Roman"/>
              </a:rPr>
              <a:t>深化了主旨</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97802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519420"/>
            <a:ext cx="8393185" cy="3852530"/>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审题</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常见提问方式有：</a:t>
            </a:r>
            <a:endParaRPr lang="zh-CN" altLang="zh-CN" sz="105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文中写了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内容，在文中有什么作用；</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内容对情节展开有什么作用；</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某处画线句子在文中起什么作用</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06645475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9176" y="151249"/>
            <a:ext cx="8561888" cy="4580741"/>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审题要关注以下几点：</a:t>
            </a:r>
            <a:endParaRPr lang="zh-CN" altLang="zh-CN" sz="260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审出所给文字的特点，它是语言描写还是动作</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心理</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描写，或者环境描写等，弄清文字特点对答题起着方向性作用。</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审出所给文字在文中的位置，以此判定它与上下文的关联。</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审问法：</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是单一问</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只问情节作用</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还是综合问</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该文字在文中有什么作用</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是问的某一段落的作用还是段落中的某处文字的作用，甚至某处描写的作用。</a:t>
            </a:r>
            <a:r>
              <a:rPr lang="zh-CN" altLang="zh-CN" sz="2600" kern="100" dirty="0" smtClean="0">
                <a:latin typeface="Times New Roman"/>
                <a:ea typeface="华文细黑"/>
                <a:cs typeface="Times New Roman"/>
              </a:rPr>
              <a:t>如</a:t>
            </a:r>
            <a:endParaRPr lang="zh-CN" altLang="zh-CN" sz="2600" kern="100" dirty="0">
              <a:latin typeface="宋体"/>
              <a:cs typeface="Courier New"/>
            </a:endParaRPr>
          </a:p>
        </p:txBody>
      </p:sp>
    </p:spTree>
    <p:extLst>
      <p:ext uri="{BB962C8B-B14F-4D97-AF65-F5344CB8AC3E}">
        <p14:creationId xmlns:p14="http://schemas.microsoft.com/office/powerpoint/2010/main" val="173384947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2500" y="-122292"/>
            <a:ext cx="8733982" cy="5221942"/>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2011</a:t>
            </a:r>
            <a:r>
              <a:rPr lang="zh-CN" altLang="zh-CN" sz="2600" kern="100" dirty="0">
                <a:latin typeface="Times New Roman"/>
                <a:ea typeface="华文细黑"/>
                <a:cs typeface="Times New Roman"/>
              </a:rPr>
              <a:t>年新课标全国卷第</a:t>
            </a:r>
            <a:r>
              <a:rPr lang="en-US" altLang="zh-CN" sz="2600" kern="100" dirty="0">
                <a:latin typeface="Times New Roman"/>
                <a:ea typeface="华文细黑"/>
                <a:cs typeface="Courier New"/>
              </a:rPr>
              <a:t>11</a:t>
            </a:r>
            <a:r>
              <a:rPr lang="zh-CN" altLang="zh-CN" sz="2600" kern="100" dirty="0">
                <a:latin typeface="Times New Roman"/>
                <a:ea typeface="华文细黑"/>
                <a:cs typeface="Times New Roman"/>
              </a:rPr>
              <a:t>题第</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小题：小说一开始就写乘凉会上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南腔北调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，这样写有什么作用？请简要分析。该题是综合问</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必须答出情节、人物、主题、读者等方面的作用</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，问的是小说开头的细节描写的作用，而不是小说开头的作用。</a:t>
            </a:r>
            <a:endParaRPr lang="zh-CN" altLang="zh-CN" sz="260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答题</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答题模式</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分析情节作用也从结构和内容两方面入手，具体来说</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97881700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0506" y="-92546"/>
            <a:ext cx="8733982" cy="5215082"/>
          </a:xfrm>
          <a:prstGeom prst="rect">
            <a:avLst/>
          </a:prstGeom>
        </p:spPr>
        <p:txBody>
          <a:bodyPr>
            <a:spAutoFit/>
          </a:bodyPr>
          <a:lstStyle/>
          <a:p>
            <a:pPr algn="just">
              <a:lnSpc>
                <a:spcPts val="45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结构</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情节自身</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作用</a:t>
            </a:r>
            <a:endParaRPr lang="zh-CN" altLang="zh-CN" sz="1050" kern="100" dirty="0">
              <a:latin typeface="宋体"/>
              <a:cs typeface="Courier New"/>
            </a:endParaRPr>
          </a:p>
          <a:p>
            <a:pPr algn="just">
              <a:lnSpc>
                <a:spcPts val="4500"/>
              </a:lnSpc>
              <a:spcAft>
                <a:spcPts val="0"/>
              </a:spcAft>
            </a:pPr>
            <a:r>
              <a:rPr lang="en-US" altLang="zh-CN" sz="2600" kern="100" dirty="0">
                <a:latin typeface="Times New Roman"/>
                <a:ea typeface="华文细黑"/>
                <a:cs typeface="Courier New"/>
              </a:rPr>
              <a:t>a</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为下文情节做铺垫或埋下伏笔；</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照应前文；</a:t>
            </a: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推动情节发展或转折；</a:t>
            </a: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设置悬念，激发读者的阅读兴趣；</a:t>
            </a:r>
            <a:r>
              <a:rPr lang="en-US" altLang="zh-CN" sz="2600" kern="100" dirty="0">
                <a:latin typeface="Times New Roman"/>
                <a:ea typeface="华文细黑"/>
                <a:cs typeface="Courier New"/>
              </a:rPr>
              <a:t>e.</a:t>
            </a:r>
            <a:r>
              <a:rPr lang="zh-CN" altLang="zh-CN" sz="2600" kern="100" dirty="0">
                <a:latin typeface="Times New Roman"/>
                <a:ea typeface="华文细黑"/>
                <a:cs typeface="Times New Roman"/>
              </a:rPr>
              <a:t>线索，贯穿全文。</a:t>
            </a:r>
            <a:endParaRPr lang="zh-CN" altLang="zh-CN" sz="1050" kern="100" dirty="0">
              <a:latin typeface="宋体"/>
              <a:cs typeface="Courier New"/>
            </a:endParaRPr>
          </a:p>
          <a:p>
            <a:pPr algn="just">
              <a:lnSpc>
                <a:spcPts val="45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内容作用</a:t>
            </a:r>
            <a:endParaRPr lang="zh-CN" altLang="zh-CN" sz="1050" kern="100" dirty="0">
              <a:latin typeface="宋体"/>
              <a:cs typeface="Courier New"/>
            </a:endParaRPr>
          </a:p>
          <a:p>
            <a:pPr algn="just">
              <a:lnSpc>
                <a:spcPts val="4500"/>
              </a:lnSpc>
              <a:spcAft>
                <a:spcPts val="0"/>
              </a:spcAft>
            </a:pPr>
            <a:r>
              <a:rPr lang="en-US" altLang="zh-CN" sz="2600" kern="100" dirty="0">
                <a:latin typeface="Times New Roman"/>
                <a:ea typeface="华文细黑"/>
                <a:cs typeface="Courier New"/>
              </a:rPr>
              <a:t>a</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点明了人物活动的环境，</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表现了</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突出了</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人物性格，</a:t>
            </a: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表现主旨或深化了主题。</a:t>
            </a:r>
            <a:endParaRPr lang="zh-CN" altLang="zh-CN" sz="105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答题时可采用这样的形式：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情节</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内容</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在文中有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作用，突出了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，表现了</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73371949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238259"/>
            <a:ext cx="8393185" cy="4493731"/>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注意使用术语</a:t>
            </a:r>
            <a:endParaRPr lang="zh-CN" altLang="zh-CN" sz="105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指向情节：使情节波澜再起；引出另一情节；制造悬念，埋下伏笔；照应前文；为下文情节做铺垫或提供依据。情节说明要具体，不能笼统地说。</a:t>
            </a:r>
            <a:endParaRPr lang="zh-CN" altLang="zh-CN" sz="105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指向人物：丰富人物形象，凸显人物性格，表现人物心理。</a:t>
            </a:r>
            <a:endParaRPr lang="zh-CN" altLang="zh-CN" sz="105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指向主题：点明或深化主题</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60775333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0393" y="123478"/>
            <a:ext cx="8511387" cy="669414"/>
          </a:xfrm>
          <a:prstGeom prst="rect">
            <a:avLst/>
          </a:prstGeom>
          <a:noFill/>
        </p:spPr>
        <p:txBody>
          <a:bodyPr wrap="square" rtlCol="0">
            <a:spAutoFit/>
          </a:bodyPr>
          <a:lstStyle/>
          <a:p>
            <a:pPr algn="ctr">
              <a:lnSpc>
                <a:spcPts val="4500"/>
              </a:lnSpc>
              <a:spcAft>
                <a:spcPts val="0"/>
              </a:spcAft>
            </a:pPr>
            <a:r>
              <a:rPr lang="zh-CN" altLang="en-US" sz="2800" b="1" kern="100" dirty="0" smtClean="0">
                <a:solidFill>
                  <a:srgbClr val="0000FF"/>
                </a:solidFill>
                <a:latin typeface="Times New Roman" pitchFamily="18" charset="0"/>
                <a:ea typeface="微软雅黑" pitchFamily="34" charset="-122"/>
                <a:cs typeface="Times New Roman" pitchFamily="18" charset="0"/>
              </a:rPr>
              <a:t>微突破  小说</a:t>
            </a:r>
            <a:r>
              <a:rPr lang="en-US" altLang="zh-CN" sz="2800" b="1" kern="100" dirty="0" smtClean="0">
                <a:solidFill>
                  <a:srgbClr val="0000FF"/>
                </a:solidFill>
                <a:latin typeface="Times New Roman" pitchFamily="18" charset="0"/>
                <a:ea typeface="微软雅黑" pitchFamily="34" charset="-122"/>
                <a:cs typeface="Times New Roman" pitchFamily="18" charset="0"/>
              </a:rPr>
              <a:t>1</a:t>
            </a:r>
            <a:endParaRPr lang="zh-CN" altLang="zh-CN" sz="2800" b="1" kern="100" dirty="0">
              <a:solidFill>
                <a:srgbClr val="0000FF"/>
              </a:solidFill>
              <a:latin typeface="Times New Roman" pitchFamily="18" charset="0"/>
              <a:ea typeface="微软雅黑" pitchFamily="34" charset="-122"/>
              <a:cs typeface="Times New Roman" pitchFamily="18" charset="0"/>
            </a:endParaRPr>
          </a:p>
        </p:txBody>
      </p:sp>
      <p:sp>
        <p:nvSpPr>
          <p:cNvPr id="5" name="TextBox 4"/>
          <p:cNvSpPr txBox="1"/>
          <p:nvPr/>
        </p:nvSpPr>
        <p:spPr>
          <a:xfrm>
            <a:off x="295979" y="665627"/>
            <a:ext cx="8596501" cy="4580741"/>
          </a:xfrm>
          <a:prstGeom prst="rect">
            <a:avLst/>
          </a:prstGeom>
          <a:noFill/>
        </p:spPr>
        <p:txBody>
          <a:bodyPr wrap="square" rtlCol="0">
            <a:spAutoFit/>
          </a:bodyPr>
          <a:lstStyle/>
          <a:p>
            <a:pPr algn="just">
              <a:lnSpc>
                <a:spcPts val="5000"/>
              </a:lnSpc>
              <a:spcAft>
                <a:spcPts val="0"/>
              </a:spcAft>
            </a:pPr>
            <a:r>
              <a:rPr lang="zh-CN" altLang="en-US" sz="2600" kern="100" smtClean="0">
                <a:solidFill>
                  <a:srgbClr val="C00000"/>
                </a:solidFill>
                <a:latin typeface="Times New Roman"/>
                <a:ea typeface="华文细黑"/>
                <a:cs typeface="Times New Roman"/>
              </a:rPr>
              <a:t>小说结尾艺术的鉴</a:t>
            </a:r>
            <a:r>
              <a:rPr lang="zh-CN" altLang="en-US" sz="2600" kern="100">
                <a:solidFill>
                  <a:srgbClr val="C00000"/>
                </a:solidFill>
                <a:latin typeface="Times New Roman"/>
                <a:ea typeface="华文细黑"/>
                <a:cs typeface="Times New Roman"/>
              </a:rPr>
              <a:t>赏</a:t>
            </a:r>
            <a:endParaRPr lang="en-US" altLang="zh-CN" sz="2600" dirty="0" smtClean="0">
              <a:latin typeface="Times New Roman"/>
              <a:ea typeface="华文细黑"/>
              <a:cs typeface="Times New Roman"/>
            </a:endParaRPr>
          </a:p>
          <a:p>
            <a:pPr algn="just">
              <a:lnSpc>
                <a:spcPts val="5000"/>
              </a:lnSpc>
              <a:spcAft>
                <a:spcPts val="0"/>
              </a:spcAft>
            </a:pPr>
            <a:r>
              <a:rPr lang="zh-CN" altLang="zh-CN" sz="2600" dirty="0" smtClean="0">
                <a:latin typeface="Times New Roman"/>
                <a:ea typeface="华文细黑"/>
                <a:cs typeface="Times New Roman"/>
              </a:rPr>
              <a:t>与</a:t>
            </a:r>
            <a:r>
              <a:rPr lang="zh-CN" altLang="zh-CN" sz="2600" dirty="0">
                <a:latin typeface="Times New Roman"/>
                <a:ea typeface="华文细黑"/>
                <a:cs typeface="Times New Roman"/>
              </a:rPr>
              <a:t>小说开头段相比，小说结尾段特别重要，它不仅是情感主旨的结穴处，而且是作者用力构思的匠心之处，尤其对于微型小说来说，更是在结尾处引爆</a:t>
            </a:r>
            <a:r>
              <a:rPr lang="en-US" altLang="zh-CN" sz="2600" dirty="0">
                <a:latin typeface="宋体"/>
                <a:ea typeface="华文细黑"/>
                <a:cs typeface="Times New Roman"/>
              </a:rPr>
              <a:t>“</a:t>
            </a:r>
            <a:r>
              <a:rPr lang="zh-CN" altLang="zh-CN" sz="2600" dirty="0">
                <a:latin typeface="Times New Roman"/>
                <a:ea typeface="华文细黑"/>
                <a:cs typeface="Times New Roman"/>
              </a:rPr>
              <a:t>审美的雷管</a:t>
            </a:r>
            <a:r>
              <a:rPr lang="en-US" altLang="zh-CN" sz="2600" dirty="0">
                <a:latin typeface="宋体"/>
                <a:ea typeface="华文细黑"/>
                <a:cs typeface="Times New Roman"/>
              </a:rPr>
              <a:t>”</a:t>
            </a:r>
            <a:r>
              <a:rPr lang="zh-CN" altLang="zh-CN" sz="2600" dirty="0">
                <a:latin typeface="Times New Roman"/>
                <a:ea typeface="华文细黑"/>
                <a:cs typeface="Times New Roman"/>
              </a:rPr>
              <a:t>。因此，小说结尾处成为命题的重点部位和热点区域也就不足为奇了。复习时，一定要加强对小说结尾的特点和艺术效果的研究。</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342256751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0783" y="182413"/>
            <a:ext cx="8858389" cy="469359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准确审题</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提问方式</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简析小说结尾的特点和艺术效果。</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小说为什么要以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结尾？结合全文，谈谈你的看法。</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请分析小说结尾处句子的含意和作用。</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情节中，作者使用了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欧</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亨利笔法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，试作简要分析。</a:t>
            </a:r>
            <a:endParaRPr lang="zh-CN" altLang="zh-CN" sz="1050" kern="100" dirty="0">
              <a:latin typeface="宋体"/>
              <a:cs typeface="Courier New"/>
            </a:endParaRPr>
          </a:p>
          <a:p>
            <a:r>
              <a:rPr lang="en-US" altLang="zh-CN" sz="2600" dirty="0">
                <a:latin typeface="宋体"/>
                <a:ea typeface="华文细黑"/>
                <a:cs typeface="Times New Roman"/>
              </a:rPr>
              <a:t>⑤</a:t>
            </a:r>
            <a:r>
              <a:rPr lang="zh-CN" altLang="zh-CN" sz="2600" dirty="0">
                <a:latin typeface="Times New Roman"/>
                <a:ea typeface="华文细黑"/>
                <a:cs typeface="Times New Roman"/>
              </a:rPr>
              <a:t>小说的结尾部分，写了</a:t>
            </a:r>
            <a:r>
              <a:rPr lang="en-US" altLang="zh-CN" sz="2600" dirty="0">
                <a:latin typeface="宋体"/>
                <a:ea typeface="华文细黑"/>
                <a:cs typeface="Times New Roman"/>
              </a:rPr>
              <a:t>×××</a:t>
            </a:r>
            <a:r>
              <a:rPr lang="zh-CN" altLang="zh-CN" sz="2600" dirty="0">
                <a:latin typeface="Times New Roman"/>
                <a:ea typeface="华文细黑"/>
                <a:cs typeface="Times New Roman"/>
              </a:rPr>
              <a:t>情节，这样安排有什么作用？</a:t>
            </a:r>
            <a:endParaRPr lang="zh-CN" altLang="zh-CN" sz="1050" kern="100" dirty="0">
              <a:latin typeface="宋体"/>
              <a:cs typeface="Courier New"/>
            </a:endParaRPr>
          </a:p>
        </p:txBody>
      </p:sp>
    </p:spTree>
    <p:extLst>
      <p:ext uri="{BB962C8B-B14F-4D97-AF65-F5344CB8AC3E}">
        <p14:creationId xmlns:p14="http://schemas.microsoft.com/office/powerpoint/2010/main" val="252646542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8530" y="627534"/>
            <a:ext cx="8683844" cy="3616567"/>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审题要点</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审清是单一问还是综合问。单一问：只问结尾段对表现人物或情节的作用。如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提问方式</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只问情节。综合问：只笼统地问结尾在文中的作用。</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审清题型。有分析题，如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提问方式</a:t>
            </a:r>
            <a:r>
              <a:rPr lang="en-US" altLang="zh-CN" sz="2600" kern="100" dirty="0">
                <a:latin typeface="宋体"/>
                <a:ea typeface="华文细黑"/>
                <a:cs typeface="Times New Roman"/>
              </a:rPr>
              <a:t>”①③④</a:t>
            </a:r>
            <a:r>
              <a:rPr lang="zh-CN" altLang="zh-CN" sz="2600" kern="100" dirty="0">
                <a:latin typeface="Times New Roman"/>
                <a:ea typeface="华文细黑"/>
                <a:cs typeface="Times New Roman"/>
              </a:rPr>
              <a:t>；有探究题，如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提问方式</a:t>
            </a:r>
            <a:r>
              <a:rPr lang="en-US" altLang="zh-CN" sz="2600" kern="100" dirty="0">
                <a:latin typeface="宋体"/>
                <a:ea typeface="华文细黑"/>
                <a:cs typeface="Times New Roman"/>
              </a:rPr>
              <a:t>”②⑤</a:t>
            </a:r>
            <a:r>
              <a:rPr lang="zh-CN" altLang="zh-CN" sz="26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62774369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5586" y="-20538"/>
            <a:ext cx="8770682" cy="5066965"/>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规范答题</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要把小说结尾艺术的领悟与情节结构安排的欣赏、人物形象的鉴赏、小说主题的理解以及作品所表现出的价值判断和审美取向的评价等角度综合起来，真正提高阅读结尾艺术的鉴赏水平。</a:t>
            </a:r>
            <a:endParaRPr lang="zh-CN" altLang="zh-CN" sz="1050" kern="100" dirty="0">
              <a:latin typeface="宋体"/>
              <a:cs typeface="Courier New"/>
            </a:endParaRPr>
          </a:p>
          <a:p>
            <a:pPr>
              <a:lnSpc>
                <a:spcPct val="140000"/>
              </a:lnSpc>
            </a:pPr>
            <a:r>
              <a:rPr lang="en-US" altLang="zh-CN" sz="2600" dirty="0">
                <a:latin typeface="Times New Roman"/>
                <a:ea typeface="华文细黑"/>
              </a:rPr>
              <a:t>(2)</a:t>
            </a:r>
            <a:r>
              <a:rPr lang="zh-CN" altLang="zh-CN" sz="2600" dirty="0">
                <a:latin typeface="Times New Roman"/>
                <a:ea typeface="华文细黑"/>
                <a:cs typeface="Times New Roman"/>
              </a:rPr>
              <a:t>扣住结尾的特点分析其作用和效果。有的是自然结尾，有的是奇峰突起，有的是戛然而止，有的是补出神来之笔</a:t>
            </a:r>
            <a:r>
              <a:rPr lang="en-US" altLang="zh-CN" sz="2600" dirty="0">
                <a:latin typeface="宋体"/>
                <a:ea typeface="华文细黑"/>
                <a:cs typeface="Times New Roman"/>
              </a:rPr>
              <a:t>……</a:t>
            </a:r>
            <a:r>
              <a:rPr lang="zh-CN" altLang="zh-CN" sz="2600" dirty="0">
                <a:latin typeface="Times New Roman"/>
                <a:ea typeface="华文细黑"/>
                <a:cs typeface="Times New Roman"/>
              </a:rPr>
              <a:t>不同的特点有着不同的作用和效果。只有抓住了特点，才能答准答好，这是至关重要的。</a:t>
            </a:r>
            <a:endParaRPr lang="zh-CN" altLang="zh-CN" sz="2600" kern="100" dirty="0">
              <a:latin typeface="宋体"/>
              <a:cs typeface="Courier New"/>
            </a:endParaRPr>
          </a:p>
        </p:txBody>
      </p:sp>
    </p:spTree>
    <p:extLst>
      <p:ext uri="{BB962C8B-B14F-4D97-AF65-F5344CB8AC3E}">
        <p14:creationId xmlns:p14="http://schemas.microsoft.com/office/powerpoint/2010/main" val="42548721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6351" y="238259"/>
            <a:ext cx="8596501" cy="4493731"/>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出乎意料又在情理之中式：俗称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欧</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亨利式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笔法。在结尾处出其不意地揭示真相，而这个真相通常都出人意料，但回扣前面的情节，一切又都在情理之中，从而增加小说情节的生动性。</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外国现代小说结构模式</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外国现代小说在结构上则赋予小说更多的变化，主要有三种常见结构模式</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34690758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2952" y="-37322"/>
            <a:ext cx="8895611" cy="5201360"/>
          </a:xfrm>
          <a:prstGeom prst="rect">
            <a:avLst/>
          </a:prstGeom>
        </p:spPr>
        <p:txBody>
          <a:bodyPr>
            <a:spAutoFit/>
          </a:bodyPr>
          <a:lstStyle/>
          <a:p>
            <a:pPr algn="just">
              <a:lnSpc>
                <a:spcPct val="140000"/>
              </a:lnSpc>
              <a:spcAft>
                <a:spcPts val="0"/>
              </a:spcAft>
            </a:pPr>
            <a:r>
              <a:rPr lang="en-US" altLang="zh-CN" sz="2400" kern="100" dirty="0">
                <a:latin typeface="Times New Roman"/>
                <a:ea typeface="华文细黑"/>
                <a:cs typeface="Courier New"/>
              </a:rPr>
              <a:t>(3)</a:t>
            </a:r>
            <a:r>
              <a:rPr lang="zh-CN" altLang="zh-CN" sz="2400" kern="100" dirty="0">
                <a:latin typeface="Times New Roman"/>
                <a:ea typeface="华文细黑"/>
                <a:cs typeface="Times New Roman"/>
              </a:rPr>
              <a:t>注意答题思路：情节作用＋结构作用＋表现人物作用＋表现主题作用</a:t>
            </a:r>
            <a:endParaRPr lang="zh-CN" altLang="zh-CN" sz="1000" kern="100" dirty="0">
              <a:latin typeface="宋体"/>
              <a:cs typeface="Courier New"/>
            </a:endParaRPr>
          </a:p>
          <a:p>
            <a:pPr algn="just">
              <a:lnSpc>
                <a:spcPct val="140000"/>
              </a:lnSpc>
              <a:spcAft>
                <a:spcPts val="0"/>
              </a:spcAft>
            </a:pPr>
            <a:r>
              <a:rPr lang="zh-CN" altLang="zh-CN" sz="2400" kern="100" dirty="0">
                <a:latin typeface="Times New Roman"/>
                <a:ea typeface="华文细黑"/>
                <a:cs typeface="Times New Roman"/>
              </a:rPr>
              <a:t>分析结尾段的作用依然从小说的情节、人物、环境、主题等角度答题。</a:t>
            </a:r>
            <a:endParaRPr lang="zh-CN" altLang="zh-CN" sz="1000" kern="100" dirty="0">
              <a:latin typeface="宋体"/>
              <a:cs typeface="Courier New"/>
            </a:endParaRPr>
          </a:p>
          <a:p>
            <a:pPr algn="just">
              <a:lnSpc>
                <a:spcPct val="140000"/>
              </a:lnSpc>
              <a:spcAft>
                <a:spcPts val="0"/>
              </a:spcAft>
            </a:pP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点明情节特点，如戛然而止，出人意料却合乎情理，补充情节完整等。</a:t>
            </a:r>
            <a:endParaRPr lang="zh-CN" altLang="zh-CN" sz="1000" kern="100" dirty="0">
              <a:latin typeface="宋体"/>
              <a:cs typeface="Courier New"/>
            </a:endParaRPr>
          </a:p>
          <a:p>
            <a:pPr algn="just">
              <a:lnSpc>
                <a:spcPct val="140000"/>
              </a:lnSpc>
              <a:spcAft>
                <a:spcPts val="0"/>
              </a:spcAft>
            </a:pPr>
            <a:r>
              <a:rPr lang="en-US" altLang="zh-CN" sz="2400" kern="100" dirty="0">
                <a:latin typeface="宋体"/>
                <a:ea typeface="华文细黑"/>
                <a:cs typeface="Times New Roman"/>
              </a:rPr>
              <a:t>②</a:t>
            </a:r>
            <a:r>
              <a:rPr lang="zh-CN" altLang="zh-CN" sz="2400" kern="100" dirty="0">
                <a:latin typeface="Times New Roman"/>
                <a:ea typeface="华文细黑"/>
                <a:cs typeface="Times New Roman"/>
              </a:rPr>
              <a:t>点明结构作用，如呼应上文，结构完整。</a:t>
            </a:r>
            <a:endParaRPr lang="zh-CN" altLang="zh-CN" sz="1000" kern="100" dirty="0">
              <a:latin typeface="宋体"/>
              <a:cs typeface="Courier New"/>
            </a:endParaRPr>
          </a:p>
          <a:p>
            <a:pPr algn="just">
              <a:lnSpc>
                <a:spcPct val="140000"/>
              </a:lnSpc>
              <a:spcAft>
                <a:spcPts val="0"/>
              </a:spcAft>
            </a:pPr>
            <a:r>
              <a:rPr lang="en-US" altLang="zh-CN" sz="2400" kern="100" dirty="0">
                <a:latin typeface="宋体"/>
                <a:ea typeface="华文细黑"/>
                <a:cs typeface="Times New Roman"/>
              </a:rPr>
              <a:t>③</a:t>
            </a:r>
            <a:r>
              <a:rPr lang="zh-CN" altLang="zh-CN" sz="2400" kern="100" dirty="0">
                <a:latin typeface="Times New Roman"/>
                <a:ea typeface="华文细黑"/>
                <a:cs typeface="Times New Roman"/>
              </a:rPr>
              <a:t>点明人物作用，如使人物形象更加丰满、鲜明。</a:t>
            </a:r>
            <a:endParaRPr lang="zh-CN" altLang="zh-CN" sz="1000" kern="100" dirty="0">
              <a:latin typeface="宋体"/>
              <a:cs typeface="Courier New"/>
            </a:endParaRPr>
          </a:p>
          <a:p>
            <a:pPr algn="just">
              <a:lnSpc>
                <a:spcPct val="140000"/>
              </a:lnSpc>
              <a:spcAft>
                <a:spcPts val="0"/>
              </a:spcAft>
            </a:pPr>
            <a:r>
              <a:rPr lang="en-US" altLang="zh-CN" sz="2400" kern="100" dirty="0">
                <a:latin typeface="宋体"/>
                <a:ea typeface="华文细黑"/>
                <a:cs typeface="Times New Roman"/>
              </a:rPr>
              <a:t>④</a:t>
            </a:r>
            <a:r>
              <a:rPr lang="zh-CN" altLang="zh-CN" sz="2400" kern="100" dirty="0">
                <a:latin typeface="Times New Roman"/>
                <a:ea typeface="华文细黑"/>
                <a:cs typeface="Times New Roman"/>
              </a:rPr>
              <a:t>点明主题情感作用，如深化主旨，加深情感。</a:t>
            </a:r>
            <a:endParaRPr lang="zh-CN" altLang="zh-CN" sz="1000" kern="100" dirty="0">
              <a:latin typeface="宋体"/>
              <a:cs typeface="Courier New"/>
            </a:endParaRPr>
          </a:p>
          <a:p>
            <a:pPr>
              <a:lnSpc>
                <a:spcPct val="140000"/>
              </a:lnSpc>
            </a:pPr>
            <a:r>
              <a:rPr lang="zh-CN" altLang="zh-CN" sz="2400" dirty="0">
                <a:latin typeface="Times New Roman"/>
                <a:ea typeface="华文细黑"/>
                <a:cs typeface="Times New Roman"/>
              </a:rPr>
              <a:t>个别结尾还有读者作用，如引起读者深思，回味悠长。</a:t>
            </a:r>
            <a:endParaRPr lang="zh-CN" altLang="zh-CN" sz="2500" kern="100" dirty="0">
              <a:latin typeface="宋体"/>
              <a:cs typeface="Courier New"/>
            </a:endParaRPr>
          </a:p>
        </p:txBody>
      </p:sp>
    </p:spTree>
    <p:extLst>
      <p:ext uri="{BB962C8B-B14F-4D97-AF65-F5344CB8AC3E}">
        <p14:creationId xmlns:p14="http://schemas.microsoft.com/office/powerpoint/2010/main" val="379780922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5111" y="223257"/>
            <a:ext cx="8770682" cy="4375557"/>
          </a:xfrm>
          <a:prstGeom prst="rect">
            <a:avLst/>
          </a:prstGeom>
        </p:spPr>
        <p:txBody>
          <a:bodyPr>
            <a:spAutoFit/>
          </a:bodyPr>
          <a:lstStyle/>
          <a:p>
            <a:pPr algn="just">
              <a:lnSpc>
                <a:spcPct val="150000"/>
              </a:lnSpc>
              <a:spcAft>
                <a:spcPts val="0"/>
              </a:spcAft>
            </a:pPr>
            <a:r>
              <a:rPr lang="zh-CN" altLang="zh-CN" sz="2600" kern="100" dirty="0">
                <a:solidFill>
                  <a:srgbClr val="E36C0A"/>
                </a:solidFill>
                <a:latin typeface="Times New Roman"/>
                <a:ea typeface="华文细黑"/>
                <a:cs typeface="Times New Roman"/>
              </a:rPr>
              <a:t>即时巩固</a:t>
            </a:r>
            <a:endParaRPr lang="zh-CN" altLang="zh-CN" sz="1050" kern="100" dirty="0">
              <a:latin typeface="宋体"/>
              <a:cs typeface="Courier New"/>
            </a:endParaRPr>
          </a:p>
          <a:p>
            <a:pPr algn="just">
              <a:lnSpc>
                <a:spcPct val="150000"/>
              </a:lnSpc>
              <a:spcAft>
                <a:spcPts val="0"/>
              </a:spcAft>
            </a:pPr>
            <a:r>
              <a:rPr lang="en-US" altLang="zh-CN" sz="2600" kern="100" dirty="0">
                <a:solidFill>
                  <a:srgbClr val="00B0F0"/>
                </a:solidFill>
                <a:latin typeface="Times New Roman"/>
                <a:ea typeface="华文细黑"/>
                <a:cs typeface="Courier New"/>
              </a:rPr>
              <a:t>(2014•</a:t>
            </a:r>
            <a:r>
              <a:rPr lang="zh-CN" altLang="en-US" sz="2600" kern="100" dirty="0">
                <a:solidFill>
                  <a:srgbClr val="00B0F0"/>
                </a:solidFill>
                <a:latin typeface="Times New Roman"/>
                <a:ea typeface="华文细黑"/>
                <a:cs typeface="Courier New"/>
              </a:rPr>
              <a:t>辽宁</a:t>
            </a:r>
            <a:r>
              <a:rPr lang="en-US" altLang="zh-CN" sz="2600" kern="100" dirty="0" smtClean="0">
                <a:solidFill>
                  <a:srgbClr val="00B0F0"/>
                </a:solidFill>
                <a:latin typeface="Times New Roman"/>
                <a:ea typeface="华文细黑"/>
                <a:cs typeface="Courier New"/>
              </a:rPr>
              <a:t>)</a:t>
            </a:r>
            <a:r>
              <a:rPr lang="zh-CN" altLang="en-US"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数学家的爱情</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李伶伶</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数学家</a:t>
            </a:r>
            <a:r>
              <a:rPr lang="zh-CN" altLang="zh-CN" sz="2600" kern="100" dirty="0">
                <a:latin typeface="Times New Roman"/>
                <a:ea typeface="华文细黑"/>
                <a:cs typeface="Times New Roman"/>
              </a:rPr>
              <a:t>是朋友送他的绰号，因为他对数字特别敏感，数学运算得特别快。朋友都说他是数学天才。可是数学天才的爱情之路却一直不顺。</a:t>
            </a:r>
            <a:endParaRPr lang="zh-CN" altLang="zh-CN" sz="1050" kern="100" dirty="0">
              <a:effectLst/>
              <a:latin typeface="宋体"/>
              <a:cs typeface="Courier New"/>
            </a:endParaRPr>
          </a:p>
        </p:txBody>
      </p:sp>
    </p:spTree>
    <p:extLst>
      <p:ext uri="{BB962C8B-B14F-4D97-AF65-F5344CB8AC3E}">
        <p14:creationId xmlns:p14="http://schemas.microsoft.com/office/powerpoint/2010/main" val="304544200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5111" y="195486"/>
            <a:ext cx="8770682" cy="4893647"/>
          </a:xfrm>
          <a:prstGeom prst="rect">
            <a:avLst/>
          </a:prstGeom>
        </p:spPr>
        <p:txBody>
          <a:bodyPr>
            <a:spAutoFit/>
          </a:bodyPr>
          <a:lstStyle/>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一</a:t>
            </a:r>
            <a:r>
              <a:rPr lang="zh-CN" altLang="zh-CN" sz="2600" kern="100" dirty="0">
                <a:latin typeface="Times New Roman"/>
                <a:ea typeface="华文细黑"/>
                <a:cs typeface="Times New Roman"/>
              </a:rPr>
              <a:t>次，他跟一个交往不久的女友去饭店吃饭，结账时却跟服务员吵了起来。那天饭钱应该是</a:t>
            </a:r>
            <a:r>
              <a:rPr lang="en-US" altLang="zh-CN" sz="2600" kern="100" dirty="0">
                <a:latin typeface="Times New Roman"/>
                <a:ea typeface="华文细黑"/>
                <a:cs typeface="Courier New"/>
              </a:rPr>
              <a:t>79.8</a:t>
            </a:r>
            <a:r>
              <a:rPr lang="zh-CN" altLang="zh-CN" sz="2600" kern="100" dirty="0">
                <a:latin typeface="Times New Roman"/>
                <a:ea typeface="华文细黑"/>
                <a:cs typeface="Times New Roman"/>
              </a:rPr>
              <a:t>元，如果服务员报出准确的数值，他也不会生气。可是服务员向他要</a:t>
            </a:r>
            <a:r>
              <a:rPr lang="zh-CN" altLang="zh-CN" sz="2600" kern="100" dirty="0">
                <a:latin typeface="宋体"/>
                <a:ea typeface="Times New Roman"/>
                <a:cs typeface="Courier New"/>
              </a:rPr>
              <a:t> </a:t>
            </a:r>
            <a:r>
              <a:rPr lang="en-US" altLang="zh-CN" sz="2600" kern="100" dirty="0">
                <a:latin typeface="宋体"/>
                <a:ea typeface="Times New Roman"/>
                <a:cs typeface="Courier New"/>
              </a:rPr>
              <a:t>80</a:t>
            </a:r>
            <a:r>
              <a:rPr lang="zh-CN" altLang="zh-CN" sz="2600" kern="100" dirty="0">
                <a:latin typeface="Times New Roman"/>
                <a:ea typeface="华文细黑"/>
                <a:cs typeface="Times New Roman"/>
              </a:rPr>
              <a:t>元。他说，不对吧。服务员说，账单上这么写的。说着把手写的账单递给他。他看账单上真写着</a:t>
            </a:r>
            <a:r>
              <a:rPr lang="en-US" altLang="zh-CN" sz="2600" kern="100" dirty="0">
                <a:latin typeface="Times New Roman"/>
                <a:ea typeface="华文细黑"/>
                <a:cs typeface="Courier New"/>
              </a:rPr>
              <a:t>80</a:t>
            </a:r>
            <a:r>
              <a:rPr lang="zh-CN" altLang="zh-CN" sz="2600" kern="100" dirty="0">
                <a:latin typeface="Times New Roman"/>
                <a:ea typeface="华文细黑"/>
                <a:cs typeface="Times New Roman"/>
              </a:rPr>
              <a:t>元，就说，你们算错账了，不是</a:t>
            </a:r>
            <a:r>
              <a:rPr lang="en-US" altLang="zh-CN" sz="2600" kern="100" dirty="0">
                <a:latin typeface="Times New Roman"/>
                <a:ea typeface="华文细黑"/>
                <a:cs typeface="Courier New"/>
              </a:rPr>
              <a:t>80</a:t>
            </a:r>
            <a:r>
              <a:rPr lang="zh-CN" altLang="zh-CN" sz="2600" kern="100" dirty="0">
                <a:latin typeface="Times New Roman"/>
                <a:ea typeface="华文细黑"/>
                <a:cs typeface="Times New Roman"/>
              </a:rPr>
              <a:t>元，是</a:t>
            </a:r>
            <a:r>
              <a:rPr lang="en-US" altLang="zh-CN" sz="2600" kern="100" dirty="0">
                <a:latin typeface="Times New Roman"/>
                <a:ea typeface="华文细黑"/>
                <a:cs typeface="Courier New"/>
              </a:rPr>
              <a:t>79.80</a:t>
            </a:r>
            <a:r>
              <a:rPr lang="zh-CN" altLang="zh-CN" sz="2600" kern="100" dirty="0">
                <a:latin typeface="Times New Roman"/>
                <a:ea typeface="华文细黑"/>
                <a:cs typeface="Times New Roman"/>
              </a:rPr>
              <a:t>元。服务员说，我们这里都是按四舍五入收费的。他说，你们怎么收费我不管，但是你们这账确实算错了。服务员说，差两角钱还算差呀？数学家说，怎么</a:t>
            </a:r>
            <a:r>
              <a:rPr lang="zh-CN" altLang="zh-CN" sz="2600" kern="100" dirty="0" smtClean="0">
                <a:latin typeface="Times New Roman"/>
                <a:ea typeface="华文细黑"/>
                <a:cs typeface="Times New Roman"/>
              </a:rPr>
              <a:t>不</a:t>
            </a:r>
            <a:endParaRPr lang="zh-CN" altLang="zh-CN" sz="1050" kern="100" dirty="0">
              <a:latin typeface="宋体"/>
              <a:cs typeface="Courier New"/>
            </a:endParaRPr>
          </a:p>
        </p:txBody>
      </p:sp>
    </p:spTree>
    <p:extLst>
      <p:ext uri="{BB962C8B-B14F-4D97-AF65-F5344CB8AC3E}">
        <p14:creationId xmlns:p14="http://schemas.microsoft.com/office/powerpoint/2010/main" val="32748694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965"/>
            <a:ext cx="9144000" cy="5293757"/>
          </a:xfrm>
          <a:prstGeom prst="rect">
            <a:avLst/>
          </a:prstGeom>
        </p:spPr>
        <p:txBody>
          <a:bodyPr wrap="square">
            <a:spAutoFit/>
          </a:bodyPr>
          <a:lstStyle/>
          <a:p>
            <a:pPr algn="just">
              <a:lnSpc>
                <a:spcPct val="130000"/>
              </a:lnSpc>
              <a:spcAft>
                <a:spcPts val="0"/>
              </a:spcAft>
            </a:pPr>
            <a:r>
              <a:rPr lang="zh-CN" altLang="zh-CN" sz="2600" kern="100" dirty="0" smtClean="0">
                <a:latin typeface="Times New Roman"/>
                <a:ea typeface="华文细黑"/>
                <a:cs typeface="Times New Roman"/>
              </a:rPr>
              <a:t>算</a:t>
            </a:r>
            <a:r>
              <a:rPr lang="zh-CN" altLang="zh-CN" sz="2600" kern="100" dirty="0">
                <a:latin typeface="Times New Roman"/>
                <a:ea typeface="华文细黑"/>
                <a:cs typeface="Times New Roman"/>
              </a:rPr>
              <a:t>差？</a:t>
            </a:r>
            <a:r>
              <a:rPr lang="en-US" altLang="zh-CN" sz="2600" kern="100" dirty="0">
                <a:latin typeface="Times New Roman"/>
                <a:ea typeface="华文细黑"/>
                <a:cs typeface="Courier New"/>
              </a:rPr>
              <a:t>79.80</a:t>
            </a:r>
            <a:r>
              <a:rPr lang="zh-CN" altLang="zh-CN" sz="2600" kern="100" dirty="0">
                <a:latin typeface="Times New Roman"/>
                <a:ea typeface="华文细黑"/>
                <a:cs typeface="Times New Roman"/>
              </a:rPr>
              <a:t>元和</a:t>
            </a:r>
            <a:r>
              <a:rPr lang="en-US" altLang="zh-CN" sz="2600" kern="100" dirty="0">
                <a:latin typeface="Times New Roman"/>
                <a:ea typeface="华文细黑"/>
                <a:cs typeface="Courier New"/>
              </a:rPr>
              <a:t>80</a:t>
            </a:r>
            <a:r>
              <a:rPr lang="zh-CN" altLang="zh-CN" sz="2600" kern="100" dirty="0">
                <a:latin typeface="Times New Roman"/>
                <a:ea typeface="华文细黑"/>
                <a:cs typeface="Times New Roman"/>
              </a:rPr>
              <a:t>元能画等号吗？服务员说他小气，数学家就跟她吵了起来。</a:t>
            </a:r>
            <a:endParaRPr lang="zh-CN" altLang="zh-CN" sz="2600" kern="100" dirty="0">
              <a:latin typeface="宋体"/>
              <a:cs typeface="Courier New"/>
            </a:endParaRPr>
          </a:p>
          <a:p>
            <a:pPr>
              <a:lnSpc>
                <a:spcPct val="13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女友</a:t>
            </a:r>
            <a:r>
              <a:rPr lang="zh-CN" altLang="zh-CN" sz="2600" dirty="0">
                <a:latin typeface="Times New Roman"/>
                <a:ea typeface="华文细黑"/>
                <a:cs typeface="Times New Roman"/>
              </a:rPr>
              <a:t>很尴尬，劝了半天劝不住他，索性走了。当晚就跟他分手了。女友觉得他为两角钱就能跟人吵一架，以后她可过不了</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gn="just">
              <a:lnSpc>
                <a:spcPct val="13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数学家</a:t>
            </a:r>
            <a:r>
              <a:rPr lang="zh-CN" altLang="zh-CN" sz="2600" kern="100" dirty="0">
                <a:latin typeface="Times New Roman"/>
                <a:ea typeface="华文细黑"/>
                <a:cs typeface="Times New Roman"/>
              </a:rPr>
              <a:t>很苦恼。朋友劝他别上火，说总能遇到理解他的人</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30000"/>
              </a:lnSpc>
              <a:spcAft>
                <a:spcPts val="0"/>
              </a:spcAft>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后来</a:t>
            </a:r>
            <a:r>
              <a:rPr lang="zh-CN" altLang="zh-CN" sz="2600" dirty="0">
                <a:latin typeface="Times New Roman"/>
                <a:ea typeface="华文细黑"/>
                <a:cs typeface="Times New Roman"/>
              </a:rPr>
              <a:t>他真遇到了一个这样的人。她是个会计，也喜欢计算，也是看到一组数字就把它们加起来算出结果。两个人在一起时总比赛谁算得快。跟她在一起，数学家很开心。数学家想跟她结婚，却因为一件小事又黄了。</a:t>
            </a:r>
            <a:endParaRPr lang="zh-CN" altLang="zh-CN" sz="2600" kern="100" dirty="0">
              <a:effectLst/>
              <a:latin typeface="宋体"/>
              <a:cs typeface="Courier New"/>
            </a:endParaRPr>
          </a:p>
        </p:txBody>
      </p:sp>
    </p:spTree>
    <p:extLst>
      <p:ext uri="{BB962C8B-B14F-4D97-AF65-F5344CB8AC3E}">
        <p14:creationId xmlns:p14="http://schemas.microsoft.com/office/powerpoint/2010/main" val="241458899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5111" y="-14363"/>
            <a:ext cx="8770682" cy="4893647"/>
          </a:xfrm>
          <a:prstGeom prst="rect">
            <a:avLst/>
          </a:prstGeom>
        </p:spPr>
        <p:txBody>
          <a:bodyPr>
            <a:spAutoFit/>
          </a:bodyPr>
          <a:lstStyle/>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那天</a:t>
            </a:r>
            <a:r>
              <a:rPr lang="zh-CN" altLang="zh-CN" sz="2600" kern="100" dirty="0">
                <a:latin typeface="Times New Roman"/>
                <a:ea typeface="华文细黑"/>
                <a:cs typeface="Times New Roman"/>
              </a:rPr>
              <a:t>是情人节，数学家陪女友去逛街。看到一家新开业的咖啡厅搞打折优惠活动，就进去了。要了两杯咖啡，又要了五样小点心。吃完去结账，看到结账的队伍排得很长。原来那天收银员有事没来，女老板临时顶替。她不太会算账，借助计算器也算得很慢。要结账的人在旁边催她，越催她越着急，越着急越算不好。数学家见状走过去说，你要是信得过我们，我们帮你算。女老板抬头看看数学家和他的女友，觉得他们不像坏人，就同意了</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04756196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5111" y="126375"/>
            <a:ext cx="8770682" cy="4893647"/>
          </a:xfrm>
          <a:prstGeom prst="rect">
            <a:avLst/>
          </a:prstGeom>
        </p:spPr>
        <p:txBody>
          <a:bodyPr>
            <a:spAutoFit/>
          </a:bodyPr>
          <a:lstStyle/>
          <a:p>
            <a:pPr algn="just">
              <a:lnSpc>
                <a:spcPct val="150000"/>
              </a:lnSpc>
              <a:spcAft>
                <a:spcPts val="0"/>
              </a:spcAft>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于是</a:t>
            </a:r>
            <a:r>
              <a:rPr lang="zh-CN" altLang="zh-CN" sz="2600" dirty="0">
                <a:latin typeface="Times New Roman"/>
                <a:ea typeface="华文细黑"/>
                <a:cs typeface="Times New Roman"/>
              </a:rPr>
              <a:t>，数学家帮女老板算账，女友帮核实，女老板在旁边收钱。不一会儿，结账的队伍就消失了，剩下最后一位客人。就是这最后一个人的账，让数学家和女友出现了分歧。数学家算出客人应付</a:t>
            </a:r>
            <a:r>
              <a:rPr lang="en-US" altLang="zh-CN" sz="2600" dirty="0">
                <a:latin typeface="Times New Roman"/>
                <a:ea typeface="华文细黑"/>
              </a:rPr>
              <a:t>182</a:t>
            </a:r>
            <a:r>
              <a:rPr lang="zh-CN" altLang="zh-CN" sz="2600" dirty="0">
                <a:latin typeface="Times New Roman"/>
                <a:ea typeface="华文细黑"/>
                <a:cs typeface="Times New Roman"/>
              </a:rPr>
              <a:t>元，女友说是</a:t>
            </a:r>
            <a:r>
              <a:rPr lang="en-US" altLang="zh-CN" sz="2600" dirty="0">
                <a:latin typeface="Times New Roman"/>
                <a:ea typeface="华文细黑"/>
              </a:rPr>
              <a:t>188</a:t>
            </a:r>
            <a:r>
              <a:rPr lang="zh-CN" altLang="zh-CN" sz="2600" dirty="0">
                <a:latin typeface="Times New Roman"/>
                <a:ea typeface="华文细黑"/>
                <a:cs typeface="Times New Roman"/>
              </a:rPr>
              <a:t>元。让客人自己算，结果跟数学家一样。最后让女老板算，女老板算完后，看看数学家又看看他女友，说，这位先生算得对。数学家女友说，你说谎！女老板说，我为什么要说谎？我们三个算的结果都一样，说明你确实算错了。数学家女友说，我没错，不信</a:t>
            </a:r>
            <a:r>
              <a:rPr lang="zh-CN" altLang="zh-CN" sz="2600" dirty="0" smtClean="0">
                <a:latin typeface="Times New Roman"/>
                <a:ea typeface="华文细黑"/>
                <a:cs typeface="Times New Roman"/>
              </a:rPr>
              <a:t>我</a:t>
            </a:r>
            <a:endParaRPr lang="zh-CN" altLang="zh-CN" sz="2600" kern="100" dirty="0">
              <a:latin typeface="宋体"/>
              <a:cs typeface="Courier New"/>
            </a:endParaRPr>
          </a:p>
        </p:txBody>
      </p:sp>
    </p:spTree>
    <p:extLst>
      <p:ext uri="{BB962C8B-B14F-4D97-AF65-F5344CB8AC3E}">
        <p14:creationId xmlns:p14="http://schemas.microsoft.com/office/powerpoint/2010/main" val="294307064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5111" y="232008"/>
            <a:ext cx="8770682" cy="4293483"/>
          </a:xfrm>
          <a:prstGeom prst="rect">
            <a:avLst/>
          </a:prstGeom>
        </p:spPr>
        <p:txBody>
          <a:bodyPr>
            <a:spAutoFit/>
          </a:bodyPr>
          <a:lstStyle/>
          <a:p>
            <a:pPr algn="just">
              <a:lnSpc>
                <a:spcPct val="150000"/>
              </a:lnSpc>
              <a:spcAft>
                <a:spcPts val="0"/>
              </a:spcAft>
            </a:pPr>
            <a:r>
              <a:rPr lang="zh-CN" altLang="zh-CN" sz="2600" dirty="0" smtClean="0">
                <a:latin typeface="Times New Roman"/>
                <a:ea typeface="华文细黑"/>
                <a:cs typeface="Times New Roman"/>
              </a:rPr>
              <a:t>重新</a:t>
            </a:r>
            <a:r>
              <a:rPr lang="zh-CN" altLang="zh-CN" sz="2600" dirty="0">
                <a:latin typeface="Times New Roman"/>
                <a:ea typeface="华文细黑"/>
                <a:cs typeface="Times New Roman"/>
              </a:rPr>
              <a:t>给你算一遍。客人有点儿不高兴，说，你这人怎么这样？算错了还不承认。女老板说，您别生气，我按您算的结果收钱。客人递过来</a:t>
            </a:r>
            <a:r>
              <a:rPr lang="en-US" altLang="zh-CN" sz="2600" dirty="0">
                <a:latin typeface="Times New Roman"/>
                <a:ea typeface="华文细黑"/>
              </a:rPr>
              <a:t>200</a:t>
            </a:r>
            <a:r>
              <a:rPr lang="zh-CN" altLang="zh-CN" sz="2600" dirty="0">
                <a:latin typeface="Times New Roman"/>
                <a:ea typeface="华文细黑"/>
                <a:cs typeface="Times New Roman"/>
              </a:rPr>
              <a:t>元钱，女老板找给他</a:t>
            </a:r>
            <a:r>
              <a:rPr lang="en-US" altLang="zh-CN" sz="2600" dirty="0">
                <a:latin typeface="Times New Roman"/>
                <a:ea typeface="华文细黑"/>
              </a:rPr>
              <a:t>18</a:t>
            </a:r>
            <a:r>
              <a:rPr lang="zh-CN" altLang="zh-CN" sz="2600" dirty="0">
                <a:latin typeface="Times New Roman"/>
                <a:ea typeface="华文细黑"/>
                <a:cs typeface="Times New Roman"/>
              </a:rPr>
              <a:t>元。客人拿着找回的零钱走了。数学家女友气愤不已，她看看女老板，又看看数学家，一句话没说就走了。数学家跑出去追女友。女友说，除非你承认自己算错了，否则别再来找我。数学家觉得女友不讲道理，就没再找她。</a:t>
            </a:r>
            <a:endParaRPr lang="zh-CN" altLang="zh-CN" sz="2600" kern="100" dirty="0">
              <a:latin typeface="宋体"/>
              <a:cs typeface="Courier New"/>
            </a:endParaRPr>
          </a:p>
        </p:txBody>
      </p:sp>
    </p:spTree>
    <p:extLst>
      <p:ext uri="{BB962C8B-B14F-4D97-AF65-F5344CB8AC3E}">
        <p14:creationId xmlns:p14="http://schemas.microsoft.com/office/powerpoint/2010/main" val="204706164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3806" y="113953"/>
            <a:ext cx="8770682" cy="4893647"/>
          </a:xfrm>
          <a:prstGeom prst="rect">
            <a:avLst/>
          </a:prstGeom>
        </p:spPr>
        <p:txBody>
          <a:bodyPr>
            <a:spAutoFit/>
          </a:bodyPr>
          <a:lstStyle/>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女</a:t>
            </a:r>
            <a:r>
              <a:rPr lang="zh-CN" altLang="zh-CN" sz="2600" kern="100" dirty="0">
                <a:latin typeface="Times New Roman"/>
                <a:ea typeface="华文细黑"/>
                <a:cs typeface="Times New Roman"/>
              </a:rPr>
              <a:t>老板很感激数学家那天帮她算账，他再去喝咖啡时，说啥也不要钱。一来二去，两个人成了朋友，后来又成了恋人。女老板是个年轻的单身女人，厌倦了职场的尔虞我诈，辞职开了这家咖啡厅。数学家经常来帮女老板算账，女老板对他的计算能力崇拜得五体投地。一年后的情人节，他们结婚了</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dirty="0">
                <a:solidFill>
                  <a:prstClr val="black"/>
                </a:solidFill>
                <a:latin typeface="Times New Roman"/>
                <a:ea typeface="华文细黑"/>
                <a:cs typeface="Times New Roman"/>
              </a:rPr>
              <a:t> </a:t>
            </a:r>
            <a:r>
              <a:rPr lang="en-US" altLang="zh-CN" sz="2600" dirty="0" smtClean="0">
                <a:solidFill>
                  <a:prstClr val="black"/>
                </a:solidFill>
                <a:latin typeface="Times New Roman"/>
                <a:ea typeface="华文细黑"/>
                <a:cs typeface="Times New Roman"/>
              </a:rPr>
              <a:t>       </a:t>
            </a:r>
            <a:r>
              <a:rPr lang="zh-CN" altLang="zh-CN" sz="2600" dirty="0" smtClean="0">
                <a:solidFill>
                  <a:prstClr val="black"/>
                </a:solidFill>
                <a:latin typeface="Times New Roman"/>
                <a:ea typeface="华文细黑"/>
                <a:cs typeface="Times New Roman"/>
              </a:rPr>
              <a:t>结婚</a:t>
            </a:r>
            <a:r>
              <a:rPr lang="zh-CN" altLang="zh-CN" sz="2600" dirty="0">
                <a:solidFill>
                  <a:prstClr val="black"/>
                </a:solidFill>
                <a:latin typeface="Times New Roman"/>
                <a:ea typeface="华文细黑"/>
                <a:cs typeface="Times New Roman"/>
              </a:rPr>
              <a:t>那天，咖啡厅全部商品打八折。服务员问：开心果也打折吗？女老板说，当然不打，开心怎么能打折呢？数学</a:t>
            </a:r>
            <a:endParaRPr lang="zh-CN" altLang="zh-CN" sz="1050" kern="100" dirty="0">
              <a:latin typeface="宋体"/>
              <a:cs typeface="Courier New"/>
            </a:endParaRPr>
          </a:p>
        </p:txBody>
      </p:sp>
    </p:spTree>
    <p:extLst>
      <p:ext uri="{BB962C8B-B14F-4D97-AF65-F5344CB8AC3E}">
        <p14:creationId xmlns:p14="http://schemas.microsoft.com/office/powerpoint/2010/main" val="419364047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7029" y="198383"/>
            <a:ext cx="8770682" cy="4893647"/>
          </a:xfrm>
          <a:prstGeom prst="rect">
            <a:avLst/>
          </a:prstGeom>
        </p:spPr>
        <p:txBody>
          <a:bodyPr>
            <a:spAutoFit/>
          </a:bodyPr>
          <a:lstStyle/>
          <a:p>
            <a:pPr algn="just">
              <a:lnSpc>
                <a:spcPct val="150000"/>
              </a:lnSpc>
              <a:spcAft>
                <a:spcPts val="0"/>
              </a:spcAft>
            </a:pPr>
            <a:r>
              <a:rPr lang="zh-CN" altLang="zh-CN" sz="2600" dirty="0" smtClean="0">
                <a:latin typeface="Times New Roman"/>
                <a:ea typeface="华文细黑"/>
                <a:cs typeface="Times New Roman"/>
              </a:rPr>
              <a:t>家</a:t>
            </a:r>
            <a:r>
              <a:rPr lang="zh-CN" altLang="zh-CN" sz="2600" dirty="0">
                <a:latin typeface="Times New Roman"/>
                <a:ea typeface="华文细黑"/>
                <a:cs typeface="Times New Roman"/>
              </a:rPr>
              <a:t>觉得这话耳熟，就问，开心果不打折，那去年怎么打了？女老板看着数学家笑了，说，去年也没打。最后那位客人买了一碟开心果，你算账时一并打了折，所以那天的账，你当时的女友算的是对的。数学家很意外，说，那你为什么说她算错了？女老板说，傻瓜，因为我看上你了呗！数学家很生气，说，你怎么能这样</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gn="just">
              <a:lnSpc>
                <a:spcPct val="150000"/>
              </a:lnSpc>
              <a:spcAft>
                <a:spcPts val="0"/>
              </a:spcAft>
            </a:pPr>
            <a:r>
              <a:rPr lang="en-US" altLang="zh-CN" sz="2600" dirty="0">
                <a:solidFill>
                  <a:prstClr val="black"/>
                </a:solidFill>
                <a:latin typeface="Times New Roman"/>
                <a:ea typeface="华文细黑"/>
                <a:cs typeface="Times New Roman"/>
              </a:rPr>
              <a:t> </a:t>
            </a:r>
            <a:r>
              <a:rPr lang="en-US" altLang="zh-CN" sz="2600" dirty="0" smtClean="0">
                <a:solidFill>
                  <a:prstClr val="black"/>
                </a:solidFill>
                <a:latin typeface="Times New Roman"/>
                <a:ea typeface="华文细黑"/>
                <a:cs typeface="Times New Roman"/>
              </a:rPr>
              <a:t>       </a:t>
            </a:r>
            <a:r>
              <a:rPr lang="zh-CN" altLang="zh-CN" sz="2600" dirty="0" smtClean="0">
                <a:solidFill>
                  <a:prstClr val="black"/>
                </a:solidFill>
                <a:latin typeface="Times New Roman"/>
                <a:ea typeface="华文细黑"/>
                <a:cs typeface="Times New Roman"/>
              </a:rPr>
              <a:t>数学家</a:t>
            </a:r>
            <a:r>
              <a:rPr lang="zh-CN" altLang="zh-CN" sz="2600" dirty="0">
                <a:solidFill>
                  <a:prstClr val="black"/>
                </a:solidFill>
                <a:latin typeface="Times New Roman"/>
                <a:ea typeface="华文细黑"/>
                <a:cs typeface="Times New Roman"/>
              </a:rPr>
              <a:t>不能原谅女老板，执意跟她离了婚。女老板不理解，数学家为什么这么对她</a:t>
            </a:r>
            <a:r>
              <a:rPr lang="zh-CN" altLang="zh-CN" sz="2600" dirty="0" smtClean="0">
                <a:solidFill>
                  <a:prstClr val="black"/>
                </a:solidFill>
                <a:latin typeface="Times New Roman"/>
                <a:ea typeface="华文细黑"/>
                <a:cs typeface="Times New Roman"/>
              </a:rPr>
              <a:t>。</a:t>
            </a:r>
            <a:r>
              <a:rPr lang="en-US" altLang="zh-CN" sz="2600" dirty="0" smtClean="0">
                <a:solidFill>
                  <a:prstClr val="black"/>
                </a:solidFill>
                <a:latin typeface="Times New Roman"/>
                <a:ea typeface="华文细黑"/>
                <a:cs typeface="Times New Roman"/>
              </a:rPr>
              <a:t>  </a:t>
            </a:r>
            <a:r>
              <a:rPr lang="en-US" altLang="zh-CN" sz="2600" dirty="0" smtClean="0">
                <a:solidFill>
                  <a:prstClr val="black"/>
                </a:solidFill>
                <a:latin typeface="Times New Roman"/>
                <a:ea typeface="华文细黑"/>
              </a:rPr>
              <a:t>(</a:t>
            </a:r>
            <a:r>
              <a:rPr lang="zh-CN" altLang="zh-CN" sz="2600" dirty="0">
                <a:solidFill>
                  <a:prstClr val="black"/>
                </a:solidFill>
                <a:latin typeface="Times New Roman"/>
                <a:ea typeface="华文细黑"/>
                <a:cs typeface="Times New Roman"/>
              </a:rPr>
              <a:t>选自《小说选刊》，有改动</a:t>
            </a:r>
            <a:r>
              <a:rPr lang="en-US" altLang="zh-CN" sz="2600" dirty="0">
                <a:solidFill>
                  <a:prstClr val="black"/>
                </a:solidFill>
                <a:latin typeface="Times New Roman"/>
                <a:ea typeface="华文细黑"/>
              </a:rPr>
              <a:t>)</a:t>
            </a:r>
            <a:endParaRPr lang="zh-CN" altLang="zh-CN" sz="1050" kern="100" dirty="0">
              <a:latin typeface="宋体"/>
              <a:cs typeface="Courier New"/>
            </a:endParaRPr>
          </a:p>
        </p:txBody>
      </p:sp>
    </p:spTree>
    <p:extLst>
      <p:ext uri="{BB962C8B-B14F-4D97-AF65-F5344CB8AC3E}">
        <p14:creationId xmlns:p14="http://schemas.microsoft.com/office/powerpoint/2010/main" val="292957276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3806" y="668565"/>
            <a:ext cx="8770682" cy="3775393"/>
          </a:xfrm>
          <a:prstGeom prst="rect">
            <a:avLst/>
          </a:prstGeom>
        </p:spPr>
        <p:txBody>
          <a:bodyPr>
            <a:spAutoFit/>
          </a:bodyPr>
          <a:lstStyle/>
          <a:p>
            <a:pPr algn="just">
              <a:lnSpc>
                <a:spcPts val="5000"/>
              </a:lnSpc>
              <a:spcAft>
                <a:spcPts val="0"/>
              </a:spcAft>
            </a:pPr>
            <a:r>
              <a:rPr lang="zh-CN" altLang="en-US" sz="2600" kern="100" dirty="0">
                <a:latin typeface="Times New Roman"/>
                <a:ea typeface="华文细黑"/>
                <a:cs typeface="Times New Roman"/>
              </a:rPr>
              <a:t>小说最后才交代一年前数学家算错了账，这样处理有何作用？结合作品加以分析。</a:t>
            </a:r>
            <a:endParaRPr lang="zh-CN" altLang="zh-CN" sz="1050" kern="100" dirty="0">
              <a:latin typeface="宋体"/>
              <a:cs typeface="Courier New"/>
            </a:endParaRPr>
          </a:p>
          <a:p>
            <a:pPr algn="just">
              <a:lnSpc>
                <a:spcPct val="1500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smtClean="0">
                <a:latin typeface="Times New Roman"/>
                <a:ea typeface="华文细黑"/>
                <a:cs typeface="Times New Roman"/>
              </a:rPr>
              <a:t>　</a:t>
            </a:r>
            <a:r>
              <a:rPr lang="zh-CN" altLang="zh-CN" sz="2600" kern="100" dirty="0">
                <a:latin typeface="Times New Roman"/>
                <a:ea typeface="华文细黑"/>
                <a:cs typeface="Times New Roman"/>
              </a:rPr>
              <a:t>本题考查小说结尾的艺术效果。分析其作用，首先要考虑结尾的特点及其对整个故事情节的作用。其次要考虑情节对塑造人物形象、表达主题的作用。最后，还要考虑对读者的影响</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140208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9085" y="310267"/>
            <a:ext cx="8511387" cy="4493731"/>
          </a:xfrm>
          <a:prstGeom prst="rect">
            <a:avLst/>
          </a:prstGeom>
          <a:noFill/>
        </p:spPr>
        <p:txBody>
          <a:bodyPr wrap="square" rtlCol="0">
            <a:spAutoFit/>
          </a:bodyPr>
          <a:lstStyle/>
          <a:p>
            <a:pPr algn="just">
              <a:lnSpc>
                <a:spcPts val="5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延迟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式结构。作者竭力给故事、人物、读者的心理设置障碍，又不使读者觉得希望完全破灭，在这种捉迷藏式的游戏中，一环扣一环，实现小说的结构张力。</a:t>
            </a:r>
            <a:endParaRPr lang="zh-CN" altLang="zh-CN" sz="260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生活的横断面。将时空浓缩到一个小小的点上，在精巧的结构中展开漫长的时间和无限的空间。</a:t>
            </a:r>
            <a:endParaRPr lang="zh-CN" altLang="zh-CN" sz="260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按照心理展开的意识流结构。它打破了时间的维度，让人物的意识在超时间的空间里任意往来</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26836719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61372" y="1038964"/>
            <a:ext cx="8131108" cy="1892826"/>
          </a:xfrm>
          <a:prstGeom prst="rect">
            <a:avLst/>
          </a:prstGeom>
        </p:spPr>
        <p:txBody>
          <a:bodyPr wrap="square">
            <a:spAutoFit/>
          </a:bodyPr>
          <a:lstStyle/>
          <a:p>
            <a:pPr algn="just">
              <a:lnSpc>
                <a:spcPct val="150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smtClean="0">
                <a:latin typeface="Times New Roman"/>
                <a:ea typeface="华文细黑"/>
                <a:cs typeface="Times New Roman"/>
              </a:rPr>
              <a:t>　</a:t>
            </a:r>
            <a:r>
              <a:rPr lang="en-US" altLang="zh-CN" sz="2600" kern="100" dirty="0">
                <a:solidFill>
                  <a:schemeClr val="accent6">
                    <a:lumMod val="75000"/>
                  </a:schemeClr>
                </a:solidFill>
                <a:latin typeface="宋体"/>
                <a:ea typeface="华文细黑"/>
                <a:cs typeface="Times New Roman"/>
              </a:rPr>
              <a:t>①</a:t>
            </a:r>
            <a:r>
              <a:rPr lang="zh-CN" altLang="zh-CN" sz="2600" kern="100" dirty="0">
                <a:solidFill>
                  <a:schemeClr val="accent6">
                    <a:lumMod val="75000"/>
                  </a:schemeClr>
                </a:solidFill>
                <a:latin typeface="Times New Roman"/>
                <a:ea typeface="华文细黑"/>
                <a:cs typeface="Times New Roman"/>
              </a:rPr>
              <a:t>使故事情节平中见奇，形成高潮；</a:t>
            </a:r>
            <a:r>
              <a:rPr lang="en-US" altLang="zh-CN" sz="2600" kern="100" dirty="0">
                <a:solidFill>
                  <a:schemeClr val="accent6">
                    <a:lumMod val="75000"/>
                  </a:schemeClr>
                </a:solidFill>
                <a:latin typeface="宋体"/>
                <a:ea typeface="华文细黑"/>
                <a:cs typeface="Times New Roman"/>
              </a:rPr>
              <a:t>②</a:t>
            </a:r>
            <a:r>
              <a:rPr lang="zh-CN" altLang="zh-CN" sz="2600" kern="100" dirty="0">
                <a:solidFill>
                  <a:schemeClr val="accent6">
                    <a:lumMod val="75000"/>
                  </a:schemeClr>
                </a:solidFill>
                <a:latin typeface="Times New Roman"/>
                <a:ea typeface="华文细黑"/>
                <a:cs typeface="Times New Roman"/>
              </a:rPr>
              <a:t>使女老板和数学家的形象更加丰满；</a:t>
            </a:r>
            <a:r>
              <a:rPr lang="en-US" altLang="zh-CN" sz="2600" kern="100" dirty="0">
                <a:solidFill>
                  <a:schemeClr val="accent6">
                    <a:lumMod val="75000"/>
                  </a:schemeClr>
                </a:solidFill>
                <a:latin typeface="宋体"/>
                <a:ea typeface="华文细黑"/>
                <a:cs typeface="Times New Roman"/>
              </a:rPr>
              <a:t>③</a:t>
            </a:r>
            <a:r>
              <a:rPr lang="zh-CN" altLang="zh-CN" sz="2600" kern="100" dirty="0">
                <a:solidFill>
                  <a:schemeClr val="accent6">
                    <a:lumMod val="75000"/>
                  </a:schemeClr>
                </a:solidFill>
                <a:latin typeface="Times New Roman"/>
                <a:ea typeface="华文细黑"/>
                <a:cs typeface="Times New Roman"/>
              </a:rPr>
              <a:t>进一步揭示人际交往中情商重要性的主题；</a:t>
            </a:r>
            <a:r>
              <a:rPr lang="en-US" altLang="zh-CN" sz="2600" kern="100" dirty="0">
                <a:solidFill>
                  <a:schemeClr val="accent6">
                    <a:lumMod val="75000"/>
                  </a:schemeClr>
                </a:solidFill>
                <a:latin typeface="宋体"/>
                <a:ea typeface="华文细黑"/>
                <a:cs typeface="Times New Roman"/>
              </a:rPr>
              <a:t>④</a:t>
            </a:r>
            <a:r>
              <a:rPr lang="zh-CN" altLang="zh-CN" sz="2600" kern="100" dirty="0">
                <a:solidFill>
                  <a:schemeClr val="accent6">
                    <a:lumMod val="75000"/>
                  </a:schemeClr>
                </a:solidFill>
                <a:latin typeface="Times New Roman"/>
                <a:ea typeface="华文细黑"/>
                <a:cs typeface="Times New Roman"/>
              </a:rPr>
              <a:t>增添作品的情趣，让人回味。</a:t>
            </a:r>
            <a:endParaRPr lang="zh-CN" altLang="zh-CN" sz="1050" kern="100" dirty="0">
              <a:solidFill>
                <a:schemeClr val="accent6">
                  <a:lumMod val="75000"/>
                </a:schemeClr>
              </a:solidFill>
              <a:effectLst/>
              <a:latin typeface="宋体"/>
              <a:cs typeface="Courier New"/>
            </a:endParaRPr>
          </a:p>
        </p:txBody>
      </p:sp>
      <p:grpSp>
        <p:nvGrpSpPr>
          <p:cNvPr id="4" name="组合 3"/>
          <p:cNvGrpSpPr/>
          <p:nvPr/>
        </p:nvGrpSpPr>
        <p:grpSpPr>
          <a:xfrm rot="5400000">
            <a:off x="8388567" y="4398743"/>
            <a:ext cx="549128" cy="549414"/>
            <a:chOff x="11226607" y="6533712"/>
            <a:chExt cx="360000" cy="360000"/>
          </a:xfrm>
        </p:grpSpPr>
        <p:sp>
          <p:nvSpPr>
            <p:cNvPr id="5" name="椭圆 4">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69660352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75856" y="1707654"/>
            <a:ext cx="2236510" cy="768415"/>
          </a:xfrm>
          <a:prstGeom prst="rect">
            <a:avLst/>
          </a:prstGeom>
        </p:spPr>
        <p:txBody>
          <a:bodyPr wrap="none">
            <a:spAutoFit/>
          </a:bodyPr>
          <a:lstStyle/>
          <a:p>
            <a:pPr>
              <a:lnSpc>
                <a:spcPct val="120000"/>
              </a:lnSpc>
              <a:defRPr/>
            </a:pPr>
            <a:r>
              <a:rPr lang="zh-CN" altLang="en-US" sz="4000" b="1" dirty="0" smtClean="0">
                <a:solidFill>
                  <a:srgbClr val="FFFFCC"/>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FFFFCC"/>
              </a:solidFill>
              <a:effectLst>
                <a:reflection blurRad="25400" stA="30000" endPos="30000" dist="50800" dir="5400000" sy="-100000" algn="bl" rotWithShape="0"/>
              </a:effectLst>
              <a:latin typeface="微软雅黑" pitchFamily="34" charset="-122"/>
              <a:ea typeface="微软雅黑" pitchFamily="34" charset="-122"/>
            </a:endParaRPr>
          </a:p>
        </p:txBody>
      </p:sp>
      <p:sp>
        <p:nvSpPr>
          <p:cNvPr id="9" name="标题 1"/>
          <p:cNvSpPr txBox="1">
            <a:spLocks/>
          </p:cNvSpPr>
          <p:nvPr/>
        </p:nvSpPr>
        <p:spPr>
          <a:xfrm>
            <a:off x="1835696" y="2444972"/>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bg1"/>
                </a:solidFill>
                <a:latin typeface="微软雅黑" pitchFamily="34" charset="-122"/>
                <a:ea typeface="微软雅黑" pitchFamily="34" charset="-122"/>
              </a:rPr>
              <a:t>更多精彩内容请登录</a:t>
            </a:r>
            <a:r>
              <a:rPr lang="en-US" altLang="zh-CN" sz="2600" b="1" dirty="0" smtClean="0">
                <a:solidFill>
                  <a:schemeClr val="bg1"/>
                </a:solidFill>
                <a:latin typeface="微软雅黑" pitchFamily="34" charset="-122"/>
                <a:ea typeface="微软雅黑" pitchFamily="34" charset="-122"/>
                <a:cs typeface="+mn-cs"/>
              </a:rPr>
              <a:t>www.91taoke.com</a:t>
            </a:r>
            <a:endParaRPr lang="zh-CN" altLang="en-US" sz="26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435">
                                          <p:stCondLst>
                                            <p:cond delay="0"/>
                                          </p:stCondLst>
                                        </p:cTn>
                                        <p:tgtEl>
                                          <p:spTgt spid="9"/>
                                        </p:tgtEl>
                                      </p:cBhvr>
                                    </p:animEffect>
                                    <p:anim calcmode="lin" valueType="num">
                                      <p:cBhvr>
                                        <p:cTn id="8" dur="1367"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9"/>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9"/>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9"/>
                                        </p:tgtEl>
                                        <p:attrNameLst>
                                          <p:attrName>ppt_y</p:attrName>
                                        </p:attrNameLst>
                                      </p:cBhvr>
                                      <p:tavLst>
                                        <p:tav tm="0" fmla="#ppt_y-sin(pi*$)/81">
                                          <p:val>
                                            <p:fltVal val="0"/>
                                          </p:val>
                                        </p:tav>
                                        <p:tav tm="100000">
                                          <p:val>
                                            <p:fltVal val="1"/>
                                          </p:val>
                                        </p:tav>
                                      </p:tavLst>
                                    </p:anim>
                                    <p:animScale>
                                      <p:cBhvr>
                                        <p:cTn id="13" dur="20">
                                          <p:stCondLst>
                                            <p:cond delay="487"/>
                                          </p:stCondLst>
                                        </p:cTn>
                                        <p:tgtEl>
                                          <p:spTgt spid="9"/>
                                        </p:tgtEl>
                                      </p:cBhvr>
                                      <p:to x="100000" y="60000"/>
                                    </p:animScale>
                                    <p:animScale>
                                      <p:cBhvr>
                                        <p:cTn id="14" dur="124" decel="50000">
                                          <p:stCondLst>
                                            <p:cond delay="507"/>
                                          </p:stCondLst>
                                        </p:cTn>
                                        <p:tgtEl>
                                          <p:spTgt spid="9"/>
                                        </p:tgtEl>
                                      </p:cBhvr>
                                      <p:to x="100000" y="100000"/>
                                    </p:animScale>
                                    <p:animScale>
                                      <p:cBhvr>
                                        <p:cTn id="15" dur="20">
                                          <p:stCondLst>
                                            <p:cond delay="984"/>
                                          </p:stCondLst>
                                        </p:cTn>
                                        <p:tgtEl>
                                          <p:spTgt spid="9"/>
                                        </p:tgtEl>
                                      </p:cBhvr>
                                      <p:to x="100000" y="80000"/>
                                    </p:animScale>
                                    <p:animScale>
                                      <p:cBhvr>
                                        <p:cTn id="16" dur="124" decel="50000">
                                          <p:stCondLst>
                                            <p:cond delay="1004"/>
                                          </p:stCondLst>
                                        </p:cTn>
                                        <p:tgtEl>
                                          <p:spTgt spid="9"/>
                                        </p:tgtEl>
                                      </p:cBhvr>
                                      <p:to x="100000" y="100000"/>
                                    </p:animScale>
                                    <p:animScale>
                                      <p:cBhvr>
                                        <p:cTn id="17" dur="20">
                                          <p:stCondLst>
                                            <p:cond delay="1231"/>
                                          </p:stCondLst>
                                        </p:cTn>
                                        <p:tgtEl>
                                          <p:spTgt spid="9"/>
                                        </p:tgtEl>
                                      </p:cBhvr>
                                      <p:to x="100000" y="90000"/>
                                    </p:animScale>
                                    <p:animScale>
                                      <p:cBhvr>
                                        <p:cTn id="18" dur="124" decel="50000">
                                          <p:stCondLst>
                                            <p:cond delay="1251"/>
                                          </p:stCondLst>
                                        </p:cTn>
                                        <p:tgtEl>
                                          <p:spTgt spid="9"/>
                                        </p:tgtEl>
                                      </p:cBhvr>
                                      <p:to x="100000" y="100000"/>
                                    </p:animScale>
                                    <p:animScale>
                                      <p:cBhvr>
                                        <p:cTn id="19" dur="20">
                                          <p:stCondLst>
                                            <p:cond delay="1356"/>
                                          </p:stCondLst>
                                        </p:cTn>
                                        <p:tgtEl>
                                          <p:spTgt spid="9"/>
                                        </p:tgtEl>
                                      </p:cBhvr>
                                      <p:to x="100000" y="95000"/>
                                    </p:animScale>
                                    <p:animScale>
                                      <p:cBhvr>
                                        <p:cTn id="20" dur="124" decel="50000">
                                          <p:stCondLst>
                                            <p:cond delay="1376"/>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5197" y="648434"/>
            <a:ext cx="8769291" cy="3939540"/>
          </a:xfrm>
          <a:prstGeom prst="rect">
            <a:avLst/>
          </a:prstGeom>
          <a:noFill/>
        </p:spPr>
        <p:txBody>
          <a:bodyPr wrap="square" rtlCol="0">
            <a:spAutoFit/>
          </a:bodyPr>
          <a:lstStyle/>
          <a:p>
            <a:pPr algn="just">
              <a:lnSpc>
                <a:spcPts val="50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二</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小说情节的结构要素</a:t>
            </a:r>
            <a:endParaRPr lang="zh-CN" altLang="zh-CN" sz="1050" kern="100" dirty="0">
              <a:solidFill>
                <a:srgbClr val="C00000"/>
              </a:solidFill>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小说情节的结构除去情节本身，还有以下要素：</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线索。它是贯穿整个作品情节发展的脉络，它可以是某人、某物、某种情感、某个事件，还可以是时间、空间。阅读小说，抓住线索是把握小说故事发展的关键。线索有单线和双线两种。双线一般分明线、暗线两种</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558105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2151</TotalTime>
  <Words>7733</Words>
  <Application>Microsoft Office PowerPoint</Application>
  <PresentationFormat>全屏显示(16:9)</PresentationFormat>
  <Paragraphs>235</Paragraphs>
  <Slides>81</Slides>
  <Notes>0</Notes>
  <HiddenSlides>0</HiddenSlides>
  <MMClips>0</MMClips>
  <ScaleCrop>false</ScaleCrop>
  <HeadingPairs>
    <vt:vector size="4" baseType="variant">
      <vt:variant>
        <vt:lpstr>主题</vt:lpstr>
      </vt:variant>
      <vt:variant>
        <vt:i4>1</vt:i4>
      </vt:variant>
      <vt:variant>
        <vt:lpstr>幻灯片标题</vt:lpstr>
      </vt:variant>
      <vt:variant>
        <vt:i4>81</vt:i4>
      </vt:variant>
    </vt:vector>
  </HeadingPairs>
  <TitlesOfParts>
    <vt:vector size="8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cp:lastModifiedBy>
  <cp:revision>169</cp:revision>
  <dcterms:created xsi:type="dcterms:W3CDTF">2014-12-15T01:46:29Z</dcterms:created>
  <dcterms:modified xsi:type="dcterms:W3CDTF">2015-04-17T01:32:14Z</dcterms:modified>
</cp:coreProperties>
</file>