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sldIdLst>
    <p:sldId id="256" r:id="rId2"/>
    <p:sldId id="387" r:id="rId3"/>
    <p:sldId id="504" r:id="rId4"/>
    <p:sldId id="505" r:id="rId5"/>
    <p:sldId id="506" r:id="rId6"/>
    <p:sldId id="507" r:id="rId7"/>
    <p:sldId id="655" r:id="rId8"/>
    <p:sldId id="508" r:id="rId9"/>
    <p:sldId id="509" r:id="rId10"/>
    <p:sldId id="510" r:id="rId11"/>
    <p:sldId id="511" r:id="rId12"/>
    <p:sldId id="512" r:id="rId13"/>
    <p:sldId id="789" r:id="rId14"/>
    <p:sldId id="790" r:id="rId15"/>
    <p:sldId id="513" r:id="rId16"/>
    <p:sldId id="514" r:id="rId17"/>
    <p:sldId id="791" r:id="rId18"/>
    <p:sldId id="793" r:id="rId19"/>
    <p:sldId id="792" r:id="rId20"/>
    <p:sldId id="794" r:id="rId21"/>
    <p:sldId id="795" r:id="rId22"/>
    <p:sldId id="796" r:id="rId23"/>
    <p:sldId id="797" r:id="rId24"/>
    <p:sldId id="798" r:id="rId25"/>
    <p:sldId id="799" r:id="rId26"/>
    <p:sldId id="800" r:id="rId27"/>
    <p:sldId id="801" r:id="rId28"/>
    <p:sldId id="802" r:id="rId29"/>
    <p:sldId id="803" r:id="rId30"/>
    <p:sldId id="805" r:id="rId31"/>
    <p:sldId id="804" r:id="rId32"/>
    <p:sldId id="806" r:id="rId33"/>
    <p:sldId id="807" r:id="rId34"/>
    <p:sldId id="808" r:id="rId35"/>
    <p:sldId id="809" r:id="rId36"/>
    <p:sldId id="810" r:id="rId37"/>
    <p:sldId id="811" r:id="rId38"/>
    <p:sldId id="812" r:id="rId39"/>
    <p:sldId id="813" r:id="rId40"/>
    <p:sldId id="814" r:id="rId41"/>
    <p:sldId id="815" r:id="rId42"/>
    <p:sldId id="816" r:id="rId43"/>
    <p:sldId id="817" r:id="rId44"/>
    <p:sldId id="818" r:id="rId45"/>
    <p:sldId id="819" r:id="rId46"/>
    <p:sldId id="820" r:id="rId47"/>
    <p:sldId id="821" r:id="rId48"/>
    <p:sldId id="822" r:id="rId49"/>
    <p:sldId id="823" r:id="rId50"/>
    <p:sldId id="824" r:id="rId51"/>
    <p:sldId id="825" r:id="rId52"/>
    <p:sldId id="826" r:id="rId53"/>
    <p:sldId id="827" r:id="rId54"/>
    <p:sldId id="828" r:id="rId55"/>
    <p:sldId id="829" r:id="rId56"/>
    <p:sldId id="830" r:id="rId57"/>
    <p:sldId id="831" r:id="rId58"/>
    <p:sldId id="832" r:id="rId59"/>
    <p:sldId id="833" r:id="rId60"/>
    <p:sldId id="834" r:id="rId61"/>
    <p:sldId id="835" r:id="rId62"/>
    <p:sldId id="836" r:id="rId63"/>
    <p:sldId id="837" r:id="rId64"/>
    <p:sldId id="838" r:id="rId65"/>
    <p:sldId id="839" r:id="rId66"/>
    <p:sldId id="840" r:id="rId67"/>
    <p:sldId id="841" r:id="rId68"/>
    <p:sldId id="842" r:id="rId69"/>
    <p:sldId id="843" r:id="rId70"/>
    <p:sldId id="844" r:id="rId71"/>
    <p:sldId id="845" r:id="rId72"/>
    <p:sldId id="846" r:id="rId73"/>
    <p:sldId id="847" r:id="rId74"/>
    <p:sldId id="848" r:id="rId75"/>
    <p:sldId id="849" r:id="rId76"/>
    <p:sldId id="850" r:id="rId77"/>
    <p:sldId id="851" r:id="rId78"/>
    <p:sldId id="852" r:id="rId79"/>
    <p:sldId id="853" r:id="rId80"/>
    <p:sldId id="854" r:id="rId81"/>
    <p:sldId id="855" r:id="rId82"/>
    <p:sldId id="856" r:id="rId83"/>
    <p:sldId id="857" r:id="rId84"/>
    <p:sldId id="858" r:id="rId85"/>
    <p:sldId id="859" r:id="rId86"/>
    <p:sldId id="860" r:id="rId87"/>
    <p:sldId id="861" r:id="rId88"/>
    <p:sldId id="862" r:id="rId89"/>
    <p:sldId id="864" r:id="rId90"/>
    <p:sldId id="863" r:id="rId91"/>
    <p:sldId id="865" r:id="rId92"/>
    <p:sldId id="866" r:id="rId93"/>
    <p:sldId id="867" r:id="rId94"/>
    <p:sldId id="868" r:id="rId95"/>
    <p:sldId id="869" r:id="rId96"/>
    <p:sldId id="870" r:id="rId97"/>
    <p:sldId id="871" r:id="rId98"/>
    <p:sldId id="872" r:id="rId99"/>
    <p:sldId id="873" r:id="rId100"/>
    <p:sldId id="874" r:id="rId101"/>
    <p:sldId id="678" r:id="rId102"/>
    <p:sldId id="679" r:id="rId103"/>
    <p:sldId id="700" r:id="rId104"/>
    <p:sldId id="701" r:id="rId105"/>
    <p:sldId id="702" r:id="rId106"/>
    <p:sldId id="703" r:id="rId107"/>
    <p:sldId id="704" r:id="rId108"/>
    <p:sldId id="381" r:id="rId10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FFFF99"/>
    <a:srgbClr val="FFFFCC"/>
    <a:srgbClr val="B00000"/>
    <a:srgbClr val="6BA42C"/>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85" autoAdjust="0"/>
    <p:restoredTop sz="99756" autoAdjust="0"/>
  </p:normalViewPr>
  <p:slideViewPr>
    <p:cSldViewPr>
      <p:cViewPr>
        <p:scale>
          <a:sx n="100" d="100"/>
          <a:sy n="100" d="100"/>
        </p:scale>
        <p:origin x="-2178" y="-9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descr="E:\样样样\7\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1186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13314" name="Picture 2" descr="E:\样样样\7\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Picture 3" descr="E:\样样样\7\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04223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6"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101.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020272" y="51470"/>
            <a:ext cx="1980029"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现代文阅读</a:t>
            </a:r>
            <a:endParaRPr lang="zh-CN" altLang="en-US" sz="2800" dirty="0">
              <a:solidFill>
                <a:schemeClr val="bg1">
                  <a:lumMod val="50000"/>
                </a:schemeClr>
              </a:solidFill>
              <a:latin typeface="汉仪大黑简" pitchFamily="49" charset="-122"/>
              <a:ea typeface="汉仪大黑简" pitchFamily="49" charset="-122"/>
            </a:endParaRPr>
          </a:p>
        </p:txBody>
      </p:sp>
      <p:sp>
        <p:nvSpPr>
          <p:cNvPr id="8" name="TextBox 7"/>
          <p:cNvSpPr txBox="1"/>
          <p:nvPr/>
        </p:nvSpPr>
        <p:spPr>
          <a:xfrm>
            <a:off x="539552" y="1563638"/>
            <a:ext cx="3600400" cy="537648"/>
          </a:xfrm>
          <a:prstGeom prst="rect">
            <a:avLst/>
          </a:prstGeom>
          <a:noFill/>
        </p:spPr>
        <p:txBody>
          <a:bodyPr wrap="square" rtlCol="0">
            <a:spAutoFit/>
          </a:bodyPr>
          <a:lstStyle/>
          <a:p>
            <a:pPr>
              <a:lnSpc>
                <a:spcPts val="4000"/>
              </a:lnSpc>
            </a:pPr>
            <a:r>
              <a:rPr lang="zh-CN" altLang="en-US" sz="2800" b="1" dirty="0" smtClean="0">
                <a:latin typeface="黑体" pitchFamily="49" charset="-122"/>
                <a:ea typeface="黑体" pitchFamily="49" charset="-122"/>
                <a:cs typeface="Times New Roman" pitchFamily="18" charset="0"/>
              </a:rPr>
              <a:t>专题</a:t>
            </a:r>
            <a:r>
              <a:rPr lang="zh-CN" altLang="en-US" sz="2800" b="1" dirty="0" smtClean="0">
                <a:latin typeface="黑体" pitchFamily="49" charset="-122"/>
                <a:ea typeface="黑体" pitchFamily="49" charset="-122"/>
                <a:cs typeface="Times New Roman" pitchFamily="18" charset="0"/>
              </a:rPr>
              <a:t>三  考点突破</a:t>
            </a:r>
            <a:endParaRPr lang="zh-CN" altLang="zh-CN" sz="2800" b="1" dirty="0">
              <a:latin typeface="黑体" pitchFamily="49" charset="-122"/>
              <a:ea typeface="黑体" pitchFamily="49" charset="-122"/>
              <a:cs typeface="Times New Roman" pitchFamily="18" charset="0"/>
            </a:endParaRPr>
          </a:p>
        </p:txBody>
      </p:sp>
      <p:sp>
        <p:nvSpPr>
          <p:cNvPr id="11" name="TextBox 10"/>
          <p:cNvSpPr txBox="1"/>
          <p:nvPr/>
        </p:nvSpPr>
        <p:spPr>
          <a:xfrm>
            <a:off x="652326" y="2207518"/>
            <a:ext cx="6975251" cy="1374735"/>
          </a:xfrm>
          <a:prstGeom prst="rect">
            <a:avLst/>
          </a:prstGeom>
          <a:noFill/>
        </p:spPr>
        <p:txBody>
          <a:bodyPr wrap="square" rtlCol="0">
            <a:spAutoFit/>
          </a:bodyPr>
          <a:lstStyle/>
          <a:p>
            <a:pPr>
              <a:lnSpc>
                <a:spcPts val="5000"/>
              </a:lnSpc>
            </a:pPr>
            <a:r>
              <a:rPr lang="zh-CN" altLang="zh-CN" sz="3200" b="1" dirty="0">
                <a:solidFill>
                  <a:srgbClr val="FF0000"/>
                </a:solidFill>
                <a:latin typeface="Times New Roman" pitchFamily="18" charset="0"/>
                <a:ea typeface="微软雅黑" pitchFamily="34" charset="-122"/>
                <a:cs typeface="Times New Roman" pitchFamily="18" charset="0"/>
              </a:rPr>
              <a:t>考点三　赏析小说形象</a:t>
            </a:r>
          </a:p>
          <a:p>
            <a:pPr algn="ctr">
              <a:lnSpc>
                <a:spcPts val="5000"/>
              </a:lnSpc>
            </a:pPr>
            <a:r>
              <a:rPr lang="en-US" altLang="zh-CN" sz="2600" b="1" dirty="0">
                <a:solidFill>
                  <a:srgbClr val="7030A0"/>
                </a:solidFill>
                <a:latin typeface="Times New Roman" pitchFamily="18" charset="0"/>
                <a:ea typeface="微软雅黑" pitchFamily="34" charset="-122"/>
                <a:cs typeface="Times New Roman" pitchFamily="18" charset="0"/>
              </a:rPr>
              <a:t>——</a:t>
            </a:r>
            <a:r>
              <a:rPr lang="zh-CN" altLang="zh-CN" sz="2600" b="1" dirty="0">
                <a:solidFill>
                  <a:srgbClr val="7030A0"/>
                </a:solidFill>
                <a:latin typeface="Times New Roman" pitchFamily="18" charset="0"/>
                <a:ea typeface="微软雅黑" pitchFamily="34" charset="-122"/>
                <a:cs typeface="Times New Roman" pitchFamily="18" charset="0"/>
              </a:rPr>
              <a:t>由表及里，因形悟神</a:t>
            </a:r>
          </a:p>
        </p:txBody>
      </p:sp>
      <p:sp>
        <p:nvSpPr>
          <p:cNvPr id="6" name="TextBox 5"/>
          <p:cNvSpPr txBox="1"/>
          <p:nvPr/>
        </p:nvSpPr>
        <p:spPr>
          <a:xfrm>
            <a:off x="539552" y="771550"/>
            <a:ext cx="4134465" cy="523220"/>
          </a:xfrm>
          <a:prstGeom prst="rect">
            <a:avLst/>
          </a:prstGeom>
          <a:noFill/>
        </p:spPr>
        <p:txBody>
          <a:bodyPr wrap="none" rtlCol="0">
            <a:spAutoFit/>
          </a:bodyPr>
          <a:lstStyle/>
          <a:p>
            <a:r>
              <a:rPr lang="zh-CN" altLang="zh-CN" sz="2800" b="1" dirty="0">
                <a:solidFill>
                  <a:schemeClr val="bg1">
                    <a:lumMod val="50000"/>
                  </a:schemeClr>
                </a:solidFill>
                <a:latin typeface="黑体" pitchFamily="49" charset="-122"/>
                <a:ea typeface="黑体" pitchFamily="49" charset="-122"/>
              </a:rPr>
              <a:t>第一章　文学类文本阅读</a:t>
            </a:r>
            <a:endParaRPr lang="zh-CN" altLang="en-US" sz="2800" b="1" dirty="0">
              <a:solidFill>
                <a:schemeClr val="bg1">
                  <a:lumMod val="50000"/>
                </a:schemeClr>
              </a:solidFill>
              <a:latin typeface="黑体" pitchFamily="49" charset="-122"/>
              <a:ea typeface="黑体" pitchFamily="49" charset="-122"/>
            </a:endParaRPr>
          </a:p>
        </p:txBody>
      </p:sp>
      <p:sp>
        <p:nvSpPr>
          <p:cNvPr id="9" name="矩形 8"/>
          <p:cNvSpPr/>
          <p:nvPr/>
        </p:nvSpPr>
        <p:spPr>
          <a:xfrm>
            <a:off x="5061872" y="723270"/>
            <a:ext cx="3326552" cy="562270"/>
          </a:xfrm>
          <a:prstGeom prst="rect">
            <a:avLst/>
          </a:prstGeom>
        </p:spPr>
        <p:txBody>
          <a:bodyPr wrap="none">
            <a:spAutoFit/>
          </a:bodyPr>
          <a:lstStyle/>
          <a:p>
            <a:pPr lvl="0">
              <a:lnSpc>
                <a:spcPts val="4000"/>
              </a:lnSpc>
            </a:pPr>
            <a:r>
              <a:rPr lang="zh-CN" altLang="zh-CN" sz="2800" b="1" dirty="0">
                <a:solidFill>
                  <a:schemeClr val="bg1">
                    <a:lumMod val="50000"/>
                  </a:schemeClr>
                </a:solidFill>
                <a:latin typeface="Times New Roman" pitchFamily="18" charset="0"/>
                <a:ea typeface="微软雅黑" pitchFamily="34" charset="-122"/>
                <a:cs typeface="Times New Roman" pitchFamily="18" charset="0"/>
              </a:rPr>
              <a:t>第</a:t>
            </a:r>
            <a:r>
              <a:rPr lang="zh-CN" altLang="en-US" sz="2800" b="1" dirty="0">
                <a:solidFill>
                  <a:schemeClr val="bg1">
                    <a:lumMod val="50000"/>
                  </a:schemeClr>
                </a:solidFill>
                <a:latin typeface="Times New Roman" pitchFamily="18" charset="0"/>
                <a:ea typeface="微软雅黑" pitchFamily="34" charset="-122"/>
                <a:cs typeface="Times New Roman" pitchFamily="18" charset="0"/>
              </a:rPr>
              <a:t>一</a:t>
            </a:r>
            <a:r>
              <a:rPr lang="zh-CN" altLang="zh-CN" sz="2800" b="1" dirty="0">
                <a:solidFill>
                  <a:schemeClr val="bg1">
                    <a:lumMod val="50000"/>
                  </a:schemeClr>
                </a:solidFill>
                <a:latin typeface="Times New Roman" pitchFamily="18" charset="0"/>
                <a:ea typeface="微软雅黑" pitchFamily="34" charset="-122"/>
                <a:cs typeface="Times New Roman" pitchFamily="18" charset="0"/>
              </a:rPr>
              <a:t>节　</a:t>
            </a:r>
            <a:r>
              <a:rPr lang="zh-CN" altLang="en-US" sz="2800" b="1" dirty="0">
                <a:solidFill>
                  <a:schemeClr val="bg1">
                    <a:lumMod val="50000"/>
                  </a:schemeClr>
                </a:solidFill>
                <a:latin typeface="Times New Roman" pitchFamily="18" charset="0"/>
                <a:ea typeface="微软雅黑" pitchFamily="34" charset="-122"/>
                <a:cs typeface="Times New Roman" pitchFamily="18" charset="0"/>
              </a:rPr>
              <a:t>小说</a:t>
            </a:r>
            <a:r>
              <a:rPr lang="zh-CN" altLang="zh-CN" sz="2800" b="1" dirty="0">
                <a:solidFill>
                  <a:schemeClr val="bg1">
                    <a:lumMod val="50000"/>
                  </a:schemeClr>
                </a:solidFill>
                <a:latin typeface="Times New Roman" pitchFamily="18" charset="0"/>
                <a:ea typeface="微软雅黑" pitchFamily="34" charset="-122"/>
                <a:cs typeface="Times New Roman" pitchFamily="18" charset="0"/>
              </a:rPr>
              <a:t>阅读</a:t>
            </a:r>
            <a:r>
              <a:rPr lang="en-US" altLang="zh-CN" sz="2800" b="1" dirty="0">
                <a:solidFill>
                  <a:schemeClr val="bg1">
                    <a:lumMod val="50000"/>
                  </a:schemeClr>
                </a:solidFill>
                <a:latin typeface="Times New Roman" pitchFamily="18" charset="0"/>
                <a:ea typeface="微软雅黑" pitchFamily="34" charset="-122"/>
                <a:cs typeface="Times New Roman" pitchFamily="18" charset="0"/>
              </a:rPr>
              <a:t>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971" y="1203598"/>
            <a:ext cx="8596501" cy="2570127"/>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从他对熟人及那位陌生神父说的话语中，一方面可以看出他的天真、热心、没有原则，另一方面可以看出他的炫耀、虚荣、自私、自高自大。从他对同事珀蒂帕所说的话语中，可以看出他的自私自利、见风使舵</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24080351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504" y="-99670"/>
            <a:ext cx="8856984" cy="5134932"/>
          </a:xfrm>
          <a:prstGeom prst="rect">
            <a:avLst/>
          </a:prstGeom>
          <a:noFill/>
        </p:spPr>
        <p:txBody>
          <a:bodyPr wrap="square" rtlCol="0">
            <a:spAutoFit/>
          </a:bodyPr>
          <a:lstStyle/>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衬托主要人物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是其主要作用，衬托有正衬和反衬两种，要指明是哪种衬托，是怎样衬托的。</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情节作用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主要是线索作用，推动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串起</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故事情节发展。</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主题作用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是指次要人物与主要人物一起丰富、深化了主题。</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另外，小说中的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是个特殊人物，它不同于散文中的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，它是小说中的人物，不是作者自己。因为是第一人称，也有作为见证人，增强小说的真实性的作用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grpSp>
        <p:nvGrpSpPr>
          <p:cNvPr id="3" name="组合 2"/>
          <p:cNvGrpSpPr/>
          <p:nvPr/>
        </p:nvGrpSpPr>
        <p:grpSpPr>
          <a:xfrm rot="5400000">
            <a:off x="8388567" y="4398743"/>
            <a:ext cx="549128" cy="549414"/>
            <a:chOff x="11226607" y="6533712"/>
            <a:chExt cx="360000" cy="360000"/>
          </a:xfrm>
        </p:grpSpPr>
        <p:sp>
          <p:nvSpPr>
            <p:cNvPr id="4" name="椭圆 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34196647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0"/>
          <p:cNvSpPr txBox="1">
            <a:spLocks noChangeArrowheads="1"/>
          </p:cNvSpPr>
          <p:nvPr/>
        </p:nvSpPr>
        <p:spPr bwMode="auto">
          <a:xfrm>
            <a:off x="55650" y="104314"/>
            <a:ext cx="761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800" dirty="0">
                <a:solidFill>
                  <a:srgbClr val="FFFF00"/>
                </a:solidFill>
                <a:latin typeface="黑体" pitchFamily="2" charset="-122"/>
                <a:ea typeface="黑体" pitchFamily="2" charset="-122"/>
              </a:rPr>
              <a:t>Ⅱ</a:t>
            </a:r>
            <a:r>
              <a:rPr lang="zh-CN" altLang="zh-CN" sz="2800" dirty="0">
                <a:solidFill>
                  <a:srgbClr val="FFFF00"/>
                </a:solidFill>
                <a:latin typeface="黑体" pitchFamily="2" charset="-122"/>
                <a:ea typeface="黑体" pitchFamily="2" charset="-122"/>
              </a:rPr>
              <a:t>　分析概括物象的</a:t>
            </a:r>
            <a:r>
              <a:rPr lang="zh-CN" altLang="zh-CN" sz="2800" dirty="0" smtClean="0">
                <a:solidFill>
                  <a:srgbClr val="FFFF00"/>
                </a:solidFill>
                <a:latin typeface="黑体" pitchFamily="2" charset="-122"/>
                <a:ea typeface="黑体" pitchFamily="2" charset="-122"/>
              </a:rPr>
              <a:t>作用</a:t>
            </a:r>
            <a:endParaRPr lang="zh-CN" altLang="zh-CN" sz="2800" dirty="0">
              <a:solidFill>
                <a:srgbClr val="FFFF00"/>
              </a:solidFill>
              <a:latin typeface="黑体" pitchFamily="2" charset="-122"/>
              <a:ea typeface="黑体" pitchFamily="2" charset="-122"/>
            </a:endParaRPr>
          </a:p>
        </p:txBody>
      </p:sp>
      <p:sp>
        <p:nvSpPr>
          <p:cNvPr id="8" name="矩形 7"/>
          <p:cNvSpPr/>
          <p:nvPr/>
        </p:nvSpPr>
        <p:spPr>
          <a:xfrm>
            <a:off x="195280" y="755675"/>
            <a:ext cx="8733982" cy="1892826"/>
          </a:xfrm>
          <a:prstGeom prst="rect">
            <a:avLst/>
          </a:prstGeom>
        </p:spPr>
        <p:txBody>
          <a:bodyPr>
            <a:spAutoFit/>
          </a:bodyPr>
          <a:lstStyle/>
          <a:p>
            <a:pPr algn="just">
              <a:lnSpc>
                <a:spcPct val="150000"/>
              </a:lnSpc>
              <a:spcAft>
                <a:spcPts val="0"/>
              </a:spcAft>
            </a:pPr>
            <a:r>
              <a:rPr lang="en-US" altLang="zh-CN" sz="2600" kern="100" dirty="0" smtClean="0">
                <a:solidFill>
                  <a:srgbClr val="00B0F0"/>
                </a:solidFill>
                <a:latin typeface="Times New Roman"/>
                <a:ea typeface="华文细黑"/>
                <a:cs typeface="Courier New"/>
              </a:rPr>
              <a:t>(</a:t>
            </a:r>
            <a:r>
              <a:rPr lang="en-US" altLang="zh-CN" sz="2600" kern="100" dirty="0">
                <a:solidFill>
                  <a:srgbClr val="00B0F0"/>
                </a:solidFill>
                <a:latin typeface="Times New Roman"/>
                <a:ea typeface="华文细黑"/>
                <a:cs typeface="Courier New"/>
              </a:rPr>
              <a:t>2014 ·</a:t>
            </a:r>
            <a:r>
              <a:rPr lang="zh-CN" altLang="en-US" sz="2600" kern="100" dirty="0" smtClean="0">
                <a:solidFill>
                  <a:srgbClr val="00B0F0"/>
                </a:solidFill>
                <a:latin typeface="Times New Roman"/>
                <a:ea typeface="华文细黑"/>
                <a:cs typeface="Courier New"/>
              </a:rPr>
              <a:t>湖北</a:t>
            </a:r>
            <a:r>
              <a:rPr lang="en-US" altLang="zh-CN" sz="2600" kern="100" dirty="0" smtClean="0">
                <a:solidFill>
                  <a:srgbClr val="00B0F0"/>
                </a:solidFill>
                <a:latin typeface="Times New Roman"/>
                <a:ea typeface="华文细黑"/>
                <a:cs typeface="Courier New"/>
              </a:rPr>
              <a:t>)</a:t>
            </a:r>
            <a:r>
              <a:rPr lang="zh-CN" altLang="zh-CN" sz="2600" kern="100" dirty="0">
                <a:latin typeface="Times New Roman"/>
                <a:ea typeface="华文细黑"/>
                <a:cs typeface="Times New Roman"/>
              </a:rPr>
              <a:t> 《六指猴》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原文见本考点</a:t>
            </a:r>
            <a:r>
              <a:rPr lang="en-US" altLang="zh-CN" sz="2600" kern="100" dirty="0">
                <a:latin typeface="Times New Roman"/>
                <a:ea typeface="华文细黑"/>
                <a:cs typeface="Courier New"/>
              </a:rPr>
              <a:t>)</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小说中那块活泼有趣的玉蟠螭在情节安排与人物塑造方面有何作用？请分别作简要分析。</a:t>
            </a:r>
            <a:endParaRPr lang="zh-CN" altLang="zh-CN" sz="1050" kern="100" dirty="0">
              <a:latin typeface="宋体"/>
              <a:cs typeface="Courier New"/>
            </a:endParaRPr>
          </a:p>
        </p:txBody>
      </p:sp>
      <p:sp>
        <p:nvSpPr>
          <p:cNvPr id="3" name="矩形 2"/>
          <p:cNvSpPr/>
          <p:nvPr/>
        </p:nvSpPr>
        <p:spPr>
          <a:xfrm>
            <a:off x="207190" y="2499742"/>
            <a:ext cx="8729620" cy="2478179"/>
          </a:xfrm>
          <a:prstGeom prst="rect">
            <a:avLst/>
          </a:prstGeom>
        </p:spPr>
        <p:txBody>
          <a:bodyPr>
            <a:spAutoFit/>
          </a:bodyPr>
          <a:lstStyle/>
          <a:p>
            <a:pPr>
              <a:lnSpc>
                <a:spcPct val="150000"/>
              </a:lnSpc>
            </a:pPr>
            <a:r>
              <a:rPr lang="zh-CN" altLang="zh-CN" sz="2600" kern="100" dirty="0">
                <a:solidFill>
                  <a:srgbClr val="0000FF"/>
                </a:solidFill>
                <a:latin typeface="Times New Roman"/>
                <a:ea typeface="华文细黑"/>
                <a:cs typeface="Times New Roman"/>
              </a:rPr>
              <a:t>解析</a:t>
            </a:r>
            <a:r>
              <a:rPr lang="zh-CN" altLang="zh-CN" sz="2600" dirty="0">
                <a:latin typeface="Times New Roman"/>
                <a:ea typeface="华文细黑"/>
                <a:cs typeface="Times New Roman"/>
              </a:rPr>
              <a:t>　本题考查小说中某一物件的作用。要从小说的情节、人物、环境、主题等方面考虑其具体作用。玉蟠螭在行文过程中反复出现，自然成为了推动故事情节发展的线索。对于人物形象的作用，要考虑其主要起到烘托的作用。</a:t>
            </a:r>
            <a:endParaRPr lang="zh-CN" altLang="en-US" sz="2600" dirty="0"/>
          </a:p>
        </p:txBody>
      </p:sp>
    </p:spTree>
    <p:extLst>
      <p:ext uri="{BB962C8B-B14F-4D97-AF65-F5344CB8AC3E}">
        <p14:creationId xmlns:p14="http://schemas.microsoft.com/office/powerpoint/2010/main" val="335252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2022" y="774740"/>
            <a:ext cx="8682466" cy="3093154"/>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在情节安排方面，它是组织和推动情节发展的线索物件：东家有宝玉，侯六来盗玉，侯六被东家感化自首，东家舍玉相救，侯六窃玉以报东家。</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在人物塑造方面，它可以衬托人物的品格。例如东家爱玉，衬托其风雅；知府爱玉，表现其贪婪。</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123912771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065" y="944598"/>
            <a:ext cx="8821322" cy="3211328"/>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物象虽说不是小说的中心内容，但也是小说艺术世界、艺术构思中的有机组成部分，也是小说阅读的常考点之一。高考主要考查物象在小说艺术世界、艺术构思中的作用。如何做好物象作用题呢</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812273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2846" y="-92546"/>
            <a:ext cx="8821322" cy="5134932"/>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精准审题</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提问方式</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小说以</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物象</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为中心叙事写人，这样处理有什么好处？请简要分析。</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小说多次写到</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物象</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，分别表现了什么意图？请简要分析。</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小说</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物象</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对小说的艺术表现有什么作用？请简要分析</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09953272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8118" y="-92546"/>
            <a:ext cx="8647507" cy="5134932"/>
          </a:xfrm>
          <a:prstGeom prst="rect">
            <a:avLst/>
          </a:prstGeom>
        </p:spPr>
        <p:txBody>
          <a:bodyPr>
            <a:spAutoFit/>
          </a:bodyPr>
          <a:lstStyle/>
          <a:p>
            <a:pPr algn="just">
              <a:lnSpc>
                <a:spcPts val="5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小说用不少笔墨写</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物象</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，这对环境描写和人物刻画各有什么作用？</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审题要点</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审清问的角度：限定角度，如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提问方式</a:t>
            </a:r>
            <a:r>
              <a:rPr lang="en-US" altLang="zh-CN" sz="2600" kern="100" dirty="0">
                <a:latin typeface="宋体"/>
                <a:ea typeface="华文细黑"/>
                <a:cs typeface="Times New Roman"/>
              </a:rPr>
              <a:t>”③④</a:t>
            </a:r>
            <a:r>
              <a:rPr lang="zh-CN" altLang="zh-CN" sz="2600" kern="100" dirty="0">
                <a:latin typeface="Times New Roman"/>
                <a:ea typeface="华文细黑"/>
                <a:cs typeface="Times New Roman"/>
              </a:rPr>
              <a:t>，答作用分别限定在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艺术表现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环境描写和人物刻画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角度；综合角度，如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提问方式</a:t>
            </a:r>
            <a:r>
              <a:rPr lang="en-US" altLang="zh-CN" sz="2600" kern="100" dirty="0">
                <a:latin typeface="宋体"/>
                <a:ea typeface="华文细黑"/>
                <a:cs typeface="Times New Roman"/>
              </a:rPr>
              <a:t>”①②</a:t>
            </a:r>
            <a:r>
              <a:rPr lang="zh-CN" altLang="zh-CN" sz="2600" kern="100" dirty="0">
                <a:latin typeface="Times New Roman"/>
                <a:ea typeface="华文细黑"/>
                <a:cs typeface="Times New Roman"/>
              </a:rPr>
              <a:t>，没有明显要求答题角度，一般从多角度思考。其中，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艺术表现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名义是限定角度，实则也是多角度</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0586441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4880" y="-84926"/>
            <a:ext cx="8733982" cy="5134932"/>
          </a:xfrm>
          <a:prstGeom prst="rect">
            <a:avLst/>
          </a:prstGeom>
        </p:spPr>
        <p:txBody>
          <a:bodyPr>
            <a:spAutoFit/>
          </a:bodyPr>
          <a:lstStyle/>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审清描写物象的范围。小说描写物象的文字，不是统贯全文，而是限定在特定的区域文字中，需要把与该物象相关的文字都找出来。</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规范答题</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答题思路：自身作用＋环境作用＋人物作用＋情节结构作用＋点题作用。</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自身作用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，指的是它作为小说形象世界的一个组成部分，有它自身的独到特点、作用和审美价值</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4037579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1067" y="-107052"/>
            <a:ext cx="8821322" cy="5221942"/>
          </a:xfrm>
          <a:prstGeom prst="rect">
            <a:avLst/>
          </a:prstGeom>
        </p:spPr>
        <p:txBody>
          <a:bodyPr>
            <a:spAutoFit/>
          </a:bodyPr>
          <a:lstStyle/>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环境作用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，指的是它对时代特点氛围作了怎样的揭示或暗示，对人物活动的具体环境的作用。</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人物作用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，指的是它从哪个角度表现了主要人物的什么特点和性格。</a:t>
            </a:r>
            <a:endParaRPr lang="zh-CN" altLang="zh-CN" sz="1050" kern="100" dirty="0">
              <a:latin typeface="宋体"/>
              <a:cs typeface="Courier New"/>
            </a:endParaRPr>
          </a:p>
          <a:p>
            <a:pPr algn="just">
              <a:lnSpc>
                <a:spcPts val="5000"/>
              </a:lnSpc>
              <a:spcAft>
                <a:spcPts val="0"/>
              </a:spcAft>
            </a:pPr>
            <a:r>
              <a:rPr lang="en-US" altLang="zh-CN" sz="2600" kern="100" spc="-100" dirty="0">
                <a:latin typeface="宋体"/>
                <a:ea typeface="华文细黑"/>
                <a:cs typeface="Times New Roman"/>
              </a:rPr>
              <a:t>④“</a:t>
            </a:r>
            <a:r>
              <a:rPr lang="zh-CN" altLang="zh-CN" sz="2600" kern="100" spc="-100" dirty="0">
                <a:latin typeface="Times New Roman"/>
                <a:ea typeface="华文细黑"/>
                <a:cs typeface="Times New Roman"/>
              </a:rPr>
              <a:t>情节结构作用</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，指的是它对小说情节结构的影响，如是否开头、结尾各有特色，是否结构严谨、完整匀称，是否用以烘托铺垫，前后照应，设置悬念，造成波澜，形成线索等。</a:t>
            </a:r>
            <a:endParaRPr lang="zh-CN" altLang="zh-CN" sz="1050" kern="100" spc="-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点题作用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，指的是揭示了怎样的主题</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grpSp>
        <p:nvGrpSpPr>
          <p:cNvPr id="3" name="组合 2"/>
          <p:cNvGrpSpPr/>
          <p:nvPr/>
        </p:nvGrpSpPr>
        <p:grpSpPr>
          <a:xfrm rot="5400000">
            <a:off x="8388567" y="4398743"/>
            <a:ext cx="549128" cy="549414"/>
            <a:chOff x="11226607" y="6533712"/>
            <a:chExt cx="360000" cy="360000"/>
          </a:xfrm>
        </p:grpSpPr>
        <p:sp>
          <p:nvSpPr>
            <p:cNvPr id="4" name="椭圆 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00984250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5856" y="1707654"/>
            <a:ext cx="2236510" cy="768415"/>
          </a:xfrm>
          <a:prstGeom prst="rect">
            <a:avLst/>
          </a:prstGeom>
        </p:spPr>
        <p:txBody>
          <a:bodyPr wrap="none">
            <a:spAutoFit/>
          </a:bodyPr>
          <a:lstStyle/>
          <a:p>
            <a:pPr>
              <a:lnSpc>
                <a:spcPct val="120000"/>
              </a:lnSpc>
              <a:defRPr/>
            </a:pPr>
            <a:r>
              <a:rPr lang="zh-CN" altLang="en-US" sz="4000" b="1" dirty="0" smtClean="0">
                <a:solidFill>
                  <a:srgbClr val="FFFFCC"/>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CC"/>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9" name="标题 1"/>
          <p:cNvSpPr txBox="1">
            <a:spLocks/>
          </p:cNvSpPr>
          <p:nvPr/>
        </p:nvSpPr>
        <p:spPr>
          <a:xfrm>
            <a:off x="1835696" y="244497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728574"/>
            <a:ext cx="8647507" cy="3211328"/>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人物语言是小说中体现人物性格的重要方面，精妙的语言描写可照见人物的内心世界，或内心毒辣，或心思绵密，或憨厚诚实，或单纯可爱。在分析人物形象时，应抓住人物个性化的语言</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1709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83863"/>
            <a:ext cx="8769291" cy="5016758"/>
          </a:xfrm>
          <a:prstGeom prst="rect">
            <a:avLst/>
          </a:prstGeom>
          <a:noFill/>
        </p:spPr>
        <p:txBody>
          <a:bodyPr wrap="square" rtlCol="0">
            <a:spAutoFit/>
          </a:bodyPr>
          <a:lstStyle/>
          <a:p>
            <a:pPr algn="just">
              <a:lnSpc>
                <a:spcPts val="48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动作描写</a:t>
            </a:r>
            <a:endParaRPr lang="zh-CN" altLang="zh-CN" sz="1050" kern="100" dirty="0">
              <a:latin typeface="宋体"/>
              <a:cs typeface="Courier New"/>
            </a:endParaRPr>
          </a:p>
          <a:p>
            <a:pPr algn="just">
              <a:lnSpc>
                <a:spcPts val="4800"/>
              </a:lnSpc>
              <a:spcAft>
                <a:spcPts val="0"/>
              </a:spcAft>
            </a:pPr>
            <a:r>
              <a:rPr lang="zh-CN" altLang="zh-CN" sz="2600" kern="100" dirty="0">
                <a:latin typeface="Times New Roman"/>
                <a:ea typeface="华文细黑"/>
                <a:cs typeface="Times New Roman"/>
              </a:rPr>
              <a:t>阅读下面的文段，注意画线部分，请简要分析其行为反映了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爷爷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什么样的心态。</a:t>
            </a:r>
            <a:endParaRPr lang="zh-CN" altLang="zh-CN" sz="1050" kern="100" dirty="0">
              <a:latin typeface="宋体"/>
              <a:cs typeface="Courier New"/>
            </a:endParaRPr>
          </a:p>
          <a:p>
            <a:pPr algn="just">
              <a:lnSpc>
                <a:spcPts val="4800"/>
              </a:lnSpc>
              <a:spcAft>
                <a:spcPts val="0"/>
              </a:spcAft>
            </a:pPr>
            <a:r>
              <a:rPr lang="en-US" altLang="zh-CN" sz="2600" kern="100" dirty="0" smtClean="0">
                <a:latin typeface="Times New Roman"/>
                <a:ea typeface="华文细黑"/>
                <a:cs typeface="Courier New"/>
              </a:rPr>
              <a:t>        (</a:t>
            </a:r>
            <a:r>
              <a:rPr lang="zh-CN" altLang="zh-CN" sz="2600" kern="100" dirty="0">
                <a:latin typeface="Times New Roman"/>
                <a:ea typeface="华文细黑"/>
                <a:cs typeface="Times New Roman"/>
              </a:rPr>
              <a:t>我爷爷靠勤劳发了家，做了大染坊的老板。他劳动或闲暇时总爱嚼黄豆，我父亲是爷爷的独苗，从小沾染上了抽大烟、赌博的恶习。</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ts val="48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十岁那年，三天三夜，父亲跟人赌输了。大染坊被抵了赌债。那一天爷爷没有嚼他的黄豆，唉声叹气，一脸乌云</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27340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67494"/>
            <a:ext cx="8769291" cy="2015936"/>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搬出</a:t>
            </a:r>
            <a:r>
              <a:rPr lang="zh-CN" altLang="zh-CN" sz="2600" kern="100" dirty="0">
                <a:latin typeface="Times New Roman"/>
                <a:ea typeface="华文细黑"/>
                <a:cs typeface="Times New Roman"/>
              </a:rPr>
              <a:t>大染坊时，爷爷习惯性地掏出黄豆，迟疑了一下，</a:t>
            </a:r>
            <a:r>
              <a:rPr lang="zh-CN" altLang="zh-CN" sz="2600" u="heavy" kern="100" dirty="0">
                <a:latin typeface="Times New Roman"/>
                <a:ea typeface="华文细黑"/>
                <a:cs typeface="Times New Roman"/>
              </a:rPr>
              <a:t>爷爷这回没有把黄豆塞进嘴巴，而是把黄豆一路撒在地上</a:t>
            </a:r>
            <a:r>
              <a:rPr lang="zh-CN" altLang="zh-CN" sz="2600" u="heavy" kern="100" dirty="0" smtClean="0">
                <a:latin typeface="Times New Roman"/>
                <a:ea typeface="华文细黑"/>
                <a:cs typeface="Times New Roman"/>
              </a:rPr>
              <a:t>。</a:t>
            </a:r>
            <a:endParaRPr lang="en-US" altLang="zh-CN" sz="2600" u="heavy" kern="100" dirty="0" smtClean="0">
              <a:latin typeface="Times New Roman"/>
              <a:ea typeface="华文细黑"/>
              <a:cs typeface="Times New Roman"/>
            </a:endParaRPr>
          </a:p>
          <a:p>
            <a:pPr algn="r">
              <a:lnSpc>
                <a:spcPts val="5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节选自王琼华《最后的黄豆》</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
        <p:nvSpPr>
          <p:cNvPr id="3" name="TextBox 2"/>
          <p:cNvSpPr txBox="1"/>
          <p:nvPr/>
        </p:nvSpPr>
        <p:spPr>
          <a:xfrm>
            <a:off x="331912" y="1642804"/>
            <a:ext cx="8769291" cy="2657138"/>
          </a:xfrm>
          <a:prstGeom prst="rect">
            <a:avLst/>
          </a:prstGeom>
          <a:noFill/>
        </p:spPr>
        <p:txBody>
          <a:bodyPr wrap="square" rtlCol="0">
            <a:spAutoFit/>
          </a:bodyPr>
          <a:lstStyle/>
          <a:p>
            <a:pPr algn="just">
              <a:lnSpc>
                <a:spcPts val="5000"/>
              </a:lnSpc>
              <a:spcAft>
                <a:spcPts val="0"/>
              </a:spcAft>
            </a:pP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本题从分析人物心态的角度考查对文本的理解鉴赏能力。要结合上下文分析爷爷动作发生变化的前因后果，其反常举动是因为儿子赌输后将染房抵债。</a:t>
            </a:r>
          </a:p>
        </p:txBody>
      </p:sp>
    </p:spTree>
    <p:extLst>
      <p:ext uri="{BB962C8B-B14F-4D97-AF65-F5344CB8AC3E}">
        <p14:creationId xmlns:p14="http://schemas.microsoft.com/office/powerpoint/2010/main" val="209194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857587"/>
            <a:ext cx="8769291" cy="3298339"/>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心态：反映出</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爷爷</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在产业被抵债之后内心的痛苦、失落和气愤。</a:t>
            </a:r>
            <a:endParaRPr lang="zh-CN" altLang="zh-CN" sz="1050" kern="100" dirty="0">
              <a:solidFill>
                <a:schemeClr val="accent6">
                  <a:lumMod val="75000"/>
                </a:schemeClr>
              </a:solidFill>
              <a:latin typeface="宋体"/>
              <a:cs typeface="Courier New"/>
            </a:endParaRPr>
          </a:p>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分析：</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没有把黄豆塞进嘴巴</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是因为内心痛苦，没兴趣嚼黄豆了；</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把黄豆一路撒在地上</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寓意其守成的失败，也表达了对儿子败家的气愤。</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意思对即可</a:t>
            </a:r>
            <a:r>
              <a:rPr lang="en-US" altLang="zh-CN" sz="2600" kern="100" dirty="0" smtClean="0">
                <a:solidFill>
                  <a:schemeClr val="accent6">
                    <a:lumMod val="75000"/>
                  </a:schemeClr>
                </a:solidFill>
                <a:latin typeface="Times New Roman"/>
                <a:ea typeface="华文细黑"/>
                <a:cs typeface="Courier New"/>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844534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806224"/>
            <a:ext cx="8769291" cy="3205686"/>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动作是展现人物性格的重要手段。人的每一个行动都受其思想、性格的制约，具体细致地描写某一人物的动作，势必会显示出这一人物的内心活动、处世态度、思想品质，所以，在分析人物形象时，还应关注人物的动作描写</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966417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102706"/>
            <a:ext cx="8769291" cy="5221942"/>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心理描写</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阅读下面的文字，注意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的心理活动，概括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的性格特点。</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Courier New"/>
              </a:rPr>
              <a:t>        (</a:t>
            </a:r>
            <a:r>
              <a:rPr lang="zh-CN" altLang="zh-CN" sz="2600" kern="100" dirty="0">
                <a:latin typeface="Times New Roman"/>
                <a:ea typeface="华文细黑"/>
                <a:cs typeface="Times New Roman"/>
              </a:rPr>
              <a:t>他租个黄鱼车，把书从货站运到静安寺。骑黄鱼车的是个小伙子，他骑自行车跟着。</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路上</a:t>
            </a:r>
            <a:r>
              <a:rPr lang="zh-CN" altLang="zh-CN" sz="2600" kern="100" dirty="0">
                <a:latin typeface="Times New Roman"/>
                <a:ea typeface="华文细黑"/>
                <a:cs typeface="Times New Roman"/>
              </a:rPr>
              <a:t>，小伙子问他：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你家住在静安寺？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小伙子又问：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你家有浴缸吗？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他警觉起来，心想这人是不是要在他家洗澡？他含含糊糊地说：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嗯。</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小</a:t>
            </a:r>
            <a:endParaRPr lang="zh-CN" altLang="zh-CN" sz="2600" kern="100" dirty="0">
              <a:latin typeface="宋体"/>
              <a:cs typeface="Courier New"/>
            </a:endParaRPr>
          </a:p>
        </p:txBody>
      </p:sp>
    </p:spTree>
    <p:extLst>
      <p:ext uri="{BB962C8B-B14F-4D97-AF65-F5344CB8AC3E}">
        <p14:creationId xmlns:p14="http://schemas.microsoft.com/office/powerpoint/2010/main" val="1255247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51470"/>
            <a:ext cx="8769291" cy="5066965"/>
          </a:xfrm>
          <a:prstGeom prst="rect">
            <a:avLst/>
          </a:prstGeom>
          <a:noFill/>
        </p:spPr>
        <p:txBody>
          <a:bodyPr wrap="square" rtlCol="0">
            <a:spAutoFit/>
          </a:bodyPr>
          <a:lstStyle/>
          <a:p>
            <a:pPr algn="just">
              <a:lnSpc>
                <a:spcPct val="140000"/>
              </a:lnSpc>
              <a:spcAft>
                <a:spcPts val="0"/>
              </a:spcAft>
            </a:pPr>
            <a:r>
              <a:rPr lang="zh-CN" altLang="zh-CN" sz="2600" kern="100" dirty="0">
                <a:latin typeface="Times New Roman"/>
                <a:ea typeface="华文细黑"/>
                <a:cs typeface="Times New Roman"/>
              </a:rPr>
              <a:t>伙子接着问：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你是在哪里上班？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机关。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那你们单位里有浴缸吗？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小伙子再问。他说：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有是有，不过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他也想含糊过去，可是小伙子看着他，等待下文，他只得说下去：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不过，那浴缸基本没人洗，太大了，需要很多热水。</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路</a:t>
            </a:r>
            <a:r>
              <a:rPr lang="zh-CN" altLang="zh-CN" sz="2600" kern="100" dirty="0">
                <a:latin typeface="Times New Roman"/>
                <a:ea typeface="华文细黑"/>
                <a:cs typeface="Times New Roman"/>
              </a:rPr>
              <a:t>两边的树很稀疏。太阳烤着他俩的背，他俩的汗衫都湿了。从货站到静安寺，几乎斜穿了整个上海。他很渴，可是心想：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如果喝汽水，要不要给他买呢？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想到这里，就打消了念头。</a:t>
            </a:r>
            <a:endParaRPr lang="zh-CN" altLang="zh-CN" sz="1050" kern="100" dirty="0">
              <a:effectLst/>
              <a:latin typeface="宋体"/>
              <a:cs typeface="Courier New"/>
            </a:endParaRPr>
          </a:p>
        </p:txBody>
      </p:sp>
    </p:spTree>
    <p:extLst>
      <p:ext uri="{BB962C8B-B14F-4D97-AF65-F5344CB8AC3E}">
        <p14:creationId xmlns:p14="http://schemas.microsoft.com/office/powerpoint/2010/main" val="540776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99432"/>
            <a:ext cx="8769291"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小伙子</a:t>
            </a:r>
            <a:r>
              <a:rPr lang="zh-CN" altLang="zh-CN" sz="2600" kern="100" dirty="0">
                <a:latin typeface="Times New Roman"/>
                <a:ea typeface="华文细黑"/>
                <a:cs typeface="Times New Roman"/>
              </a:rPr>
              <a:t>又问道：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你每天在家还是在单位洗澡呢？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他先说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，可一想这人也许是想在他家洗澡，就改口说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单位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。这时又想起自己刚说过单位浴缸没人用，就又补了句：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看情况而定。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那人接着问：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你家的浴缸大还是小？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他不得已地说：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很小。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怎样小？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像我这样的人坐在里面要蜷着腿。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那你就要把水放满，泡在里边；或者就站在里面，用脸盆盛水往身上泼，反倒比较省水。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他答应道，心里却动了一下，望了一眼</a:t>
            </a:r>
            <a:r>
              <a:rPr lang="zh-CN" altLang="zh-CN" sz="2600" kern="100" dirty="0" smtClean="0">
                <a:latin typeface="Times New Roman"/>
                <a:ea typeface="华文细黑"/>
                <a:cs typeface="Times New Roman"/>
              </a:rPr>
              <a:t>那</a:t>
            </a:r>
            <a:endParaRPr lang="zh-CN" altLang="zh-CN" sz="1050" kern="100" dirty="0">
              <a:latin typeface="宋体"/>
              <a:cs typeface="Courier New"/>
            </a:endParaRPr>
          </a:p>
        </p:txBody>
      </p:sp>
    </p:spTree>
    <p:extLst>
      <p:ext uri="{BB962C8B-B14F-4D97-AF65-F5344CB8AC3E}">
        <p14:creationId xmlns:p14="http://schemas.microsoft.com/office/powerpoint/2010/main" val="3573050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189" y="76243"/>
            <a:ext cx="8769291" cy="4936159"/>
          </a:xfrm>
          <a:prstGeom prst="rect">
            <a:avLst/>
          </a:prstGeom>
          <a:noFill/>
        </p:spPr>
        <p:txBody>
          <a:bodyPr wrap="square" rtlCol="0">
            <a:spAutoFit/>
          </a:bodyPr>
          <a:lstStyle/>
          <a:p>
            <a:pPr algn="just">
              <a:lnSpc>
                <a:spcPts val="4800"/>
              </a:lnSpc>
            </a:pPr>
            <a:r>
              <a:rPr lang="zh-CN" altLang="zh-CN" sz="2600" kern="100" dirty="0">
                <a:latin typeface="Times New Roman"/>
                <a:ea typeface="华文细黑"/>
                <a:cs typeface="Times New Roman"/>
              </a:rPr>
              <a:t>人汗淋淋的身子，想：其实让他洗个澡也没什么。可是想到女人说过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厨房可以合用，洗澡间却不能合用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一些道理，就没再想下去。这时已到了市区，两边的梧桐树高大而茂密，知了懒洋洋地叫着。风吹在热汗淋淋的身上，很凉爽，他渴得非常厉害，他已经决定去买两瓶汽水，他一瓶，那人一瓶。可是路边却没有冷饮店</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节选自王安忆《洗澡》</a:t>
            </a:r>
            <a:r>
              <a:rPr lang="en-US" altLang="zh-CN" sz="2600" kern="100" dirty="0" smtClean="0">
                <a:latin typeface="Times New Roman"/>
                <a:ea typeface="华文细黑"/>
                <a:cs typeface="Courier New"/>
              </a:rPr>
              <a:t>)</a:t>
            </a:r>
          </a:p>
          <a:p>
            <a:pPr algn="just">
              <a:lnSpc>
                <a:spcPts val="48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他</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既有精明、敏感、细腻、谨慎、多虑、小气甚至吝啬的一面，又有心地善良、通情达理的一面</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5346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2" action="ppaction://hlinksldjump"/>
          </p:cNvPr>
          <p:cNvSpPr/>
          <p:nvPr/>
        </p:nvSpPr>
        <p:spPr>
          <a:xfrm>
            <a:off x="2768737" y="1419467"/>
            <a:ext cx="5187639" cy="492443"/>
          </a:xfrm>
          <a:prstGeom prst="rect">
            <a:avLst/>
          </a:prstGeom>
        </p:spPr>
        <p:txBody>
          <a:bodyPr wrap="none">
            <a:spAutoFit/>
          </a:bodyPr>
          <a:lstStyle/>
          <a:p>
            <a:r>
              <a:rPr lang="en-US" altLang="zh-CN" sz="2600" b="1" dirty="0">
                <a:solidFill>
                  <a:schemeClr val="bg1"/>
                </a:solidFill>
                <a:latin typeface="宋体" pitchFamily="2" charset="-122"/>
                <a:ea typeface="微软雅黑" pitchFamily="34" charset="-122"/>
              </a:rPr>
              <a:t>Ⅰ</a:t>
            </a:r>
            <a:r>
              <a:rPr lang="zh-CN" altLang="zh-CN" sz="2600" b="1" dirty="0">
                <a:solidFill>
                  <a:schemeClr val="bg1"/>
                </a:solidFill>
                <a:latin typeface="宋体" pitchFamily="2" charset="-122"/>
                <a:ea typeface="微软雅黑" pitchFamily="34" charset="-122"/>
              </a:rPr>
              <a:t>　分析概括人物形象特点及</a:t>
            </a:r>
            <a:r>
              <a:rPr lang="zh-CN" altLang="zh-CN" sz="2600" b="1" dirty="0" smtClean="0">
                <a:solidFill>
                  <a:schemeClr val="bg1"/>
                </a:solidFill>
                <a:latin typeface="宋体" pitchFamily="2" charset="-122"/>
                <a:ea typeface="微软雅黑" pitchFamily="34" charset="-122"/>
              </a:rPr>
              <a:t>作用</a:t>
            </a:r>
            <a:endParaRPr lang="zh-CN" altLang="zh-CN" sz="2600" b="1" dirty="0">
              <a:solidFill>
                <a:schemeClr val="bg1"/>
              </a:solidFill>
              <a:latin typeface="宋体" pitchFamily="2" charset="-122"/>
              <a:ea typeface="微软雅黑" pitchFamily="34" charset="-122"/>
            </a:endParaRPr>
          </a:p>
        </p:txBody>
      </p:sp>
      <p:sp>
        <p:nvSpPr>
          <p:cNvPr id="7" name="矩形 6">
            <a:hlinkClick r:id="rId3" action="ppaction://hlinksldjump"/>
          </p:cNvPr>
          <p:cNvSpPr/>
          <p:nvPr/>
        </p:nvSpPr>
        <p:spPr>
          <a:xfrm>
            <a:off x="2768737" y="2295176"/>
            <a:ext cx="3853940" cy="552074"/>
          </a:xfrm>
          <a:prstGeom prst="rect">
            <a:avLst/>
          </a:prstGeom>
        </p:spPr>
        <p:txBody>
          <a:bodyPr wrap="none">
            <a:spAutoFit/>
          </a:bodyPr>
          <a:lstStyle/>
          <a:p>
            <a:pPr>
              <a:lnSpc>
                <a:spcPts val="4000"/>
              </a:lnSpc>
            </a:pPr>
            <a:r>
              <a:rPr lang="en-US" altLang="zh-CN" sz="2600" b="1" dirty="0">
                <a:solidFill>
                  <a:schemeClr val="bg1"/>
                </a:solidFill>
                <a:latin typeface="宋体" pitchFamily="2" charset="-122"/>
                <a:ea typeface="微软雅黑" pitchFamily="34" charset="-122"/>
              </a:rPr>
              <a:t>Ⅱ</a:t>
            </a:r>
            <a:r>
              <a:rPr lang="zh-CN" altLang="zh-CN" sz="2600" b="1" dirty="0">
                <a:solidFill>
                  <a:schemeClr val="bg1"/>
                </a:solidFill>
                <a:latin typeface="宋体" pitchFamily="2" charset="-122"/>
                <a:ea typeface="微软雅黑" pitchFamily="34" charset="-122"/>
              </a:rPr>
              <a:t>　分析概括物象的</a:t>
            </a:r>
            <a:r>
              <a:rPr lang="zh-CN" altLang="zh-CN" sz="2600" b="1" dirty="0" smtClean="0">
                <a:solidFill>
                  <a:schemeClr val="bg1"/>
                </a:solidFill>
                <a:latin typeface="宋体" pitchFamily="2" charset="-122"/>
                <a:ea typeface="微软雅黑" pitchFamily="34" charset="-122"/>
              </a:rPr>
              <a:t>作用</a:t>
            </a:r>
            <a:endParaRPr lang="zh-CN" altLang="zh-CN" sz="2600" b="1" dirty="0">
              <a:solidFill>
                <a:schemeClr val="bg1"/>
              </a:solidFill>
              <a:latin typeface="宋体" pitchFamily="2" charset="-122"/>
              <a:ea typeface="微软雅黑" pitchFamily="34" charset="-122"/>
            </a:endParaRPr>
          </a:p>
        </p:txBody>
      </p:sp>
    </p:spTree>
    <p:extLst>
      <p:ext uri="{BB962C8B-B14F-4D97-AF65-F5344CB8AC3E}">
        <p14:creationId xmlns:p14="http://schemas.microsoft.com/office/powerpoint/2010/main" val="18937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872590"/>
            <a:ext cx="8769291" cy="3211328"/>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心理描写揭示人物的内心世界。心理描写是塑造人物形象、刻画人物性格的重要手段，是人类灵魂精髓的支撑。分析人物的心理活动，能够直接深入人物心灵，揭示人物丰富而复杂的思想感情</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33933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872590"/>
            <a:ext cx="8769291" cy="3211328"/>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描述人物心理活动的方法是多种多样的，既可以直接描写，也可以通过其他方面来暗示。心理描写是对人物在一定环境中的思想活动的描写，它往往和外貌、语言、行动交织在一起，有时候描写了人物的外貌、行动、语言，同时也反映了人物的内心世界</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6955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32118"/>
            <a:ext cx="8769291" cy="5055230"/>
          </a:xfrm>
          <a:prstGeom prst="rect">
            <a:avLst/>
          </a:prstGeom>
          <a:noFill/>
        </p:spPr>
        <p:txBody>
          <a:bodyPr wrap="square" rtlCol="0">
            <a:spAutoFit/>
          </a:bodyPr>
          <a:lstStyle/>
          <a:p>
            <a:pPr algn="just">
              <a:lnSpc>
                <a:spcPts val="4300"/>
              </a:lnSpc>
              <a:spcAft>
                <a:spcPts val="0"/>
              </a:spcAft>
            </a:pPr>
            <a:r>
              <a:rPr lang="en-US" altLang="zh-CN" sz="2500" kern="100" dirty="0">
                <a:latin typeface="Times New Roman"/>
                <a:ea typeface="华文细黑"/>
                <a:cs typeface="Courier New"/>
              </a:rPr>
              <a:t>(5)</a:t>
            </a:r>
            <a:r>
              <a:rPr lang="zh-CN" altLang="zh-CN" sz="2500" kern="100" dirty="0">
                <a:latin typeface="Times New Roman"/>
                <a:ea typeface="华文细黑"/>
                <a:cs typeface="Times New Roman"/>
              </a:rPr>
              <a:t>细节描写</a:t>
            </a:r>
            <a:endParaRPr lang="zh-CN" altLang="zh-CN" sz="2500" kern="100" dirty="0">
              <a:latin typeface="宋体"/>
              <a:cs typeface="Courier New"/>
            </a:endParaRPr>
          </a:p>
          <a:p>
            <a:pPr algn="just">
              <a:lnSpc>
                <a:spcPts val="4300"/>
              </a:lnSpc>
              <a:spcAft>
                <a:spcPts val="0"/>
              </a:spcAft>
            </a:pPr>
            <a:r>
              <a:rPr lang="zh-CN" altLang="zh-CN" sz="2500" kern="100" dirty="0">
                <a:latin typeface="Times New Roman"/>
                <a:ea typeface="华文细黑"/>
                <a:cs typeface="Times New Roman"/>
              </a:rPr>
              <a:t>阅读下面的文字，完成文后题目。</a:t>
            </a:r>
            <a:endParaRPr lang="zh-CN" altLang="zh-CN" sz="2500" kern="100" dirty="0">
              <a:latin typeface="宋体"/>
              <a:cs typeface="Courier New"/>
            </a:endParaRPr>
          </a:p>
          <a:p>
            <a:pPr algn="just">
              <a:lnSpc>
                <a:spcPts val="4300"/>
              </a:lnSpc>
              <a:spcAft>
                <a:spcPts val="0"/>
              </a:spcAft>
            </a:pPr>
            <a:r>
              <a:rPr lang="en-US" altLang="zh-CN" sz="2500" kern="100" dirty="0" smtClean="0">
                <a:latin typeface="Times New Roman"/>
                <a:ea typeface="华文细黑"/>
                <a:cs typeface="Courier New"/>
              </a:rPr>
              <a:t>        (</a:t>
            </a:r>
            <a:r>
              <a:rPr lang="zh-CN" altLang="zh-CN" sz="2500" kern="100" dirty="0">
                <a:latin typeface="Times New Roman"/>
                <a:ea typeface="华文细黑"/>
                <a:cs typeface="Times New Roman"/>
              </a:rPr>
              <a:t>董师傅在一所大学里做木匠已经二十几年了，做起活儿来得心应手。</a:t>
            </a:r>
            <a:r>
              <a:rPr lang="en-US" altLang="zh-CN" sz="2500" kern="100" dirty="0">
                <a:latin typeface="Times New Roman"/>
                <a:ea typeface="华文细黑"/>
                <a:cs typeface="Courier New"/>
              </a:rPr>
              <a:t>)</a:t>
            </a:r>
            <a:endParaRPr lang="zh-CN" altLang="zh-CN" sz="2500" kern="100" dirty="0">
              <a:latin typeface="宋体"/>
              <a:cs typeface="Courier New"/>
            </a:endParaRPr>
          </a:p>
          <a:p>
            <a:pPr algn="just">
              <a:lnSpc>
                <a:spcPts val="4300"/>
              </a:lnSpc>
              <a:spcAft>
                <a:spcPts val="0"/>
              </a:spcAft>
            </a:pPr>
            <a:r>
              <a:rPr lang="en-US" altLang="zh-CN" sz="2500" kern="100" spc="-100" dirty="0" smtClean="0">
                <a:latin typeface="Times New Roman"/>
                <a:ea typeface="华文细黑"/>
                <a:cs typeface="Times New Roman"/>
              </a:rPr>
              <a:t>        </a:t>
            </a:r>
            <a:r>
              <a:rPr lang="zh-CN" altLang="zh-CN" sz="2500" kern="100" spc="-100" dirty="0" smtClean="0">
                <a:latin typeface="Times New Roman"/>
                <a:ea typeface="华文细黑"/>
                <a:cs typeface="Times New Roman"/>
              </a:rPr>
              <a:t>他</a:t>
            </a:r>
            <a:r>
              <a:rPr lang="zh-CN" altLang="zh-CN" sz="2500" kern="100" spc="-100" dirty="0">
                <a:latin typeface="Times New Roman"/>
                <a:ea typeface="华文细黑"/>
                <a:cs typeface="Times New Roman"/>
              </a:rPr>
              <a:t>精通木匠活儿，也对校园里的山水草木很是熟悉。若是有人了解他的知识，可能聘他为业余园林鉴赏家，其实他自己也不了解。一年年花开花落，人去人来；教师住宅里老的一个个走了，学生宿舍里小的一拨拨来了。董师傅见得多了，也没有什么特别感慨的。家里妻儿都很平安，挣的钱足够用了，日子过得很平静</a:t>
            </a:r>
            <a:r>
              <a:rPr lang="zh-CN" altLang="zh-CN" sz="2500" kern="100" spc="-100" dirty="0" smtClean="0">
                <a:latin typeface="Times New Roman"/>
                <a:ea typeface="华文细黑"/>
                <a:cs typeface="Times New Roman"/>
              </a:rPr>
              <a:t>。</a:t>
            </a:r>
            <a:endParaRPr lang="zh-CN" altLang="zh-CN" sz="2500" kern="100" spc="-100" dirty="0">
              <a:latin typeface="宋体"/>
              <a:cs typeface="Courier New"/>
            </a:endParaRPr>
          </a:p>
        </p:txBody>
      </p:sp>
    </p:spTree>
    <p:extLst>
      <p:ext uri="{BB962C8B-B14F-4D97-AF65-F5344CB8AC3E}">
        <p14:creationId xmlns:p14="http://schemas.microsoft.com/office/powerpoint/2010/main" val="35926552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672" y="257334"/>
            <a:ext cx="8682466"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校园</a:t>
            </a:r>
            <a:r>
              <a:rPr lang="zh-CN" altLang="zh-CN" sz="2600" kern="100" dirty="0">
                <a:latin typeface="Times New Roman"/>
                <a:ea typeface="华文细黑"/>
                <a:cs typeface="Times New Roman"/>
              </a:rPr>
              <a:t>里有一个不大的湖，绿柳垂岸，柳丝牵引着湖水，湖水清澈，游鱼可见。董师傅每晚收拾好木工工具，便来湖边大石上闲坐，点上一支烟，心静如水，十分自在</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r">
              <a:lnSpc>
                <a:spcPts val="5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节选自宗璞《董师傅游湖》</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董师傅每晚到湖边闲坐的细节描写，反映了他怎样的内心世界？</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反映了董师傅淡泊平和的情感世界</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94759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672" y="195486"/>
            <a:ext cx="8682466" cy="4493731"/>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细节是文学作品中细腻描绘的最小环节。作品中的人物性格、故事情节、社会环境和自然景物，都是由许多细节构成的，成功的细节描写可以增强作品的艺术感染力，是文学创作不可忽视的技巧。细节描写主要有场景细节描写、服饰细节描写、动作细节描写、心理细节描写、语言细节描写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36097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672" y="728574"/>
            <a:ext cx="8682466" cy="3211328"/>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典型的细节可以刻画人物的性格、追求、爱好。如鲁迅《孔乙己》中，孔乙己会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字的四种写法，典型地表现了这一人物的迂腐和呆气。又如吴敬梓《儒林外史》第六回，严监生临终前望着灯盏里点了两茎灯芯而不肯断气，入木三分地表现了这一人物的吝啬和刻薄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105885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94" y="80208"/>
            <a:ext cx="9035010" cy="4939814"/>
          </a:xfrm>
          <a:prstGeom prst="rect">
            <a:avLst/>
          </a:prstGeom>
          <a:noFill/>
        </p:spPr>
        <p:txBody>
          <a:bodyPr wrap="square" rtlCol="0">
            <a:spAutoFit/>
          </a:bodyPr>
          <a:lstStyle/>
          <a:p>
            <a:pPr algn="just">
              <a:lnSpc>
                <a:spcPts val="4200"/>
              </a:lnSpc>
              <a:spcAft>
                <a:spcPts val="0"/>
              </a:spcAft>
            </a:pPr>
            <a:r>
              <a:rPr lang="en-US" altLang="zh-CN" sz="2500" kern="100" dirty="0">
                <a:latin typeface="Times New Roman"/>
                <a:ea typeface="华文细黑"/>
                <a:cs typeface="Courier New"/>
              </a:rPr>
              <a:t>(6)</a:t>
            </a:r>
            <a:r>
              <a:rPr lang="zh-CN" altLang="zh-CN" sz="2500" kern="100" dirty="0">
                <a:latin typeface="Times New Roman"/>
                <a:ea typeface="华文细黑"/>
                <a:cs typeface="Times New Roman"/>
              </a:rPr>
              <a:t>侧面描写</a:t>
            </a:r>
            <a:endParaRPr lang="zh-CN" altLang="zh-CN" sz="2500" kern="100" dirty="0">
              <a:latin typeface="宋体"/>
              <a:cs typeface="Courier New"/>
            </a:endParaRPr>
          </a:p>
          <a:p>
            <a:pPr algn="just">
              <a:lnSpc>
                <a:spcPts val="4200"/>
              </a:lnSpc>
              <a:spcAft>
                <a:spcPts val="0"/>
              </a:spcAft>
            </a:pPr>
            <a:r>
              <a:rPr lang="zh-CN" altLang="zh-CN" sz="2500" kern="100" dirty="0">
                <a:latin typeface="Times New Roman"/>
                <a:ea typeface="华文细黑"/>
                <a:cs typeface="Times New Roman"/>
              </a:rPr>
              <a:t>阅读下面的文段，从刘四爷和虎妞两人的表现中分析概括祥子的性格特点。</a:t>
            </a:r>
            <a:endParaRPr lang="zh-CN" altLang="zh-CN" sz="2500" kern="100" dirty="0">
              <a:latin typeface="宋体"/>
              <a:cs typeface="Courier New"/>
            </a:endParaRPr>
          </a:p>
          <a:p>
            <a:pPr algn="just">
              <a:lnSpc>
                <a:spcPts val="4200"/>
              </a:lnSpc>
              <a:spcAft>
                <a:spcPts val="0"/>
              </a:spcAft>
            </a:pPr>
            <a:r>
              <a:rPr lang="en-US" altLang="zh-CN" sz="2500" kern="100" spc="-100" dirty="0" smtClean="0">
                <a:latin typeface="Times New Roman"/>
                <a:ea typeface="华文细黑"/>
                <a:cs typeface="Times New Roman"/>
              </a:rPr>
              <a:t>        </a:t>
            </a:r>
            <a:r>
              <a:rPr lang="zh-CN" altLang="zh-CN" sz="2500" kern="100" spc="-100" dirty="0" smtClean="0">
                <a:latin typeface="Times New Roman"/>
                <a:ea typeface="华文细黑"/>
                <a:cs typeface="Times New Roman"/>
              </a:rPr>
              <a:t>不</a:t>
            </a:r>
            <a:r>
              <a:rPr lang="zh-CN" altLang="zh-CN" sz="2500" kern="100" spc="-100" dirty="0">
                <a:latin typeface="Times New Roman"/>
                <a:ea typeface="华文细黑"/>
                <a:cs typeface="Times New Roman"/>
              </a:rPr>
              <a:t>拉刘四爷的车，而能住在人和厂，据别的车夫看，是件少有的事。因此，甚至有人猜测，祥子必和刘老头子是亲戚；更有人说，刘老头子大概是看上了祥子，想弄个上门女婿。这种猜想里虽然怀着点妒羡，可是万一要真是这么回事呢，将来刘四爷一死，人和厂就一定归了祥子。这个，教他们只敢胡猜，而不敢在祥子面前说什么不受听的。其实呢，刘老头子的优待祥子是另有笔账儿</a:t>
            </a:r>
            <a:r>
              <a:rPr lang="zh-CN" altLang="zh-CN" sz="2500" kern="100" spc="-100" dirty="0" smtClean="0">
                <a:latin typeface="Times New Roman"/>
                <a:ea typeface="华文细黑"/>
                <a:cs typeface="Times New Roman"/>
              </a:rPr>
              <a:t>。</a:t>
            </a:r>
            <a:r>
              <a:rPr lang="zh-CN" altLang="en-US" sz="2500" kern="100" spc="-100" dirty="0" smtClean="0">
                <a:latin typeface="Times New Roman"/>
                <a:ea typeface="华文细黑"/>
                <a:cs typeface="Times New Roman"/>
              </a:rPr>
              <a:t>祥子是</a:t>
            </a:r>
            <a:endParaRPr lang="en-US" altLang="zh-CN" sz="2500" kern="100" spc="-100" dirty="0" smtClean="0">
              <a:latin typeface="Times New Roman"/>
              <a:ea typeface="华文细黑"/>
              <a:cs typeface="Times New Roman"/>
            </a:endParaRPr>
          </a:p>
        </p:txBody>
      </p:sp>
    </p:spTree>
    <p:extLst>
      <p:ext uri="{BB962C8B-B14F-4D97-AF65-F5344CB8AC3E}">
        <p14:creationId xmlns:p14="http://schemas.microsoft.com/office/powerpoint/2010/main" val="26696400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94" y="-112866"/>
            <a:ext cx="9035010" cy="5286062"/>
          </a:xfrm>
          <a:prstGeom prst="rect">
            <a:avLst/>
          </a:prstGeom>
          <a:noFill/>
        </p:spPr>
        <p:txBody>
          <a:bodyPr wrap="square" rtlCol="0">
            <a:spAutoFit/>
          </a:bodyPr>
          <a:lstStyle/>
          <a:p>
            <a:pPr algn="just">
              <a:lnSpc>
                <a:spcPts val="4500"/>
              </a:lnSpc>
              <a:spcAft>
                <a:spcPts val="0"/>
              </a:spcAft>
            </a:pPr>
            <a:r>
              <a:rPr lang="zh-CN" altLang="zh-CN" sz="2600" kern="100" dirty="0" smtClean="0">
                <a:latin typeface="Times New Roman"/>
                <a:ea typeface="华文细黑"/>
                <a:cs typeface="Times New Roman"/>
              </a:rPr>
              <a:t>这样</a:t>
            </a:r>
            <a:r>
              <a:rPr lang="zh-CN" altLang="zh-CN" sz="2600" kern="100" dirty="0">
                <a:latin typeface="Times New Roman"/>
                <a:ea typeface="华文细黑"/>
                <a:cs typeface="Times New Roman"/>
              </a:rPr>
              <a:t>的一个人：在新的环境里还能保持着旧的习惯。假若他去当了兵，他决不会一穿上那套虎皮，马上就不傻装傻地去欺侮人。在车厂子里，他不闲着，把汗一落下去，他就找点事儿做。他去擦车，打气，晒雨布，抹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用不着谁支使，他自己愿意干，干得高高兴兴，仿佛是一种极好的娱乐。厂子里平常总住着二十来个车夫；收了车，大家不是坐着闲谈，便是蒙头大睡；祥子，只有祥子的手不闲着。初上来，大家认为他是向刘四爷献殷勤，狗事巴结人；过了几天，他们看出来他一点没有卖好讨俏的意思，他是那么</a:t>
            </a:r>
            <a:r>
              <a:rPr lang="zh-CN" altLang="zh-CN" sz="2600" kern="100" dirty="0" smtClean="0">
                <a:latin typeface="Times New Roman"/>
                <a:ea typeface="华文细黑"/>
                <a:cs typeface="Times New Roman"/>
              </a:rPr>
              <a:t>真</a:t>
            </a:r>
            <a:r>
              <a:rPr lang="zh-CN" altLang="en-US" sz="2600" kern="100" dirty="0" smtClean="0">
                <a:latin typeface="Times New Roman"/>
                <a:ea typeface="华文细黑"/>
                <a:cs typeface="Times New Roman"/>
              </a:rPr>
              <a:t>诚自然，也就</a:t>
            </a:r>
            <a:endParaRPr lang="zh-CN" altLang="zh-CN" sz="2600" kern="100" dirty="0">
              <a:latin typeface="宋体"/>
              <a:cs typeface="Courier New"/>
            </a:endParaRPr>
          </a:p>
        </p:txBody>
      </p:sp>
    </p:spTree>
    <p:extLst>
      <p:ext uri="{BB962C8B-B14F-4D97-AF65-F5344CB8AC3E}">
        <p14:creationId xmlns:p14="http://schemas.microsoft.com/office/powerpoint/2010/main" val="3133447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622" y="123478"/>
            <a:ext cx="8945554" cy="4939814"/>
          </a:xfrm>
          <a:prstGeom prst="rect">
            <a:avLst/>
          </a:prstGeom>
          <a:noFill/>
        </p:spPr>
        <p:txBody>
          <a:bodyPr wrap="square" rtlCol="0">
            <a:spAutoFit/>
          </a:bodyPr>
          <a:lstStyle/>
          <a:p>
            <a:pPr algn="just">
              <a:lnSpc>
                <a:spcPts val="4200"/>
              </a:lnSpc>
            </a:pPr>
            <a:r>
              <a:rPr lang="zh-CN" altLang="zh-CN" sz="2500" kern="100" spc="-50" dirty="0" smtClean="0">
                <a:latin typeface="Times New Roman"/>
                <a:ea typeface="华文细黑"/>
                <a:cs typeface="Times New Roman"/>
              </a:rPr>
              <a:t>无话可说</a:t>
            </a:r>
            <a:r>
              <a:rPr lang="zh-CN" altLang="zh-CN" sz="2500" kern="100" spc="-50" dirty="0">
                <a:latin typeface="Times New Roman"/>
                <a:ea typeface="华文细黑"/>
                <a:cs typeface="Times New Roman"/>
              </a:rPr>
              <a:t>了。刘老头子没有夸奖过他一句，没有格外多看他一眼；老头子心里有数儿。他晓得祥子是把好手，即使不拉他的车，他也还愿意祥子在厂子里。有祥子在这儿，先不提别的，院子与门口永远扫得干干净净。虎妞更喜欢这个傻大个儿，她说什么，祥子老用心听着，不和她争辩；别的车夫，因为受尽苦楚，说话总是横着来；她一点不怕他们，可是也不愿多搭理他们；她的话，所以，都留给祥子听。当祥子去拉包月的时候，刘家父女都仿佛失去一个朋友。赶到他一回来，连老头子骂人也似乎更痛快而慈善一些</a:t>
            </a:r>
            <a:r>
              <a:rPr lang="zh-CN" altLang="zh-CN" sz="2500" kern="100" spc="-50" dirty="0" smtClean="0">
                <a:latin typeface="Times New Roman"/>
                <a:ea typeface="华文细黑"/>
                <a:cs typeface="Times New Roman"/>
              </a:rPr>
              <a:t>。</a:t>
            </a:r>
            <a:r>
              <a:rPr lang="en-US" altLang="zh-CN" sz="2500" kern="100" spc="-50" dirty="0" smtClean="0">
                <a:latin typeface="Times New Roman"/>
                <a:ea typeface="华文细黑"/>
                <a:cs typeface="Times New Roman"/>
              </a:rPr>
              <a:t>		                                  </a:t>
            </a:r>
            <a:r>
              <a:rPr lang="en-US" altLang="zh-CN" sz="2500" kern="100" spc="-50" dirty="0" smtClean="0">
                <a:latin typeface="Times New Roman"/>
                <a:ea typeface="华文细黑"/>
                <a:cs typeface="Courier New"/>
              </a:rPr>
              <a:t>(</a:t>
            </a:r>
            <a:r>
              <a:rPr lang="zh-CN" altLang="zh-CN" sz="2500" kern="100" spc="-50" dirty="0">
                <a:latin typeface="Times New Roman"/>
                <a:ea typeface="华文细黑"/>
                <a:cs typeface="Times New Roman"/>
              </a:rPr>
              <a:t>节选自老舍《骆驼祥子》</a:t>
            </a:r>
            <a:r>
              <a:rPr lang="en-US" altLang="zh-CN" sz="2500" kern="100" spc="-50" dirty="0" smtClean="0">
                <a:latin typeface="Times New Roman"/>
                <a:ea typeface="华文细黑"/>
                <a:cs typeface="Courier New"/>
              </a:rPr>
              <a:t>)</a:t>
            </a:r>
            <a:endParaRPr lang="zh-CN" altLang="zh-CN" sz="2500" kern="100" spc="-50" dirty="0">
              <a:latin typeface="宋体"/>
              <a:cs typeface="Courier New"/>
            </a:endParaRPr>
          </a:p>
        </p:txBody>
      </p:sp>
    </p:spTree>
    <p:extLst>
      <p:ext uri="{BB962C8B-B14F-4D97-AF65-F5344CB8AC3E}">
        <p14:creationId xmlns:p14="http://schemas.microsoft.com/office/powerpoint/2010/main" val="15610271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971" y="1670028"/>
            <a:ext cx="8596501" cy="1282082"/>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从刘四爷的表现中可以看出祥子的真诚勤快、勤劳本分、讲究干净，从虎妞的表现中可以看出祥子的脾气好</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549169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07504" y="12347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800" dirty="0">
                <a:solidFill>
                  <a:srgbClr val="FFFF00"/>
                </a:solidFill>
                <a:latin typeface="黑体" pitchFamily="2" charset="-122"/>
                <a:ea typeface="黑体" pitchFamily="2" charset="-122"/>
              </a:rPr>
              <a:t>Ⅰ</a:t>
            </a:r>
            <a:r>
              <a:rPr lang="zh-CN" altLang="zh-CN" sz="2800" dirty="0">
                <a:solidFill>
                  <a:srgbClr val="FFFF00"/>
                </a:solidFill>
                <a:latin typeface="黑体" pitchFamily="2" charset="-122"/>
                <a:ea typeface="黑体" pitchFamily="2" charset="-122"/>
              </a:rPr>
              <a:t>　分析概括人物形象特点</a:t>
            </a:r>
            <a:r>
              <a:rPr lang="zh-CN" altLang="zh-CN" sz="2800">
                <a:solidFill>
                  <a:srgbClr val="FFFF00"/>
                </a:solidFill>
                <a:latin typeface="黑体" pitchFamily="2" charset="-122"/>
                <a:ea typeface="黑体" pitchFamily="2" charset="-122"/>
              </a:rPr>
              <a:t>及</a:t>
            </a:r>
            <a:r>
              <a:rPr lang="zh-CN" altLang="zh-CN" sz="2800" smtClean="0">
                <a:solidFill>
                  <a:srgbClr val="FFFF00"/>
                </a:solidFill>
                <a:latin typeface="黑体" pitchFamily="2" charset="-122"/>
                <a:ea typeface="黑体" pitchFamily="2" charset="-122"/>
              </a:rPr>
              <a:t>作用</a:t>
            </a:r>
            <a:endParaRPr lang="zh-CN" altLang="zh-CN" sz="2800" dirty="0">
              <a:solidFill>
                <a:srgbClr val="FFFF00"/>
              </a:solidFill>
              <a:latin typeface="黑体" pitchFamily="2" charset="-122"/>
              <a:ea typeface="黑体" pitchFamily="2" charset="-122"/>
            </a:endParaRPr>
          </a:p>
        </p:txBody>
      </p:sp>
      <p:sp>
        <p:nvSpPr>
          <p:cNvPr id="6" name="矩形 5"/>
          <p:cNvSpPr/>
          <p:nvPr/>
        </p:nvSpPr>
        <p:spPr>
          <a:xfrm>
            <a:off x="85433" y="703040"/>
            <a:ext cx="8909535" cy="4339842"/>
          </a:xfrm>
          <a:prstGeom prst="rect">
            <a:avLst/>
          </a:prstGeom>
        </p:spPr>
        <p:txBody>
          <a:bodyPr>
            <a:spAutoFit/>
          </a:bodyPr>
          <a:lstStyle/>
          <a:p>
            <a:pPr algn="just">
              <a:lnSpc>
                <a:spcPts val="4200"/>
              </a:lnSpc>
              <a:spcAft>
                <a:spcPts val="0"/>
              </a:spcAft>
            </a:pPr>
            <a:r>
              <a:rPr lang="zh-CN" altLang="zh-CN" sz="2600" kern="100" dirty="0">
                <a:solidFill>
                  <a:srgbClr val="0000FF"/>
                </a:solidFill>
                <a:latin typeface="Times New Roman"/>
                <a:ea typeface="华文细黑"/>
                <a:cs typeface="Times New Roman"/>
              </a:rPr>
              <a:t>一、分析概括人物形象特点</a:t>
            </a:r>
            <a:endParaRPr lang="zh-CN" altLang="zh-CN" sz="1050" kern="100" dirty="0">
              <a:solidFill>
                <a:srgbClr val="0000FF"/>
              </a:solidFill>
              <a:latin typeface="宋体"/>
              <a:cs typeface="Courier New"/>
            </a:endParaRPr>
          </a:p>
          <a:p>
            <a:pPr algn="just">
              <a:lnSpc>
                <a:spcPts val="42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掌握分析概括人物形象</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性格</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特点的途径和方法</a:t>
            </a:r>
            <a:endParaRPr lang="zh-CN" altLang="zh-CN" sz="1050" kern="100" dirty="0">
              <a:solidFill>
                <a:srgbClr val="C00000"/>
              </a:solidFill>
              <a:latin typeface="宋体"/>
              <a:cs typeface="Courier New"/>
            </a:endParaRPr>
          </a:p>
          <a:p>
            <a:pPr algn="just">
              <a:lnSpc>
                <a:spcPts val="4200"/>
              </a:lnSpc>
              <a:spcAft>
                <a:spcPts val="0"/>
              </a:spcAft>
            </a:pPr>
            <a:r>
              <a:rPr lang="zh-CN" altLang="zh-CN" sz="2600" kern="100" dirty="0">
                <a:latin typeface="Times New Roman"/>
                <a:ea typeface="华文细黑"/>
                <a:cs typeface="Times New Roman"/>
              </a:rPr>
              <a:t>小说中的人物，又称典型人物，是作者根据现实生活，采用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杂取种种，合成一个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的艺术手法创作出来的。对比生活中的原型，小说中的人物往往更具代表性</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200"/>
              </a:lnSpc>
              <a:spcAft>
                <a:spcPts val="0"/>
              </a:spcAft>
            </a:pPr>
            <a:r>
              <a:rPr lang="zh-CN" altLang="zh-CN" sz="2600" kern="100" dirty="0">
                <a:solidFill>
                  <a:prstClr val="black"/>
                </a:solidFill>
                <a:latin typeface="Times New Roman"/>
                <a:ea typeface="华文细黑"/>
                <a:cs typeface="Times New Roman"/>
              </a:rPr>
              <a:t>小说人物的形象特点包括两个方面：外在特点和内在特点。外在特点是指人物的外貌、职业、生活习惯等，内在特点是指人物的心理状态、精神品质等</a:t>
            </a:r>
            <a:r>
              <a:rPr lang="zh-CN" altLang="zh-CN" sz="2600" kern="100" dirty="0" smtClean="0">
                <a:solidFill>
                  <a:prstClr val="black"/>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4004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971" y="591428"/>
            <a:ext cx="8596501" cy="3852530"/>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侧面描写又叫间接描写，即通过对周围人物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用次要人物烘托主要人物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或环境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用环境描写烘托人物形象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或物象的描绘来表现人物，以使其鲜明突出。这种手法能够引发读者的联想、想象，起到正面描写无法替代或很难达到的艺术效果</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1159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971" y="591428"/>
            <a:ext cx="8596501" cy="3852530"/>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从分析情节入手，把握人物的形象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性格</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特点。情节是人物性格的历史。情节一般是通过描写人物思想性格和情感欲望的冲突以及因此引起的人物之间的关系、人物命运的变化来展开的。在情节的展开中，通过描写人物的外貌、行为和心理状态，再现活生生的鲜明个性。因此，欣赏人物形象，可以从情节入手，据情节论人</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990941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971" y="238259"/>
            <a:ext cx="8596501" cy="4493731"/>
          </a:xfrm>
          <a:prstGeom prst="rect">
            <a:avLst/>
          </a:prstGeom>
          <a:noFill/>
        </p:spPr>
        <p:txBody>
          <a:bodyPr wrap="square" rtlCol="0">
            <a:spAutoFit/>
          </a:bodyPr>
          <a:lstStyle/>
          <a:p>
            <a:pPr algn="just">
              <a:lnSpc>
                <a:spcPts val="5000"/>
              </a:lnSpc>
              <a:spcAft>
                <a:spcPts val="0"/>
              </a:spcAft>
            </a:pPr>
            <a:r>
              <a:rPr lang="zh-CN" altLang="zh-CN" sz="2600" kern="100" spc="-100" dirty="0">
                <a:latin typeface="Times New Roman"/>
                <a:ea typeface="华文细黑"/>
                <a:cs typeface="Times New Roman"/>
              </a:rPr>
              <a:t>根据故事情节，概括分析人物性格特点，必须注意以下四点：</a:t>
            </a:r>
            <a:endParaRPr lang="zh-CN" altLang="zh-CN" sz="2600" kern="100" spc="-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第一，全面、恰当、实事求是。人物的性格特点是从情节中引出的结论，反过来可以解释情节。只有全面而恰当的结论才能正确解释全部情节。</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第二，注意人物性格的复杂性、多重性，多角度进行分析。</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第三，分清主次，把握其主要性格特点。</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第四，把握人物性格的发展变化</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4531321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729" y="267494"/>
            <a:ext cx="8856984" cy="458074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4</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从分析环境入手，探究人物命运及其思想性格之所以如此的社会原因。首先，人物的成长变化、人物形象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性格</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的形成与社会环境有着密不可分的关系，什么样的典型环境塑造什么样的典型性格。其次，小说里的人物都是在一定的背景下活动的，因此，分析人物形象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性格</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，还要联系人物活动的社会历史背景。这样才能既准确把握人物鲜明的个性，又深切理解人物的社会意义。人物都是一定的社会环境的产物</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2369119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576" y="555526"/>
            <a:ext cx="8769291" cy="3939540"/>
          </a:xfrm>
          <a:prstGeom prst="rect">
            <a:avLst/>
          </a:prstGeom>
          <a:noFill/>
        </p:spPr>
        <p:txBody>
          <a:bodyPr wrap="square" rtlCol="0">
            <a:spAutoFit/>
          </a:bodyPr>
          <a:lstStyle/>
          <a:p>
            <a:pPr algn="just">
              <a:lnSpc>
                <a:spcPts val="5000"/>
              </a:lnSpc>
            </a:pPr>
            <a:r>
              <a:rPr lang="zh-CN" altLang="zh-CN" sz="2600" kern="100" dirty="0">
                <a:latin typeface="Times New Roman"/>
                <a:ea typeface="华文细黑"/>
                <a:cs typeface="Times New Roman"/>
              </a:rPr>
              <a:t>每个人的身上都鲜明地体现着时代的烙印。如《林黛玉进贾府》开头的贾府环境描写，把故事发生的背景、时代、社会关系作了明确的交代，林黛玉的性格特点也就有了基础，有了依托。</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Courier New"/>
              </a:rPr>
              <a:t>5</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注意作者对人物的直接议论或者作者借作品中其他人物间接议论的语句，弄清楚是褒还是贬，是颂扬还是讽刺等等</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688003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576" y="167025"/>
            <a:ext cx="8769291" cy="4708981"/>
          </a:xfrm>
          <a:prstGeom prst="rect">
            <a:avLst/>
          </a:prstGeom>
          <a:noFill/>
        </p:spPr>
        <p:txBody>
          <a:bodyPr wrap="square" rtlCol="0">
            <a:spAutoFit/>
          </a:bodyPr>
          <a:lstStyle/>
          <a:p>
            <a:pPr algn="just">
              <a:lnSpc>
                <a:spcPts val="45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掌握两种分析概括人物形象特点题的题型规范</a:t>
            </a:r>
            <a:endParaRPr lang="zh-CN" altLang="zh-CN" sz="1050" kern="100" dirty="0">
              <a:solidFill>
                <a:srgbClr val="C00000"/>
              </a:solidFill>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整体分析概括人物形象题</a:t>
            </a:r>
            <a:endParaRPr lang="zh-CN" altLang="zh-CN" sz="1050" kern="100" dirty="0">
              <a:latin typeface="宋体"/>
              <a:cs typeface="Courier New"/>
            </a:endParaRPr>
          </a:p>
          <a:p>
            <a:pPr algn="just">
              <a:lnSpc>
                <a:spcPts val="4500"/>
              </a:lnSpc>
              <a:spcAft>
                <a:spcPts val="0"/>
              </a:spcAft>
            </a:pP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湖北</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4500"/>
              </a:lnSpc>
              <a:spcAft>
                <a:spcPts val="0"/>
              </a:spcAft>
            </a:pPr>
            <a:r>
              <a:rPr lang="zh-CN" altLang="zh-CN" sz="2600" kern="100" dirty="0">
                <a:latin typeface="Times New Roman"/>
                <a:ea typeface="华文细黑"/>
                <a:cs typeface="Times New Roman"/>
              </a:rPr>
              <a:t>六指猴</a:t>
            </a:r>
            <a:endParaRPr lang="zh-CN" altLang="zh-CN" sz="1050" kern="100" dirty="0">
              <a:latin typeface="宋体"/>
              <a:cs typeface="Courier New"/>
            </a:endParaRPr>
          </a:p>
          <a:p>
            <a:pPr algn="ctr">
              <a:lnSpc>
                <a:spcPts val="4500"/>
              </a:lnSpc>
              <a:spcAft>
                <a:spcPts val="0"/>
              </a:spcAft>
            </a:pPr>
            <a:r>
              <a:rPr lang="zh-CN" altLang="zh-CN" sz="2600" kern="100" dirty="0">
                <a:latin typeface="Times New Roman"/>
                <a:ea typeface="华文细黑"/>
                <a:cs typeface="Times New Roman"/>
              </a:rPr>
              <a:t>墨中白</a:t>
            </a:r>
            <a:endParaRPr lang="zh-CN" altLang="zh-CN" sz="1050" kern="100" dirty="0">
              <a:latin typeface="宋体"/>
              <a:cs typeface="Courier New"/>
            </a:endParaRPr>
          </a:p>
          <a:p>
            <a:pPr algn="just">
              <a:lnSpc>
                <a:spcPts val="45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侯六</a:t>
            </a:r>
            <a:r>
              <a:rPr lang="zh-CN" altLang="zh-CN" sz="2600" kern="100" dirty="0">
                <a:latin typeface="Times New Roman"/>
                <a:ea typeface="华文细黑"/>
                <a:cs typeface="Times New Roman"/>
              </a:rPr>
              <a:t>是新来为东家赶马车的，右手六指，护院的都笑称他六指猴。</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侯六</a:t>
            </a:r>
            <a:r>
              <a:rPr lang="zh-CN" altLang="zh-CN" sz="2600" kern="100" dirty="0">
                <a:latin typeface="Times New Roman"/>
                <a:ea typeface="华文细黑"/>
                <a:cs typeface="Times New Roman"/>
              </a:rPr>
              <a:t>也不恼，伸出手问：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像六指猴吗？</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96143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576" y="-30698"/>
            <a:ext cx="8769291" cy="5350183"/>
          </a:xfrm>
          <a:prstGeom prst="rect">
            <a:avLst/>
          </a:prstGeom>
          <a:noFill/>
        </p:spPr>
        <p:txBody>
          <a:bodyPr wrap="square" rtlCol="0">
            <a:spAutoFit/>
          </a:bodyPr>
          <a:lstStyle/>
          <a:p>
            <a:pPr algn="just">
              <a:lnSpc>
                <a:spcPts val="4500"/>
              </a:lnSpc>
              <a:spcAft>
                <a:spcPts val="0"/>
              </a:spcAft>
            </a:pPr>
            <a:r>
              <a:rPr lang="en-US" altLang="zh-CN" sz="2600" kern="100" cap="all" dirty="0" smtClean="0">
                <a:latin typeface="宋体"/>
                <a:ea typeface="华文细黑"/>
                <a:cs typeface="Times New Roman"/>
              </a:rPr>
              <a:t>   “</a:t>
            </a:r>
            <a:r>
              <a:rPr lang="zh-CN" altLang="zh-CN" sz="2600" kern="100" cap="all" dirty="0">
                <a:latin typeface="Times New Roman"/>
                <a:ea typeface="华文细黑"/>
                <a:cs typeface="Times New Roman"/>
              </a:rPr>
              <a:t>六指猴是江洋大盗，你是给东家赶马车的。</a:t>
            </a:r>
            <a:r>
              <a:rPr lang="en-US" altLang="zh-CN" sz="2600" kern="100" cap="all" dirty="0">
                <a:latin typeface="宋体"/>
                <a:ea typeface="华文细黑"/>
                <a:cs typeface="Times New Roman"/>
              </a:rPr>
              <a:t>”</a:t>
            </a:r>
            <a:r>
              <a:rPr lang="zh-CN" altLang="zh-CN" sz="2600" kern="100" cap="all" dirty="0">
                <a:latin typeface="Times New Roman"/>
                <a:ea typeface="华文细黑"/>
                <a:cs typeface="Times New Roman"/>
              </a:rPr>
              <a:t>说完，大伙善意地笑了。</a:t>
            </a:r>
            <a:endParaRPr lang="zh-CN" altLang="zh-CN" sz="2600" kern="100" cap="all" dirty="0">
              <a:latin typeface="宋体"/>
              <a:cs typeface="Courier New"/>
            </a:endParaRPr>
          </a:p>
          <a:p>
            <a:pPr algn="just">
              <a:lnSpc>
                <a:spcPts val="4500"/>
              </a:lnSpc>
              <a:spcAft>
                <a:spcPts val="0"/>
              </a:spcAft>
            </a:pPr>
            <a:r>
              <a:rPr lang="en-US" altLang="zh-CN" sz="2600" kern="100" cap="all" dirty="0" smtClean="0">
                <a:latin typeface="Times New Roman"/>
                <a:ea typeface="华文细黑"/>
                <a:cs typeface="Times New Roman"/>
              </a:rPr>
              <a:t>        </a:t>
            </a:r>
            <a:r>
              <a:rPr lang="zh-CN" altLang="zh-CN" sz="2600" kern="100" cap="all" dirty="0" smtClean="0">
                <a:latin typeface="Times New Roman"/>
                <a:ea typeface="华文细黑"/>
                <a:cs typeface="Times New Roman"/>
              </a:rPr>
              <a:t>东家</a:t>
            </a:r>
            <a:r>
              <a:rPr lang="zh-CN" altLang="zh-CN" sz="2600" kern="100" cap="all" dirty="0">
                <a:latin typeface="Times New Roman"/>
                <a:ea typeface="华文细黑"/>
                <a:cs typeface="Times New Roman"/>
              </a:rPr>
              <a:t>江大佬有钱，有钱的东家不住在泗州城。东家喜欢住在五里城的凤凰墩。凤凰墩背靠九座梅花山，西临拦山河，东边一条大道直通南边的泗州城。</a:t>
            </a:r>
            <a:endParaRPr lang="zh-CN" altLang="zh-CN" sz="2600" kern="100" cap="all" dirty="0">
              <a:latin typeface="宋体"/>
              <a:cs typeface="Courier New"/>
            </a:endParaRPr>
          </a:p>
          <a:p>
            <a:pPr algn="just">
              <a:lnSpc>
                <a:spcPts val="4500"/>
              </a:lnSpc>
              <a:spcAft>
                <a:spcPts val="0"/>
              </a:spcAft>
            </a:pPr>
            <a:r>
              <a:rPr lang="en-US" altLang="zh-CN" sz="2600" kern="100" cap="all" dirty="0" smtClean="0">
                <a:latin typeface="Times New Roman"/>
                <a:ea typeface="华文细黑"/>
                <a:cs typeface="Times New Roman"/>
              </a:rPr>
              <a:t>        </a:t>
            </a:r>
            <a:r>
              <a:rPr lang="zh-CN" altLang="zh-CN" sz="2600" kern="100" cap="all" dirty="0" smtClean="0">
                <a:latin typeface="Times New Roman"/>
                <a:ea typeface="华文细黑"/>
                <a:cs typeface="Times New Roman"/>
              </a:rPr>
              <a:t>东家</a:t>
            </a:r>
            <a:r>
              <a:rPr lang="zh-CN" altLang="zh-CN" sz="2600" kern="100" cap="all" dirty="0">
                <a:latin typeface="Times New Roman"/>
                <a:ea typeface="华文细黑"/>
                <a:cs typeface="Times New Roman"/>
              </a:rPr>
              <a:t>爱去泗州城听戏。</a:t>
            </a:r>
            <a:endParaRPr lang="zh-CN" altLang="zh-CN" sz="2600" kern="100" cap="all" dirty="0">
              <a:latin typeface="宋体"/>
              <a:cs typeface="Courier New"/>
            </a:endParaRPr>
          </a:p>
          <a:p>
            <a:pPr algn="just">
              <a:lnSpc>
                <a:spcPts val="4500"/>
              </a:lnSpc>
              <a:spcAft>
                <a:spcPts val="0"/>
              </a:spcAft>
            </a:pPr>
            <a:r>
              <a:rPr lang="en-US" altLang="zh-CN" sz="2600" kern="100" cap="all" dirty="0" smtClean="0">
                <a:latin typeface="Times New Roman"/>
                <a:ea typeface="华文细黑"/>
                <a:cs typeface="Times New Roman"/>
              </a:rPr>
              <a:t>        </a:t>
            </a:r>
            <a:r>
              <a:rPr lang="zh-CN" altLang="zh-CN" sz="2600" kern="100" cap="all" dirty="0" smtClean="0">
                <a:latin typeface="Times New Roman"/>
                <a:ea typeface="华文细黑"/>
                <a:cs typeface="Times New Roman"/>
              </a:rPr>
              <a:t>东家</a:t>
            </a:r>
            <a:r>
              <a:rPr lang="zh-CN" altLang="zh-CN" sz="2600" kern="100" cap="all" dirty="0">
                <a:latin typeface="Times New Roman"/>
                <a:ea typeface="华文细黑"/>
                <a:cs typeface="Times New Roman"/>
              </a:rPr>
              <a:t>听完泗州戏，侯六就陪他去梅岭茶馆。</a:t>
            </a:r>
            <a:endParaRPr lang="zh-CN" altLang="zh-CN" sz="2600" kern="100" cap="all" dirty="0">
              <a:latin typeface="宋体"/>
              <a:cs typeface="Courier New"/>
            </a:endParaRPr>
          </a:p>
          <a:p>
            <a:pPr algn="just">
              <a:lnSpc>
                <a:spcPts val="4500"/>
              </a:lnSpc>
              <a:spcAft>
                <a:spcPts val="0"/>
              </a:spcAft>
            </a:pPr>
            <a:r>
              <a:rPr lang="en-US" altLang="zh-CN" sz="2600" kern="100" cap="all" dirty="0" smtClean="0">
                <a:latin typeface="Times New Roman"/>
                <a:ea typeface="华文细黑"/>
                <a:cs typeface="Times New Roman"/>
              </a:rPr>
              <a:t>        </a:t>
            </a:r>
            <a:r>
              <a:rPr lang="zh-CN" altLang="zh-CN" sz="2600" kern="100" cap="all" dirty="0" smtClean="0">
                <a:latin typeface="Times New Roman"/>
                <a:ea typeface="华文细黑"/>
                <a:cs typeface="Times New Roman"/>
              </a:rPr>
              <a:t>东家</a:t>
            </a:r>
            <a:r>
              <a:rPr lang="zh-CN" altLang="zh-CN" sz="2600" kern="100" cap="all" dirty="0">
                <a:latin typeface="Times New Roman"/>
                <a:ea typeface="华文细黑"/>
                <a:cs typeface="Times New Roman"/>
              </a:rPr>
              <a:t>和众玩家边品茶，边玩赏古玉</a:t>
            </a:r>
            <a:r>
              <a:rPr lang="zh-CN" altLang="zh-CN" sz="2600" kern="100" cap="all" dirty="0" smtClean="0">
                <a:latin typeface="Times New Roman"/>
                <a:ea typeface="华文细黑"/>
                <a:cs typeface="Times New Roman"/>
              </a:rPr>
              <a:t>。</a:t>
            </a:r>
            <a:endParaRPr lang="en-US" altLang="zh-CN" sz="2600" kern="100" cap="all" dirty="0" smtClean="0">
              <a:latin typeface="Times New Roman"/>
              <a:ea typeface="华文细黑"/>
              <a:cs typeface="Times New Roman"/>
            </a:endParaRPr>
          </a:p>
          <a:p>
            <a:pPr lvl="0" algn="just">
              <a:lnSpc>
                <a:spcPts val="4500"/>
              </a:lnSpc>
            </a:pP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众</a:t>
            </a:r>
            <a:r>
              <a:rPr lang="zh-CN" altLang="zh-CN" sz="2600" kern="100" dirty="0">
                <a:solidFill>
                  <a:prstClr val="black"/>
                </a:solidFill>
                <a:latin typeface="Times New Roman"/>
                <a:ea typeface="华文细黑"/>
                <a:cs typeface="Times New Roman"/>
              </a:rPr>
              <a:t>玩家要看东家腰上的玉</a:t>
            </a:r>
            <a:r>
              <a:rPr lang="zh-CN" altLang="zh-CN" sz="26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0085063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576" y="-51018"/>
            <a:ext cx="8769291"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东家</a:t>
            </a:r>
            <a:r>
              <a:rPr lang="zh-CN" altLang="zh-CN" sz="2600" kern="100" dirty="0">
                <a:latin typeface="Times New Roman"/>
                <a:ea typeface="华文细黑"/>
                <a:cs typeface="Times New Roman"/>
              </a:rPr>
              <a:t>掏出洁白的手帕，用嘴吹吹，才解下玉放在上面。只见手帕上的蟠螭，圆眼怒睁，细眉飞扬，脚爪上翘，胛骨尽显，活泼有趣。</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众人</a:t>
            </a:r>
            <a:r>
              <a:rPr lang="zh-CN" altLang="zh-CN" sz="2600" kern="100" dirty="0">
                <a:latin typeface="Times New Roman"/>
                <a:ea typeface="华文细黑"/>
                <a:cs typeface="Times New Roman"/>
              </a:rPr>
              <a:t>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好玉。</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侯六</a:t>
            </a:r>
            <a:r>
              <a:rPr lang="zh-CN" altLang="zh-CN" sz="2600" kern="100" dirty="0">
                <a:latin typeface="Times New Roman"/>
                <a:ea typeface="华文细黑"/>
                <a:cs typeface="Times New Roman"/>
              </a:rPr>
              <a:t>却在旁边大碗喝着茶，喝完，就到泗州大街上逛。</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东家</a:t>
            </a:r>
            <a:r>
              <a:rPr lang="zh-CN" altLang="zh-CN" sz="2600" kern="100" dirty="0">
                <a:latin typeface="Times New Roman"/>
                <a:ea typeface="华文细黑"/>
                <a:cs typeface="Times New Roman"/>
              </a:rPr>
              <a:t>品足了茶，侯六准时套好马车等他。坎坷道，马车如履平地。东家喜欢坐在车上眯着双眼哼着泗州戏，回味着茶馆玩玉时的惬意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161602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576" y="-51018"/>
            <a:ext cx="8769291"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到家</a:t>
            </a:r>
            <a:r>
              <a:rPr lang="zh-CN" altLang="zh-CN" sz="2600" kern="100" dirty="0">
                <a:latin typeface="Times New Roman"/>
                <a:ea typeface="华文细黑"/>
                <a:cs typeface="Times New Roman"/>
              </a:rPr>
              <a:t>，东家拎起长衫下车，侯六就看到他腰带上那只活泼</a:t>
            </a:r>
            <a:r>
              <a:rPr lang="zh-CN" altLang="zh-CN" sz="2600" kern="100" dirty="0" smtClean="0">
                <a:latin typeface="Times New Roman"/>
                <a:ea typeface="华文细黑"/>
                <a:cs typeface="Times New Roman"/>
              </a:rPr>
              <a:t>的蟠</a:t>
            </a:r>
            <a:r>
              <a:rPr lang="zh-CN" altLang="zh-CN" sz="2600" kern="100" dirty="0">
                <a:latin typeface="Times New Roman"/>
                <a:ea typeface="华文细黑"/>
                <a:cs typeface="Times New Roman"/>
              </a:rPr>
              <a:t>螭。</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东家</a:t>
            </a:r>
            <a:r>
              <a:rPr lang="zh-CN" altLang="zh-CN" sz="2600" kern="100" dirty="0">
                <a:latin typeface="Times New Roman"/>
                <a:ea typeface="华文细黑"/>
                <a:cs typeface="Times New Roman"/>
              </a:rPr>
              <a:t>有钱，可有钱的东家人不坏。东家喜欢拿出白花花的银子救济乡邻。侯六常听人夸，东家是善人。</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侯六</a:t>
            </a:r>
            <a:r>
              <a:rPr lang="zh-CN" altLang="zh-CN" sz="2600" kern="100" dirty="0">
                <a:latin typeface="Times New Roman"/>
                <a:ea typeface="华文细黑"/>
                <a:cs typeface="Times New Roman"/>
              </a:rPr>
              <a:t>拴好马，路过东家房时，就听东家和老婆说：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侯六人不小了，是该成家了</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侯六</a:t>
            </a:r>
            <a:r>
              <a:rPr lang="zh-CN" altLang="zh-CN" sz="2600" kern="100" dirty="0">
                <a:latin typeface="Times New Roman"/>
                <a:ea typeface="华文细黑"/>
                <a:cs typeface="Times New Roman"/>
              </a:rPr>
              <a:t>听后心一热，父母去世，无人再关心自己。</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泗</a:t>
            </a:r>
            <a:r>
              <a:rPr lang="zh-CN" altLang="zh-CN" sz="2600" kern="100" dirty="0">
                <a:latin typeface="Times New Roman"/>
                <a:ea typeface="华文细黑"/>
                <a:cs typeface="Times New Roman"/>
              </a:rPr>
              <a:t>州大街，仁义当铺</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164817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1018"/>
            <a:ext cx="9180512"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黑衣人</a:t>
            </a:r>
            <a:r>
              <a:rPr lang="zh-CN" altLang="zh-CN" sz="2600" kern="100" dirty="0">
                <a:latin typeface="Times New Roman"/>
                <a:ea typeface="华文细黑"/>
                <a:cs typeface="Times New Roman"/>
              </a:rPr>
              <a:t>闪身进屋。</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老板</a:t>
            </a:r>
            <a:r>
              <a:rPr lang="zh-CN" altLang="zh-CN" sz="2600" kern="100" dirty="0">
                <a:latin typeface="Times New Roman"/>
                <a:ea typeface="华文细黑"/>
                <a:cs typeface="Times New Roman"/>
              </a:rPr>
              <a:t>贾仁义低声问：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玉呢？大人催要。</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黑衣人</a:t>
            </a:r>
            <a:r>
              <a:rPr lang="zh-CN" altLang="zh-CN" sz="2600" kern="100" dirty="0">
                <a:latin typeface="Times New Roman"/>
                <a:ea typeface="华文细黑"/>
                <a:cs typeface="Times New Roman"/>
              </a:rPr>
              <a:t>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盗不来。</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没有你偷不来的宝贝，否则告知官府，丢的不仅是玉，还有多人的性命！</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黑衣人</a:t>
            </a:r>
            <a:r>
              <a:rPr lang="zh-CN" altLang="zh-CN" sz="2600" kern="100" dirty="0">
                <a:latin typeface="Times New Roman"/>
                <a:ea typeface="华文细黑"/>
                <a:cs typeface="Times New Roman"/>
              </a:rPr>
              <a:t>不回答，抛下酬金，飞跃离去，眨眼钻进黑夜里。</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天亮</a:t>
            </a:r>
            <a:r>
              <a:rPr lang="zh-CN" altLang="zh-CN" sz="2600" kern="100" dirty="0">
                <a:latin typeface="Times New Roman"/>
                <a:ea typeface="华文细黑"/>
                <a:cs typeface="Times New Roman"/>
              </a:rPr>
              <a:t>，府衙有人投案，声称自己是大盗六指猴。师爷马皮金一看是马夫侯六，笑说：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你手长六手指，就是六指猴？</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81074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350" y="166251"/>
            <a:ext cx="8806138" cy="4493731"/>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把握小说人物的形象特点是小说阅读的中心任务。如何把握呢？</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重视小说中人物的身份、地位、经历、教养和气质等，因为它们直接决定着人物的言行，影响着人物的性格。</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结合小说直接描写的人物语言、外貌、行动和心理及间接描写的环境和与他人关系等内容，把握人物的思想感情和性格特征。这是最主要的途径和方法</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332974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576" y="-101818"/>
            <a:ext cx="8769291"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宋体"/>
                <a:ea typeface="华文细黑"/>
                <a:cs typeface="Times New Roman"/>
              </a:rPr>
              <a:t>   “</a:t>
            </a:r>
            <a:r>
              <a:rPr lang="zh-CN" altLang="zh-CN" sz="2600" kern="100" dirty="0" smtClean="0">
                <a:latin typeface="Times New Roman"/>
                <a:ea typeface="华文细黑"/>
                <a:cs typeface="Times New Roman"/>
              </a:rPr>
              <a:t>我是六指猴，为东家赶车，实是想偷他的玉。</a:t>
            </a:r>
            <a:r>
              <a:rPr lang="en-US" altLang="zh-CN" sz="2600" kern="100" dirty="0" smtClean="0">
                <a:latin typeface="宋体"/>
                <a:ea typeface="华文细黑"/>
                <a:cs typeface="Times New Roman"/>
              </a:rPr>
              <a:t>”</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马皮金</a:t>
            </a:r>
            <a:r>
              <a:rPr lang="zh-CN" altLang="zh-CN" sz="2600" kern="100" dirty="0">
                <a:latin typeface="Times New Roman"/>
                <a:ea typeface="华文细黑"/>
                <a:cs typeface="Times New Roman"/>
              </a:rPr>
              <a:t>只好向吴知府禀报。</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吴知府</a:t>
            </a:r>
            <a:r>
              <a:rPr lang="zh-CN" altLang="zh-CN" sz="2600" kern="100" dirty="0">
                <a:latin typeface="Times New Roman"/>
                <a:ea typeface="华文细黑"/>
                <a:cs typeface="Times New Roman"/>
              </a:rPr>
              <a:t>听后，说：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通知江大佬，让他看着办吧。</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马皮金</a:t>
            </a:r>
            <a:r>
              <a:rPr lang="zh-CN" altLang="zh-CN" sz="2600" kern="100" dirty="0">
                <a:latin typeface="Times New Roman"/>
                <a:ea typeface="华文细黑"/>
                <a:cs typeface="Times New Roman"/>
              </a:rPr>
              <a:t>把知府的话转告给东家，临别小声叮嘱：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大人的嘴，大着呢！</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东家</a:t>
            </a:r>
            <a:r>
              <a:rPr lang="zh-CN" altLang="zh-CN" sz="2600" kern="100" dirty="0">
                <a:latin typeface="Times New Roman"/>
                <a:ea typeface="华文细黑"/>
                <a:cs typeface="Times New Roman"/>
              </a:rPr>
              <a:t>忙带上金银赶到府衙。</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看</a:t>
            </a:r>
            <a:r>
              <a:rPr lang="zh-CN" altLang="zh-CN" sz="2600" kern="100" dirty="0">
                <a:latin typeface="Times New Roman"/>
                <a:ea typeface="华文细黑"/>
                <a:cs typeface="Times New Roman"/>
              </a:rPr>
              <a:t>着满眼的金银，吴知府叹道：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你有钱心善，好人呀，可好人如何会让飞贼赶车呢，要追究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吴知府眯着小眼盯着东家的腰间</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9586949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576" y="295265"/>
            <a:ext cx="8769291"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东家</a:t>
            </a:r>
            <a:r>
              <a:rPr lang="zh-CN" altLang="zh-CN" sz="2600" kern="100" dirty="0">
                <a:latin typeface="Times New Roman"/>
                <a:ea typeface="华文细黑"/>
                <a:cs typeface="Times New Roman"/>
              </a:rPr>
              <a:t>取下玉佩递过去，说：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一个赶马的怎会是大盗哟？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马皮金忙上前接玉，旁边的吴知府就怪怨说：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好好马车不赶，非说是飞贼，自己的命贱，也不为主人着想，再说，他真是六指猴，怎敢自己找上门来？这些下人呀，醉酒后，全是醉话！</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东家</a:t>
            </a:r>
            <a:r>
              <a:rPr lang="zh-CN" altLang="zh-CN" sz="2600" kern="100" dirty="0">
                <a:latin typeface="Times New Roman"/>
                <a:ea typeface="华文细黑"/>
                <a:cs typeface="Times New Roman"/>
              </a:rPr>
              <a:t>忙谢过知府，刚把侯六带走，贾仁义就求见吴知府说：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真是六指猴呀。</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275742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576" y="295265"/>
            <a:ext cx="8769291"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吴</a:t>
            </a:r>
            <a:r>
              <a:rPr lang="zh-CN" altLang="zh-CN" sz="2600" kern="100" dirty="0">
                <a:latin typeface="Times New Roman"/>
                <a:ea typeface="华文细黑"/>
                <a:cs typeface="Times New Roman"/>
              </a:rPr>
              <a:t>知府笑道：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抓了六指猴，还会有七指猴八指猴，那么多飞贼抓得完吗？要的是玉！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看着吴知府把玩着圆眼怒睁的蟠螭，贾仁义连赞：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大人高明！</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侯六</a:t>
            </a:r>
            <a:r>
              <a:rPr lang="zh-CN" altLang="zh-CN" sz="2600" kern="100" dirty="0">
                <a:latin typeface="Times New Roman"/>
                <a:ea typeface="华文细黑"/>
                <a:cs typeface="Times New Roman"/>
              </a:rPr>
              <a:t>得知东家用古玉救他，跪谢说：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我不配。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东家伸手拉起他说：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玉是宝，可活人更是宝哩！</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侯六</a:t>
            </a:r>
            <a:r>
              <a:rPr lang="zh-CN" altLang="zh-CN" sz="2600" kern="100" dirty="0">
                <a:latin typeface="Times New Roman"/>
                <a:ea typeface="华文细黑"/>
                <a:cs typeface="Times New Roman"/>
              </a:rPr>
              <a:t>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不能再为您赶马了。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转身欲去。</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东家</a:t>
            </a:r>
            <a:r>
              <a:rPr lang="zh-CN" altLang="zh-CN" sz="2600" kern="100" dirty="0">
                <a:latin typeface="Times New Roman"/>
                <a:ea typeface="华文细黑"/>
                <a:cs typeface="Times New Roman"/>
              </a:rPr>
              <a:t>也不挽留，说：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走正道吧！路平整，好走！</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160247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576" y="295265"/>
            <a:ext cx="8769291"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六</a:t>
            </a:r>
            <a:r>
              <a:rPr lang="zh-CN" altLang="zh-CN" sz="2600" kern="100" dirty="0">
                <a:latin typeface="Times New Roman"/>
                <a:ea typeface="华文细黑"/>
                <a:cs typeface="Times New Roman"/>
              </a:rPr>
              <a:t>指猴点头，飞身上了大路。</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平原</a:t>
            </a:r>
            <a:r>
              <a:rPr lang="zh-CN" altLang="zh-CN" sz="2600" kern="100" dirty="0">
                <a:latin typeface="Times New Roman"/>
                <a:ea typeface="华文细黑"/>
                <a:cs typeface="Times New Roman"/>
              </a:rPr>
              <a:t>大道，晨光如金。</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东家</a:t>
            </a:r>
            <a:r>
              <a:rPr lang="zh-CN" altLang="zh-CN" sz="2600" kern="100" dirty="0">
                <a:latin typeface="Times New Roman"/>
                <a:ea typeface="华文细黑"/>
                <a:cs typeface="Times New Roman"/>
              </a:rPr>
              <a:t>坐着马车去泗州城，路遇一老者，停车，让其坐。</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老者</a:t>
            </a:r>
            <a:r>
              <a:rPr lang="zh-CN" altLang="zh-CN" sz="2600" kern="100" dirty="0">
                <a:latin typeface="Times New Roman"/>
                <a:ea typeface="华文细黑"/>
                <a:cs typeface="Times New Roman"/>
              </a:rPr>
              <a:t>摘去胡须，是侯六。</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侯六</a:t>
            </a:r>
            <a:r>
              <a:rPr lang="zh-CN" altLang="zh-CN" sz="2600" kern="100" dirty="0">
                <a:latin typeface="Times New Roman"/>
                <a:ea typeface="华文细黑"/>
                <a:cs typeface="Times New Roman"/>
              </a:rPr>
              <a:t>感慨地说：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东家的善心无处不在呀。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双手递</a:t>
            </a:r>
            <a:r>
              <a:rPr lang="zh-CN" altLang="zh-CN" sz="2600" kern="100" dirty="0" smtClean="0">
                <a:latin typeface="Times New Roman"/>
                <a:ea typeface="华文细黑"/>
                <a:cs typeface="Times New Roman"/>
              </a:rPr>
              <a:t>来</a:t>
            </a:r>
            <a:endParaRPr lang="en-US" altLang="zh-CN" sz="2600" kern="100" dirty="0">
              <a:latin typeface="Times New Roman"/>
              <a:ea typeface="华文细黑"/>
              <a:cs typeface="Times New Roman"/>
            </a:endParaRPr>
          </a:p>
          <a:p>
            <a:pPr algn="just">
              <a:lnSpc>
                <a:spcPts val="5000"/>
              </a:lnSpc>
              <a:spcAft>
                <a:spcPts val="0"/>
              </a:spcAft>
            </a:pPr>
            <a:r>
              <a:rPr lang="zh-CN" altLang="zh-CN" sz="2600" kern="100" dirty="0" smtClean="0">
                <a:latin typeface="Times New Roman"/>
                <a:ea typeface="华文细黑"/>
                <a:cs typeface="Times New Roman"/>
              </a:rPr>
              <a:t>一</a:t>
            </a:r>
            <a:r>
              <a:rPr lang="zh-CN" altLang="zh-CN" sz="2600" kern="100" dirty="0">
                <a:latin typeface="Times New Roman"/>
                <a:ea typeface="华文细黑"/>
                <a:cs typeface="Times New Roman"/>
              </a:rPr>
              <a:t>玉。</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东家</a:t>
            </a:r>
            <a:r>
              <a:rPr lang="zh-CN" altLang="zh-CN" sz="2600" kern="100" dirty="0">
                <a:latin typeface="Times New Roman"/>
                <a:ea typeface="华文细黑"/>
                <a:cs typeface="Times New Roman"/>
              </a:rPr>
              <a:t>见是那块活泼有趣的蟠螭，摇头叹说：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何必呢！</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400012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857587"/>
            <a:ext cx="8769291" cy="3298339"/>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侯六</a:t>
            </a:r>
            <a:r>
              <a:rPr lang="zh-CN" altLang="zh-CN" sz="2600" kern="100" dirty="0">
                <a:latin typeface="Times New Roman"/>
                <a:ea typeface="华文细黑"/>
                <a:cs typeface="Times New Roman"/>
              </a:rPr>
              <a:t>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东家放心，他们无可奈何，日后还会尊敬您呢！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看着东家一脸莫名，侯六笑着跃到马后，接过马鞭说：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再为您赶一趟吧。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望着飞舞马鞭的侯六，东家仿佛看到自己年轻时的影子。</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侯六</a:t>
            </a:r>
            <a:r>
              <a:rPr lang="zh-CN" altLang="zh-CN" sz="2600" kern="100" dirty="0">
                <a:latin typeface="Times New Roman"/>
                <a:ea typeface="华文细黑"/>
                <a:cs typeface="Times New Roman"/>
              </a:rPr>
              <a:t>走了，东家再也没有他的消息</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85980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9032" y="233417"/>
            <a:ext cx="8769291"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东家</a:t>
            </a:r>
            <a:r>
              <a:rPr lang="zh-CN" altLang="zh-CN" sz="2600" kern="100" dirty="0">
                <a:latin typeface="Times New Roman"/>
                <a:ea typeface="华文细黑"/>
                <a:cs typeface="Times New Roman"/>
              </a:rPr>
              <a:t>不明白，古玉被盗，官府也不追问，吴知府对他尊敬如宾，像是他偷了自己的古玉。东家进城时还爱听泗州戏，去梅岭茶馆。东家品茶时，听茶客们说，江湖上有一飞侠，专盗贪官金银救济穷人，飞侠盗金银，还拿他们记录贪污的私账簿儿</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听</a:t>
            </a:r>
            <a:r>
              <a:rPr lang="zh-CN" altLang="zh-CN" sz="2600" kern="100" dirty="0">
                <a:latin typeface="Times New Roman"/>
                <a:ea typeface="华文细黑"/>
                <a:cs typeface="Times New Roman"/>
              </a:rPr>
              <a:t>着，听着，东家会猛喝一口茶，他希望飞侠是六指猴，却又为侯六捏着把汗</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本文有改动</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7479973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9032" y="233417"/>
            <a:ext cx="8769291" cy="458074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请概括侯六与东家的性格特点，并作简要分析。</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本题考查鉴赏小说人物形象的能力。分析人物形象的方法是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听其言观其行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，先概括性格特点，再作具体说明</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侯六的性格特点是知恩图报、迷途知返、行侠仗义。小说通过东家关心侯六婚事、侯六主动投案、东家舍玉救侯六、侯六窃玉及账本、结尾时茶客们的谈论等情节，生动地写出了侯六侠义性格的内涵</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65065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427" y="1275606"/>
            <a:ext cx="8596501" cy="2570127"/>
          </a:xfrm>
          <a:prstGeom prst="rect">
            <a:avLst/>
          </a:prstGeom>
          <a:noFill/>
        </p:spPr>
        <p:txBody>
          <a:bodyPr wrap="square" rtlCol="0">
            <a:spAutoFit/>
          </a:bodyPr>
          <a:lstStyle/>
          <a:p>
            <a:pPr algn="just">
              <a:lnSpc>
                <a:spcPts val="5000"/>
              </a:lnSpc>
              <a:spcAft>
                <a:spcPts val="0"/>
              </a:spcAft>
            </a:pP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东家的性格特点是乐善好施、仗义疏财、待人宽厚。小说通过人们对东家乐善好施的传扬，东家关心侯六婚事、舍玉救侯六、为侯六担心等情节，具体写出了东家仁义性格的内涵</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8357910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427" y="237426"/>
            <a:ext cx="8596501" cy="4494564"/>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精准审题</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常见提问方式：</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a</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作品中的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有哪些性格特点？请简要分析。</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b</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作品中的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是一个什么样的人物形象？请简要分析。</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c</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概括文中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这一人物形象的特点。</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d</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请概括文中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的性格特点，并作简要分析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481713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427" y="1282764"/>
            <a:ext cx="8596501" cy="2657138"/>
          </a:xfrm>
          <a:prstGeom prst="rect">
            <a:avLst/>
          </a:prstGeom>
          <a:noFill/>
        </p:spPr>
        <p:txBody>
          <a:bodyPr wrap="square" rtlCol="0">
            <a:spAutoFit/>
          </a:bodyPr>
          <a:lstStyle/>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审题要点：</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a</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是概括还是分析还是两者兼而有之。</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概括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题只要求写出人物形象或性格特点即可，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分析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题要求在此基础上结合文字分析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58640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892" y="319946"/>
            <a:ext cx="8784976" cy="458074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肖像描写</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阅读下面的人物肖像描写，概括人物形象特点。</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刘</a:t>
            </a:r>
            <a:r>
              <a:rPr lang="zh-CN" altLang="zh-CN" sz="2600" kern="100" dirty="0">
                <a:latin typeface="Times New Roman"/>
                <a:ea typeface="华文细黑"/>
                <a:cs typeface="Times New Roman"/>
              </a:rPr>
              <a:t>四爷是虎相。快七十了，腰板不弯，拿起腿还走个十里二十里的。两只大圆眼，大鼻头，方嘴，一对大虎牙，一张口就像个老虎。个子几乎与祥子一边儿高，头剃得很亮，没留胡子</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节选自老舍《骆驼祥子》</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突出了刘四爷的</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虎相</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和</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虎气</a:t>
            </a:r>
            <a:r>
              <a:rPr lang="en-US" altLang="zh-CN" sz="2600" kern="100" dirty="0">
                <a:solidFill>
                  <a:schemeClr val="accent6">
                    <a:lumMod val="75000"/>
                  </a:schemeClr>
                </a:solidFill>
                <a:latin typeface="宋体"/>
                <a:ea typeface="华文细黑"/>
                <a:cs typeface="Times New Roman"/>
              </a:rPr>
              <a:t>”</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31471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427" y="382275"/>
            <a:ext cx="8596501" cy="449373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b</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是性格特点还是形象特点。</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性格特点包括人的心理情感、待人接物、品行操守、生活态度和价值观等较宽泛内容的特点，而形象特点则主要以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性格特点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为中心，还包括人的外在形象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肖像</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、身份、地位、职业等内容的特点。用语不同，回答的内容也不同。分析人物形象特点，要由表及里，由外在形象特点到内在思想性格特点</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13680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984" y="-62954"/>
            <a:ext cx="8856984" cy="5166992"/>
          </a:xfrm>
          <a:prstGeom prst="rect">
            <a:avLst/>
          </a:prstGeom>
          <a:noFill/>
        </p:spPr>
        <p:txBody>
          <a:bodyPr wrap="square" rtlCol="0">
            <a:spAutoFit/>
          </a:bodyPr>
          <a:lstStyle/>
          <a:p>
            <a:pPr algn="just">
              <a:lnSpc>
                <a:spcPts val="4000"/>
              </a:lnSpc>
              <a:spcAft>
                <a:spcPts val="0"/>
              </a:spcAft>
            </a:pPr>
            <a:r>
              <a:rPr lang="en-US" altLang="zh-CN" sz="2500" kern="100" dirty="0">
                <a:latin typeface="Times New Roman"/>
                <a:ea typeface="华文细黑"/>
                <a:cs typeface="Courier New"/>
              </a:rPr>
              <a:t>(2)</a:t>
            </a:r>
            <a:r>
              <a:rPr lang="zh-CN" altLang="zh-CN" sz="2500" kern="100" dirty="0">
                <a:latin typeface="Times New Roman"/>
                <a:ea typeface="华文细黑"/>
                <a:cs typeface="Times New Roman"/>
              </a:rPr>
              <a:t>规范答题</a:t>
            </a:r>
            <a:endParaRPr lang="zh-CN" altLang="zh-CN" sz="2500" kern="100" dirty="0">
              <a:latin typeface="宋体"/>
              <a:cs typeface="Courier New"/>
            </a:endParaRPr>
          </a:p>
          <a:p>
            <a:pPr algn="just">
              <a:lnSpc>
                <a:spcPts val="4000"/>
              </a:lnSpc>
              <a:spcAft>
                <a:spcPts val="0"/>
              </a:spcAft>
            </a:pPr>
            <a:r>
              <a:rPr lang="en-US" altLang="zh-CN" sz="2500" kern="100" dirty="0">
                <a:latin typeface="宋体"/>
                <a:ea typeface="华文细黑"/>
                <a:cs typeface="Times New Roman"/>
              </a:rPr>
              <a:t>①</a:t>
            </a:r>
            <a:r>
              <a:rPr lang="zh-CN" altLang="zh-CN" sz="2500" kern="100" dirty="0">
                <a:latin typeface="Times New Roman"/>
                <a:ea typeface="华文细黑"/>
                <a:cs typeface="Times New Roman"/>
              </a:rPr>
              <a:t>概括题与分析题的不同答题思路。</a:t>
            </a:r>
            <a:endParaRPr lang="zh-CN" altLang="zh-CN" sz="2500" kern="100" dirty="0">
              <a:latin typeface="宋体"/>
              <a:cs typeface="Courier New"/>
            </a:endParaRPr>
          </a:p>
          <a:p>
            <a:pPr algn="just">
              <a:lnSpc>
                <a:spcPts val="4000"/>
              </a:lnSpc>
              <a:spcAft>
                <a:spcPts val="0"/>
              </a:spcAft>
            </a:pPr>
            <a:r>
              <a:rPr lang="zh-CN" altLang="zh-CN" sz="2500" kern="100" dirty="0">
                <a:latin typeface="Times New Roman"/>
                <a:ea typeface="华文细黑"/>
                <a:cs typeface="Times New Roman"/>
              </a:rPr>
              <a:t>概括题只要分点列出即可，点与点间不能交叉。</a:t>
            </a:r>
            <a:endParaRPr lang="zh-CN" altLang="zh-CN" sz="2500" kern="100" dirty="0">
              <a:latin typeface="宋体"/>
              <a:cs typeface="Courier New"/>
            </a:endParaRPr>
          </a:p>
          <a:p>
            <a:pPr algn="just">
              <a:lnSpc>
                <a:spcPts val="4000"/>
              </a:lnSpc>
              <a:spcAft>
                <a:spcPts val="0"/>
              </a:spcAft>
            </a:pPr>
            <a:r>
              <a:rPr lang="zh-CN" altLang="zh-CN" sz="2500" kern="100" dirty="0">
                <a:latin typeface="Times New Roman"/>
                <a:ea typeface="华文细黑"/>
                <a:cs typeface="Times New Roman"/>
              </a:rPr>
              <a:t>分析题有两种思路：</a:t>
            </a:r>
            <a:endParaRPr lang="zh-CN" altLang="zh-CN" sz="2500" kern="100" dirty="0">
              <a:latin typeface="宋体"/>
              <a:cs typeface="Courier New"/>
            </a:endParaRPr>
          </a:p>
          <a:p>
            <a:pPr algn="just">
              <a:lnSpc>
                <a:spcPts val="4000"/>
              </a:lnSpc>
              <a:spcAft>
                <a:spcPts val="0"/>
              </a:spcAft>
            </a:pPr>
            <a:r>
              <a:rPr lang="en-US" altLang="zh-CN" sz="2500" kern="100" dirty="0">
                <a:latin typeface="Times New Roman"/>
                <a:ea typeface="华文细黑"/>
                <a:cs typeface="Courier New"/>
              </a:rPr>
              <a:t>a</a:t>
            </a:r>
            <a:r>
              <a:rPr lang="en-US" altLang="zh-CN" sz="2500" kern="100" dirty="0">
                <a:latin typeface="Times New Roman"/>
                <a:ea typeface="微软雅黑"/>
                <a:cs typeface="Courier New"/>
              </a:rPr>
              <a:t>.</a:t>
            </a:r>
            <a:r>
              <a:rPr lang="zh-CN" altLang="zh-CN" sz="2500" kern="100" dirty="0">
                <a:latin typeface="Times New Roman"/>
                <a:ea typeface="华文细黑"/>
                <a:cs typeface="Times New Roman"/>
              </a:rPr>
              <a:t>概括</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分析：先给出一个总的评判，即用几个关键性的词语高度概括出人物形象</a:t>
            </a:r>
            <a:r>
              <a:rPr lang="en-US" altLang="zh-CN" sz="2500" kern="100" dirty="0">
                <a:latin typeface="Times New Roman"/>
                <a:ea typeface="华文细黑"/>
                <a:cs typeface="Courier New"/>
              </a:rPr>
              <a:t>(</a:t>
            </a:r>
            <a:r>
              <a:rPr lang="zh-CN" altLang="zh-CN" sz="2500" kern="100" dirty="0">
                <a:latin typeface="Times New Roman"/>
                <a:ea typeface="华文细黑"/>
                <a:cs typeface="Times New Roman"/>
              </a:rPr>
              <a:t>性格</a:t>
            </a:r>
            <a:r>
              <a:rPr lang="en-US" altLang="zh-CN" sz="2500" kern="100" dirty="0">
                <a:latin typeface="Times New Roman"/>
                <a:ea typeface="华文细黑"/>
                <a:cs typeface="Courier New"/>
              </a:rPr>
              <a:t>)</a:t>
            </a:r>
            <a:r>
              <a:rPr lang="zh-CN" altLang="zh-CN" sz="2500" kern="100" dirty="0">
                <a:latin typeface="Times New Roman"/>
                <a:ea typeface="华文细黑"/>
                <a:cs typeface="Times New Roman"/>
              </a:rPr>
              <a:t>的特点，用</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是一个</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的人物形象</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的句式完成；然后在小说中找到相关依据，概要论证分析</a:t>
            </a:r>
            <a:r>
              <a:rPr lang="zh-CN" altLang="zh-CN" sz="2500" kern="100" dirty="0" smtClean="0">
                <a:latin typeface="Times New Roman"/>
                <a:ea typeface="华文细黑"/>
                <a:cs typeface="Times New Roman"/>
              </a:rPr>
              <a:t>。</a:t>
            </a:r>
            <a:endParaRPr lang="en-US" altLang="zh-CN" sz="2500" kern="100" dirty="0" smtClean="0">
              <a:latin typeface="Times New Roman"/>
              <a:ea typeface="华文细黑"/>
              <a:cs typeface="Times New Roman"/>
            </a:endParaRPr>
          </a:p>
          <a:p>
            <a:pPr algn="just">
              <a:lnSpc>
                <a:spcPts val="4000"/>
              </a:lnSpc>
              <a:spcAft>
                <a:spcPts val="0"/>
              </a:spcAft>
            </a:pPr>
            <a:r>
              <a:rPr lang="en-US" altLang="zh-CN" sz="2500" kern="100" dirty="0">
                <a:latin typeface="Times New Roman"/>
                <a:ea typeface="华文细黑"/>
                <a:cs typeface="Courier New"/>
              </a:rPr>
              <a:t>b</a:t>
            </a:r>
            <a:r>
              <a:rPr lang="en-US" altLang="zh-CN" sz="2500" kern="100" dirty="0">
                <a:latin typeface="Times New Roman"/>
                <a:ea typeface="微软雅黑"/>
                <a:cs typeface="Courier New"/>
              </a:rPr>
              <a:t>.</a:t>
            </a:r>
            <a:r>
              <a:rPr lang="zh-CN" altLang="zh-CN" sz="2500" kern="100" dirty="0">
                <a:latin typeface="Times New Roman"/>
                <a:ea typeface="华文细黑"/>
                <a:cs typeface="Times New Roman"/>
              </a:rPr>
              <a:t>分析</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概括：先列出文中人物的言行举止，后概括出人物形象或性格特点</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14791048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984" y="-72252"/>
            <a:ext cx="8856984" cy="5215082"/>
          </a:xfrm>
          <a:prstGeom prst="rect">
            <a:avLst/>
          </a:prstGeom>
          <a:noFill/>
        </p:spPr>
        <p:txBody>
          <a:bodyPr wrap="square" rtlCol="0">
            <a:spAutoFit/>
          </a:bodyPr>
          <a:lstStyle/>
          <a:p>
            <a:pPr algn="just">
              <a:lnSpc>
                <a:spcPts val="45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学会用术语答题。</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人物形象的概括，都有较固定的术语。如正面人物常用以下词语概括：正直、公正、勤劳、勤奋、善良、仁慈、乐于助人、宽容、大度、严于律己、聪明、机智、深谋远虑、有志气、有作为、专一、坚定、坚强、勇敢、忠贞、忠诚、真诚、诚实、谦虚、清高、节俭、简朴、廉洁、博学、能干、一视同仁、正直无私、义无反顾、执法如山、刚正不阿、冰清玉洁、克己奉公、忍辱负重、表里如一、贫贱不移等。反面人物则换成相应的反义词语</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608126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984" y="432410"/>
            <a:ext cx="8856984" cy="3939540"/>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局部分析人物心理情感题</a:t>
            </a:r>
            <a:endParaRPr lang="zh-CN" altLang="zh-CN" sz="1050" kern="100" dirty="0">
              <a:latin typeface="宋体"/>
              <a:cs typeface="Courier New"/>
            </a:endParaRPr>
          </a:p>
          <a:p>
            <a:pPr algn="just">
              <a:lnSpc>
                <a:spcPts val="5000"/>
              </a:lnSpc>
              <a:spcAft>
                <a:spcPts val="0"/>
              </a:spcAft>
            </a:pP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辽宁</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just">
              <a:lnSpc>
                <a:spcPts val="5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前文情节</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　　一位朋友因有数字天赋而赢得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数学家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的绰号，但其爱情之路却一直不顺。先交一个女友，因</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79.8</a:t>
            </a:r>
            <a:r>
              <a:rPr lang="zh-CN" altLang="zh-CN" sz="2600" kern="100" dirty="0">
                <a:latin typeface="Times New Roman"/>
                <a:ea typeface="华文细黑"/>
                <a:cs typeface="Times New Roman"/>
              </a:rPr>
              <a:t>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80</a:t>
            </a:r>
            <a:r>
              <a:rPr lang="zh-CN" altLang="zh-CN" sz="2600" kern="100" dirty="0">
                <a:latin typeface="Times New Roman"/>
                <a:ea typeface="华文细黑"/>
                <a:cs typeface="Times New Roman"/>
              </a:rPr>
              <a:t>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的结账问题，女友与他分手。后遇一个会计身份的女友，两人很合得来，于是发生了下面的事</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454176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984" y="-92546"/>
            <a:ext cx="8856984"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那天</a:t>
            </a:r>
            <a:r>
              <a:rPr lang="zh-CN" altLang="zh-CN" sz="2600" kern="100" dirty="0">
                <a:latin typeface="Times New Roman"/>
                <a:ea typeface="华文细黑"/>
                <a:cs typeface="Times New Roman"/>
              </a:rPr>
              <a:t>是情人节，数学家陪女友去逛街。看到一家新开业的咖啡厅搞打折优惠活动，就进去了。要了两杯咖啡，又要了五样小点心。吃完去结账，看到结账的队伍排得很长。原来那天收银员有事没来，女老板临时顶替。她不太会算账，借助计算器也算得很慢。要结账的人在旁边催她，越催她越着急，越着急越算不好。数学家见状走过去说，你要是信得过我们，我们帮你算。女老板抬头看看数学家和他的女友，觉得他们不像坏人，就同意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153875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92546"/>
            <a:ext cx="8856984"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于是</a:t>
            </a:r>
            <a:r>
              <a:rPr lang="zh-CN" altLang="zh-CN" sz="2600" kern="100" dirty="0">
                <a:latin typeface="Times New Roman"/>
                <a:ea typeface="华文细黑"/>
                <a:cs typeface="Times New Roman"/>
              </a:rPr>
              <a:t>，数学家帮女老板算账，女友帮核实，女老板在旁边收钱。不一会儿，结账的队伍就消失了，剩下最后一位客人。就是这最后一个人的账，让数学家和女友出现了分歧。数学家算出客人应付</a:t>
            </a:r>
            <a:r>
              <a:rPr lang="en-US" altLang="zh-CN" sz="2600" kern="100" dirty="0">
                <a:latin typeface="Times New Roman"/>
                <a:ea typeface="华文细黑"/>
                <a:cs typeface="Courier New"/>
              </a:rPr>
              <a:t>182</a:t>
            </a:r>
            <a:r>
              <a:rPr lang="zh-CN" altLang="zh-CN" sz="2600" kern="100" dirty="0">
                <a:latin typeface="Times New Roman"/>
                <a:ea typeface="华文细黑"/>
                <a:cs typeface="Times New Roman"/>
              </a:rPr>
              <a:t>元，女友说是</a:t>
            </a:r>
            <a:r>
              <a:rPr lang="en-US" altLang="zh-CN" sz="2600" kern="100" dirty="0">
                <a:latin typeface="Times New Roman"/>
                <a:ea typeface="华文细黑"/>
                <a:cs typeface="Courier New"/>
              </a:rPr>
              <a:t>188</a:t>
            </a:r>
            <a:r>
              <a:rPr lang="zh-CN" altLang="zh-CN" sz="2600" kern="100" dirty="0">
                <a:latin typeface="Times New Roman"/>
                <a:ea typeface="华文细黑"/>
                <a:cs typeface="Times New Roman"/>
              </a:rPr>
              <a:t>元。让客人自己算，结果跟数学家一样。</a:t>
            </a:r>
            <a:r>
              <a:rPr lang="zh-CN" altLang="zh-CN" sz="2600" u="heavy" kern="100" dirty="0">
                <a:latin typeface="Times New Roman"/>
                <a:ea typeface="华文细黑"/>
                <a:cs typeface="Times New Roman"/>
              </a:rPr>
              <a:t>最后让女老板算，女老板算完后，看看数学家又看看他女友，说，这位先生算得对。</a:t>
            </a:r>
            <a:r>
              <a:rPr lang="zh-CN" altLang="zh-CN" sz="2600" kern="100" dirty="0">
                <a:latin typeface="Times New Roman"/>
                <a:ea typeface="华文细黑"/>
                <a:cs typeface="Times New Roman"/>
              </a:rPr>
              <a:t>数学家女友说，你说谎！女老板说，我为什么要说谎？我们三个算的结果都一样，说明你确实算错了。数学家女友说，我没错，不信</a:t>
            </a:r>
            <a:r>
              <a:rPr lang="zh-CN" altLang="zh-CN" sz="2600" kern="100" dirty="0" smtClean="0">
                <a:latin typeface="Times New Roman"/>
                <a:ea typeface="华文细黑"/>
                <a:cs typeface="Times New Roman"/>
              </a:rPr>
              <a:t>我</a:t>
            </a:r>
            <a:endParaRPr lang="zh-CN" altLang="zh-CN" sz="2600" kern="100" dirty="0">
              <a:latin typeface="宋体"/>
              <a:cs typeface="Courier New"/>
            </a:endParaRPr>
          </a:p>
        </p:txBody>
      </p:sp>
    </p:spTree>
    <p:extLst>
      <p:ext uri="{BB962C8B-B14F-4D97-AF65-F5344CB8AC3E}">
        <p14:creationId xmlns:p14="http://schemas.microsoft.com/office/powerpoint/2010/main" val="16967855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219" y="223257"/>
            <a:ext cx="8945554" cy="4580741"/>
          </a:xfrm>
          <a:prstGeom prst="rect">
            <a:avLst/>
          </a:prstGeom>
          <a:noFill/>
        </p:spPr>
        <p:txBody>
          <a:bodyPr wrap="square" rtlCol="0">
            <a:spAutoFit/>
          </a:bodyPr>
          <a:lstStyle/>
          <a:p>
            <a:pPr algn="just">
              <a:lnSpc>
                <a:spcPts val="5000"/>
              </a:lnSpc>
            </a:pPr>
            <a:r>
              <a:rPr lang="zh-CN" altLang="zh-CN" sz="2600" kern="100" dirty="0">
                <a:latin typeface="Times New Roman"/>
                <a:ea typeface="华文细黑"/>
                <a:cs typeface="Times New Roman"/>
              </a:rPr>
              <a:t>重新给你算一遍。客人有点儿不高兴，说，你这人怎么这样？算错了还不承认。女老板说，您别生气，我按您算的结果收钱。客人递过来</a:t>
            </a:r>
            <a:r>
              <a:rPr lang="en-US" altLang="zh-CN" sz="2600" kern="100" dirty="0">
                <a:latin typeface="Times New Roman"/>
                <a:ea typeface="华文细黑"/>
                <a:cs typeface="Courier New"/>
              </a:rPr>
              <a:t>200</a:t>
            </a:r>
            <a:r>
              <a:rPr lang="zh-CN" altLang="zh-CN" sz="2600" kern="100" dirty="0">
                <a:latin typeface="Times New Roman"/>
                <a:ea typeface="华文细黑"/>
                <a:cs typeface="Times New Roman"/>
              </a:rPr>
              <a:t>元钱，女老板找给他</a:t>
            </a:r>
            <a:r>
              <a:rPr lang="en-US" altLang="zh-CN" sz="2600" kern="100" dirty="0">
                <a:latin typeface="Times New Roman"/>
                <a:ea typeface="华文细黑"/>
                <a:cs typeface="Courier New"/>
              </a:rPr>
              <a:t>18</a:t>
            </a:r>
            <a:r>
              <a:rPr lang="zh-CN" altLang="zh-CN" sz="2600" kern="100" dirty="0">
                <a:latin typeface="Times New Roman"/>
                <a:ea typeface="华文细黑"/>
                <a:cs typeface="Times New Roman"/>
              </a:rPr>
              <a:t>元。客人拿着找回的零钱走了。</a:t>
            </a:r>
            <a:r>
              <a:rPr lang="zh-CN" altLang="zh-CN" sz="2600" u="heavy" kern="100" dirty="0">
                <a:latin typeface="Times New Roman"/>
                <a:ea typeface="华文细黑"/>
                <a:cs typeface="Times New Roman"/>
              </a:rPr>
              <a:t>数学家女友气愤不已，她看看女老板，又看看数学家，一句话没说就走了。</a:t>
            </a:r>
            <a:r>
              <a:rPr lang="zh-CN" altLang="zh-CN" sz="2600" kern="100" dirty="0">
                <a:latin typeface="Times New Roman"/>
                <a:ea typeface="华文细黑"/>
                <a:cs typeface="Times New Roman"/>
              </a:rPr>
              <a:t>数学家跑出去追女友。女友说，除非你承认自己算错了，否则别再来找我。数学家觉得女友不讲道理，就没再找她</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节选自李伶伶《数学家的爱情》</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28962278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577" y="929595"/>
            <a:ext cx="8769291" cy="3298339"/>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小说画线句子分别写到女老板和数学家女友两次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看看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，试就此对人物心理加以分析。</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本题考查分析人物心理。解答此题，首先要明确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看看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的主语是谁，对象是谁；其次要联系上下文进行解答，尤其是要联系该段的情节</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33648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225759"/>
            <a:ext cx="8769291" cy="2570127"/>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女老板的两次</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看看</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，表明她已经知道数学家算错，但对是否说明真相有些犹豫，最终选择了偏向数学家，透露了对他的好感。</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数学家女友的两次</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看看</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，表明了她的不解和气愤，她觉得这两个人不可理喻，于是怒而离开</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2383682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95486"/>
            <a:ext cx="8769291" cy="4580741"/>
          </a:xfrm>
          <a:prstGeom prst="rect">
            <a:avLst/>
          </a:prstGeom>
          <a:noFill/>
        </p:spPr>
        <p:txBody>
          <a:bodyPr wrap="square" rtlCol="0">
            <a:spAutoFit/>
          </a:bodyPr>
          <a:lstStyle/>
          <a:p>
            <a:pPr algn="just">
              <a:lnSpc>
                <a:spcPts val="5000"/>
              </a:lnSpc>
              <a:spcAft>
                <a:spcPts val="0"/>
              </a:spcAft>
            </a:pP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浙江</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走　眼</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王伟锋</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老街</a:t>
            </a:r>
            <a:r>
              <a:rPr lang="zh-CN" altLang="zh-CN" sz="2600" kern="100" dirty="0">
                <a:latin typeface="Times New Roman"/>
                <a:ea typeface="华文细黑"/>
                <a:cs typeface="Times New Roman"/>
              </a:rPr>
              <a:t>两边，一溜儿开有十多家古玩店。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珍宝斋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的门店在老街的最里面。老板姓赵，做这一行已经有</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多年了。赵老板内行，眼力好。据说，好东西只要打他眼前一过，没有看走眼的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635570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956" y="669079"/>
            <a:ext cx="8769291" cy="3846887"/>
          </a:xfrm>
          <a:prstGeom prst="rect">
            <a:avLst/>
          </a:prstGeom>
          <a:noFill/>
        </p:spPr>
        <p:txBody>
          <a:bodyPr wrap="square" rtlCol="0">
            <a:spAutoFit/>
          </a:bodyPr>
          <a:lstStyle/>
          <a:p>
            <a:pPr algn="just">
              <a:lnSpc>
                <a:spcPts val="5000"/>
              </a:lnSpc>
              <a:spcAft>
                <a:spcPts val="0"/>
              </a:spcAft>
            </a:pPr>
            <a:r>
              <a:rPr lang="zh-CN" altLang="zh-CN" sz="2400" kern="100" dirty="0">
                <a:solidFill>
                  <a:srgbClr val="E36C0A"/>
                </a:solidFill>
                <a:latin typeface="Times New Roman"/>
                <a:ea typeface="华文细黑"/>
                <a:cs typeface="Times New Roman"/>
              </a:rPr>
              <a:t>【精要点拨】</a:t>
            </a:r>
            <a:endParaRPr lang="zh-CN" altLang="zh-CN" sz="1000" kern="100" dirty="0">
              <a:latin typeface="宋体"/>
              <a:cs typeface="Courier New"/>
            </a:endParaRPr>
          </a:p>
          <a:p>
            <a:pPr algn="just">
              <a:lnSpc>
                <a:spcPts val="5000"/>
              </a:lnSpc>
              <a:spcAft>
                <a:spcPts val="0"/>
              </a:spcAft>
            </a:pPr>
            <a:r>
              <a:rPr lang="zh-CN" altLang="zh-CN" sz="2400" kern="100" dirty="0">
                <a:latin typeface="Times New Roman"/>
                <a:ea typeface="华文细黑"/>
                <a:cs typeface="Times New Roman"/>
              </a:rPr>
              <a:t>肖像描写是一种对人物形象外在特点进行描绘的手法，具体包括容貌、身材、表情、衣着、姿态等描写。它对于人物性格和人物形象的完整体现，有着重要的烘托作用。从人物肖像描写切入分析，可以迅速掌握人物的外在特点、身份、地位、教养甚至内在性格等</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Tree>
    <p:extLst>
      <p:ext uri="{BB962C8B-B14F-4D97-AF65-F5344CB8AC3E}">
        <p14:creationId xmlns:p14="http://schemas.microsoft.com/office/powerpoint/2010/main" val="13469075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32" y="14104"/>
            <a:ext cx="9125360"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一</a:t>
            </a:r>
            <a:r>
              <a:rPr lang="zh-CN" altLang="zh-CN" sz="2600" kern="100" dirty="0">
                <a:latin typeface="Times New Roman"/>
                <a:ea typeface="华文细黑"/>
                <a:cs typeface="Times New Roman"/>
              </a:rPr>
              <a:t>次，老街有家店收了一件钧瓷，吃不准货色。半条街的人都看过了，但谁也不敢拍板下结论。店主亲自出马，恭恭敬敬地请赵老板赏脸，过去给看一眼。赵老板热心，当即过去，反复把玩了，淡淡地说：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收着。</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店主</a:t>
            </a:r>
            <a:r>
              <a:rPr lang="zh-CN" altLang="zh-CN" sz="2600" kern="100" dirty="0">
                <a:latin typeface="Times New Roman"/>
                <a:ea typeface="华文细黑"/>
                <a:cs typeface="Times New Roman"/>
              </a:rPr>
              <a:t>心中一喜，禁不住颤声问：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能收？</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赵</a:t>
            </a:r>
            <a:r>
              <a:rPr lang="zh-CN" altLang="zh-CN" sz="2600" kern="100" dirty="0">
                <a:latin typeface="Times New Roman"/>
                <a:ea typeface="华文细黑"/>
                <a:cs typeface="Times New Roman"/>
              </a:rPr>
              <a:t>老板朗声道：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能收！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后来，那件钧瓷出手，价钱竟然翻了</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倍。自此，赵老板声名日隆</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节选自王伟锋《走眼》</a:t>
            </a:r>
            <a:r>
              <a:rPr lang="en-US" altLang="zh-CN" sz="2600" kern="100" dirty="0" smtClean="0">
                <a:latin typeface="Times New Roman"/>
                <a:ea typeface="华文细黑"/>
                <a:cs typeface="Courier New"/>
              </a:rPr>
              <a:t>)</a:t>
            </a:r>
          </a:p>
        </p:txBody>
      </p:sp>
      <p:sp>
        <p:nvSpPr>
          <p:cNvPr id="3" name="矩形 2"/>
          <p:cNvSpPr/>
          <p:nvPr/>
        </p:nvSpPr>
        <p:spPr>
          <a:xfrm>
            <a:off x="2086997" y="2226225"/>
            <a:ext cx="684803" cy="492443"/>
          </a:xfrm>
          <a:prstGeom prst="rect">
            <a:avLst/>
          </a:prstGeom>
        </p:spPr>
        <p:txBody>
          <a:bodyPr wrap="none">
            <a:spAutoFit/>
          </a:bodyPr>
          <a:lstStyle/>
          <a:p>
            <a:r>
              <a:rPr lang="en-US" altLang="zh-CN" sz="2600" kern="100" dirty="0" smtClean="0">
                <a:latin typeface="Times New Roman"/>
                <a:ea typeface="微软雅黑"/>
              </a:rPr>
              <a:t>.</a:t>
            </a:r>
            <a:r>
              <a:rPr lang="en-US" altLang="zh-CN" sz="2600" kern="100" dirty="0">
                <a:latin typeface="Times New Roman"/>
                <a:ea typeface="微软雅黑"/>
              </a:rPr>
              <a:t> </a:t>
            </a:r>
            <a:r>
              <a:rPr lang="en-US" altLang="zh-CN" sz="2600" kern="100" dirty="0" smtClean="0">
                <a:latin typeface="Times New Roman"/>
                <a:ea typeface="微软雅黑"/>
              </a:rPr>
              <a:t>   .</a:t>
            </a:r>
            <a:endParaRPr lang="zh-CN" altLang="en-US" sz="2600" dirty="0"/>
          </a:p>
        </p:txBody>
      </p:sp>
      <p:sp>
        <p:nvSpPr>
          <p:cNvPr id="5" name="矩形 4"/>
          <p:cNvSpPr/>
          <p:nvPr/>
        </p:nvSpPr>
        <p:spPr>
          <a:xfrm>
            <a:off x="1726957" y="3519467"/>
            <a:ext cx="684803" cy="492443"/>
          </a:xfrm>
          <a:prstGeom prst="rect">
            <a:avLst/>
          </a:prstGeom>
        </p:spPr>
        <p:txBody>
          <a:bodyPr wrap="none">
            <a:spAutoFit/>
          </a:bodyPr>
          <a:lstStyle/>
          <a:p>
            <a:r>
              <a:rPr lang="en-US" altLang="zh-CN" sz="2600" kern="100" dirty="0" smtClean="0">
                <a:latin typeface="Times New Roman"/>
                <a:ea typeface="微软雅黑"/>
              </a:rPr>
              <a:t>.</a:t>
            </a:r>
            <a:r>
              <a:rPr lang="en-US" altLang="zh-CN" sz="2600" kern="100" dirty="0">
                <a:latin typeface="Times New Roman"/>
                <a:ea typeface="微软雅黑"/>
              </a:rPr>
              <a:t> </a:t>
            </a:r>
            <a:r>
              <a:rPr lang="en-US" altLang="zh-CN" sz="2600" kern="100" dirty="0" smtClean="0">
                <a:latin typeface="Times New Roman"/>
                <a:ea typeface="微软雅黑"/>
              </a:rPr>
              <a:t>   .</a:t>
            </a:r>
            <a:endParaRPr lang="zh-CN" altLang="en-US" sz="2600" dirty="0"/>
          </a:p>
        </p:txBody>
      </p:sp>
    </p:spTree>
    <p:extLst>
      <p:ext uri="{BB962C8B-B14F-4D97-AF65-F5344CB8AC3E}">
        <p14:creationId xmlns:p14="http://schemas.microsoft.com/office/powerpoint/2010/main" val="33717190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396" y="-141694"/>
            <a:ext cx="8856984" cy="5215082"/>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赵老板在鉴定钧瓷时，小说先用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淡淡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朗声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来描写他的神态，反映了人物怎样的心理？</a:t>
            </a:r>
            <a:endParaRPr lang="zh-CN" altLang="zh-CN" sz="105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本题通过揣摩人物心理考查人物形象。解答此题，必须结合词语所在句子及前后文语境。前文已经交代过，赵老板在古玩街没走过眼。由此推断，赵老板先是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淡淡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地说，是自信、沉稳的表现；然后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朗声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回答，提高声音，既有果断、强调的意味，又有对隔壁店主疑惑的不悦。</a:t>
            </a:r>
            <a:endParaRPr lang="zh-CN" altLang="zh-CN" sz="105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自信、沉稳、果断。</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强调、不容置疑。</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对隔壁店主的疑惑微露不悦</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07784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396" y="-141694"/>
            <a:ext cx="8856984" cy="5221942"/>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精准审题</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常见提问方式：</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a</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画线的句子体现了人物怎样的情感</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或心理</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b</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小说写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人物先用</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词</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再用</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词</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，反映了人物怎样的心理？</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审题要点：</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关注所给句子或词语所在的位置，确定答题的阅读范围</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8011323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396" y="271601"/>
            <a:ext cx="8856984" cy="438838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答题方法</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在整体把握情节的前提下细读所给文字，要分清是哪类</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些</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描写</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语言</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动作</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肖像</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侧面描写</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，理清其中的层次，抓住其中的关键词语</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gn="just">
              <a:lnSpc>
                <a:spcPts val="4500"/>
              </a:lnSpc>
            </a:pPr>
            <a:r>
              <a:rPr lang="en-US" altLang="zh-CN" sz="2600" kern="100" dirty="0">
                <a:solidFill>
                  <a:prstClr val="black"/>
                </a:solidFill>
                <a:latin typeface="宋体"/>
                <a:ea typeface="华文细黑"/>
                <a:cs typeface="Times New Roman"/>
              </a:rPr>
              <a:t>②</a:t>
            </a:r>
            <a:r>
              <a:rPr lang="zh-CN" altLang="zh-CN" sz="2600" kern="100" dirty="0">
                <a:solidFill>
                  <a:prstClr val="black"/>
                </a:solidFill>
                <a:latin typeface="Times New Roman"/>
                <a:ea typeface="华文细黑"/>
                <a:cs typeface="Times New Roman"/>
              </a:rPr>
              <a:t>瞻前顾后，联系上下文，看看人物的这一片段言行举止之前或之后发生了什么，哪些情节与这些描写有关系，从而揣测出人物的内心活动。</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32560193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396" y="555526"/>
            <a:ext cx="8856984" cy="3852530"/>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③</a:t>
            </a:r>
            <a:r>
              <a:rPr lang="zh-CN" altLang="zh-CN" sz="2600" kern="100" dirty="0">
                <a:latin typeface="Times New Roman"/>
                <a:ea typeface="华文细黑"/>
                <a:cs typeface="Times New Roman"/>
              </a:rPr>
              <a:t>要设身处地地替小说中的人物想想，此时此刻，他做出了什么？他为什么要这样做，这样说，这样想？是在什么情态下做的？答题时你就是一位心理分析大师，要做好对小说人物内心的具体分析工作。</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充分估计到人物内心活动的复杂性和情感的丰富性。因为命题者的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题材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都是包含人物复杂内心的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这一点</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0803035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0393" y="411510"/>
            <a:ext cx="8511387" cy="610360"/>
          </a:xfrm>
          <a:prstGeom prst="rect">
            <a:avLst/>
          </a:prstGeom>
          <a:noFill/>
        </p:spPr>
        <p:txBody>
          <a:bodyPr wrap="square" rtlCol="0">
            <a:spAutoFit/>
          </a:bodyPr>
          <a:lstStyle/>
          <a:p>
            <a:pPr algn="ctr">
              <a:lnSpc>
                <a:spcPts val="4500"/>
              </a:lnSpc>
              <a:spcAft>
                <a:spcPts val="0"/>
              </a:spcAft>
            </a:pPr>
            <a:r>
              <a:rPr lang="zh-CN" altLang="en-US" sz="2800" b="1" kern="100" dirty="0" smtClean="0">
                <a:solidFill>
                  <a:srgbClr val="0000FF"/>
                </a:solidFill>
                <a:latin typeface="Times New Roman" pitchFamily="18" charset="0"/>
                <a:ea typeface="微软雅黑" pitchFamily="34" charset="-122"/>
                <a:cs typeface="Times New Roman" pitchFamily="18" charset="0"/>
              </a:rPr>
              <a:t>微</a:t>
            </a:r>
            <a:r>
              <a:rPr lang="zh-CN" altLang="en-US" sz="2800" b="1" kern="100" smtClean="0">
                <a:solidFill>
                  <a:srgbClr val="0000FF"/>
                </a:solidFill>
                <a:latin typeface="Times New Roman" pitchFamily="18" charset="0"/>
                <a:ea typeface="微软雅黑" pitchFamily="34" charset="-122"/>
                <a:cs typeface="Times New Roman" pitchFamily="18" charset="0"/>
              </a:rPr>
              <a:t>突破  小说</a:t>
            </a:r>
            <a:r>
              <a:rPr lang="en-US" altLang="zh-CN" sz="2800" b="1" kern="100" dirty="0" smtClean="0">
                <a:solidFill>
                  <a:srgbClr val="0000FF"/>
                </a:solidFill>
                <a:latin typeface="Times New Roman" pitchFamily="18" charset="0"/>
                <a:ea typeface="Times New Roman" pitchFamily="18" charset="0"/>
                <a:cs typeface="Times New Roman" pitchFamily="18" charset="0"/>
              </a:rPr>
              <a:t>2</a:t>
            </a:r>
            <a:endParaRPr lang="zh-CN" altLang="zh-CN" sz="2800" b="1" kern="100" dirty="0">
              <a:solidFill>
                <a:srgbClr val="0000FF"/>
              </a:solidFill>
              <a:latin typeface="Times New Roman" pitchFamily="18" charset="0"/>
              <a:ea typeface="微软雅黑" pitchFamily="34" charset="-122"/>
              <a:cs typeface="Times New Roman" pitchFamily="18" charset="0"/>
            </a:endParaRPr>
          </a:p>
        </p:txBody>
      </p:sp>
      <p:sp>
        <p:nvSpPr>
          <p:cNvPr id="5" name="TextBox 4"/>
          <p:cNvSpPr txBox="1"/>
          <p:nvPr/>
        </p:nvSpPr>
        <p:spPr>
          <a:xfrm>
            <a:off x="251520" y="1021870"/>
            <a:ext cx="8511387" cy="3217035"/>
          </a:xfrm>
          <a:prstGeom prst="rect">
            <a:avLst/>
          </a:prstGeom>
          <a:noFill/>
        </p:spPr>
        <p:txBody>
          <a:bodyPr wrap="square" rtlCol="0">
            <a:spAutoFit/>
          </a:bodyPr>
          <a:lstStyle/>
          <a:p>
            <a:pPr algn="just">
              <a:lnSpc>
                <a:spcPts val="5000"/>
              </a:lnSpc>
              <a:spcAft>
                <a:spcPts val="0"/>
              </a:spcAft>
            </a:pPr>
            <a:r>
              <a:rPr lang="zh-CN" altLang="zh-CN" sz="2600" kern="100" dirty="0">
                <a:solidFill>
                  <a:srgbClr val="C00000"/>
                </a:solidFill>
                <a:latin typeface="Times New Roman"/>
                <a:ea typeface="华文细黑"/>
                <a:cs typeface="Times New Roman"/>
              </a:rPr>
              <a:t>如何做到分析概括人物形象特点准确、全面</a:t>
            </a:r>
            <a:endParaRPr lang="zh-CN" altLang="zh-CN" sz="2600" kern="100" dirty="0">
              <a:solidFill>
                <a:srgbClr val="C00000"/>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对人物形象特点的分析或概括不准确、不全面，是考生小说复习，尤其是高考小说阅读现场普遍存在的问题。虽说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不准确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不全面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有共同的产生原因，但其解决问题的办法还是有所不同的</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351028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133" y="-92546"/>
            <a:ext cx="8769291" cy="5134932"/>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如何解决人物形象特点分析或概括不准确的问题</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读懂故事情节，了解作者对小说中的人物是赞扬还是批判，是肯定还是否定。</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抓住文中某处具体的人物言行、细节分析时，不能孤立地分析，而应着眼全篇、前后观照，结合作品的大背景和具体的情景来分析</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分析时要参考人物的身份、地位及其所处的环境，防止任意拔高或贬损</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9916960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133" y="663436"/>
            <a:ext cx="8769291" cy="3852530"/>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使用概括形象特点的词语要字斟句酌，认真推敲，最好能借用原文中的词语。</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另外，要具有依据历史时代、文化社会和民族特点去评判人物的思考视角。像外国小说中的人物，就不宜按照中国的文化观念和审美习惯进行概括和分析，而要用西方的文化视角，站在他们当时的社会、历史和文化背景下去评判</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863322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133" y="223257"/>
            <a:ext cx="8769291" cy="4580741"/>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即时</a:t>
            </a:r>
            <a:r>
              <a:rPr lang="zh-CN" altLang="zh-CN" sz="2600" kern="100" dirty="0" smtClean="0">
                <a:solidFill>
                  <a:srgbClr val="E36C0A"/>
                </a:solidFill>
                <a:latin typeface="Times New Roman"/>
                <a:ea typeface="华文细黑"/>
                <a:cs typeface="Times New Roman"/>
              </a:rPr>
              <a:t>巩固</a:t>
            </a:r>
            <a:r>
              <a:rPr lang="en-US" altLang="zh-CN" sz="2600" kern="100" dirty="0" smtClean="0">
                <a:solidFill>
                  <a:srgbClr val="E36C0A"/>
                </a:solidFill>
                <a:latin typeface="Times New Roman"/>
                <a:ea typeface="华文细黑"/>
                <a:cs typeface="Times New Roman"/>
              </a:rPr>
              <a:t>1</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光绪</a:t>
            </a:r>
            <a:r>
              <a:rPr lang="zh-CN" altLang="zh-CN" sz="2600" kern="100" dirty="0">
                <a:latin typeface="Times New Roman"/>
                <a:ea typeface="华文细黑"/>
                <a:cs typeface="Times New Roman"/>
              </a:rPr>
              <a:t>三年，淮河发大水，无数百姓流离失所，河南济源偏北有一铁牛镇也来了几十个衣衫褴褛的灾民，他们在等待镇上最有名的铁公鸡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周老爷子施粥。但周老爷子规定领粥时，必须说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周老爷真慷慨，周老爷真是个大善人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，然后跪下来朝周家大门磕个头</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474918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497" y="295265"/>
            <a:ext cx="9108504"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周</a:t>
            </a:r>
            <a:r>
              <a:rPr lang="zh-CN" altLang="zh-CN" sz="2600" kern="100" dirty="0">
                <a:latin typeface="Times New Roman"/>
                <a:ea typeface="华文细黑"/>
                <a:cs typeface="Times New Roman"/>
              </a:rPr>
              <a:t>老爷子的慈善活动没有收到预期效果，反而被人骂得狗血淋头，那些没有施舍的富户们则耻笑周老爷子做了件蠢事。周老爷子似乎也意识到了，便改了规矩，领粥时可以不跪，但必须为周家做一天活。这个规矩倒还不错，但周家哪有那么多活给人干？于是周老爷子将家里的佣工全部遣走，这些人聚拢起来朝周老爷子讨说法，周老爷子的回话倒也简单：谁干活只要三餐饭，不要工钱，就可以留下。小儿子担心</a:t>
            </a:r>
            <a:r>
              <a:rPr lang="zh-CN" altLang="zh-CN" sz="2600" kern="100" dirty="0" smtClean="0">
                <a:latin typeface="Times New Roman"/>
                <a:ea typeface="华文细黑"/>
                <a:cs typeface="Times New Roman"/>
              </a:rPr>
              <a:t>：</a:t>
            </a:r>
            <a:r>
              <a:rPr lang="en-US" altLang="zh-CN" sz="1050" kern="100" dirty="0">
                <a:latin typeface="宋体"/>
                <a:ea typeface="华文细黑"/>
                <a:cs typeface="Times New Roman"/>
              </a:rPr>
              <a:t> </a:t>
            </a:r>
            <a:r>
              <a:rPr lang="en-US" altLang="zh-CN" sz="2600" kern="100" dirty="0">
                <a:latin typeface="Times New Roman"/>
                <a:ea typeface="华文细黑"/>
                <a:cs typeface="Times New Roman"/>
              </a:rPr>
              <a:t>“</a:t>
            </a:r>
            <a:r>
              <a:rPr lang="zh-CN" altLang="zh-CN" sz="2600" kern="100" dirty="0">
                <a:latin typeface="Times New Roman"/>
                <a:ea typeface="华文细黑"/>
                <a:cs typeface="Times New Roman"/>
              </a:rPr>
              <a:t>爹，</a:t>
            </a:r>
            <a:r>
              <a:rPr lang="zh-CN" altLang="zh-CN" sz="2600" kern="100" dirty="0" smtClean="0">
                <a:latin typeface="Times New Roman"/>
                <a:ea typeface="华文细黑"/>
                <a:cs typeface="Times New Roman"/>
              </a:rPr>
              <a:t>灾民</a:t>
            </a:r>
            <a:endParaRPr lang="zh-CN" altLang="zh-CN" sz="2600" kern="100" dirty="0">
              <a:latin typeface="Times New Roman"/>
              <a:ea typeface="华文细黑"/>
              <a:cs typeface="Times New Roman"/>
            </a:endParaRPr>
          </a:p>
        </p:txBody>
      </p:sp>
    </p:spTree>
    <p:extLst>
      <p:ext uri="{BB962C8B-B14F-4D97-AF65-F5344CB8AC3E}">
        <p14:creationId xmlns:p14="http://schemas.microsoft.com/office/powerpoint/2010/main" val="1071527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893" y="59090"/>
            <a:ext cx="8769291" cy="4914166"/>
          </a:xfrm>
          <a:prstGeom prst="rect">
            <a:avLst/>
          </a:prstGeom>
          <a:noFill/>
        </p:spPr>
        <p:txBody>
          <a:bodyPr wrap="square" rtlCol="0">
            <a:spAutoFit/>
          </a:bodyPr>
          <a:lstStyle/>
          <a:p>
            <a:pPr algn="just">
              <a:lnSpc>
                <a:spcPts val="47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语言描写</a:t>
            </a:r>
            <a:endParaRPr lang="zh-CN" altLang="zh-CN" sz="1050" kern="100" dirty="0">
              <a:latin typeface="宋体"/>
              <a:cs typeface="Courier New"/>
            </a:endParaRPr>
          </a:p>
          <a:p>
            <a:pPr algn="just">
              <a:lnSpc>
                <a:spcPts val="4700"/>
              </a:lnSpc>
              <a:spcAft>
                <a:spcPts val="0"/>
              </a:spcAft>
            </a:pPr>
            <a:r>
              <a:rPr lang="zh-CN" altLang="zh-CN" sz="2600" kern="100" dirty="0">
                <a:latin typeface="Times New Roman"/>
                <a:ea typeface="华文细黑"/>
                <a:cs typeface="Times New Roman"/>
              </a:rPr>
              <a:t>分析下面的人物语言，概括其性格特点。</a:t>
            </a:r>
            <a:endParaRPr lang="zh-CN" altLang="zh-CN" sz="1050" kern="100" dirty="0">
              <a:latin typeface="宋体"/>
              <a:cs typeface="Courier New"/>
            </a:endParaRPr>
          </a:p>
          <a:p>
            <a:pPr algn="just">
              <a:lnSpc>
                <a:spcPts val="47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玛</a:t>
            </a:r>
            <a:r>
              <a:rPr lang="zh-CN" altLang="zh-CN" sz="2600" kern="100" dirty="0">
                <a:latin typeface="Times New Roman"/>
                <a:ea typeface="华文细黑"/>
                <a:cs typeface="Times New Roman"/>
              </a:rPr>
              <a:t>兰在做部长的同学帮助下做了行政法院参事。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出于一种有权势而又宽宏大量者的责任感，他油然萌生一股压制不住要去保护别人的欲望。无论在哪里遇到熟人，他都高兴地迎上去，不等人家问，就连忙说：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您知道，我现在当参事了，很想为您出点力。如有用得着我的地方，请您甭客气，尽管吩咐好了。我在这个位置上，是有点权力的。</a:t>
            </a:r>
            <a:r>
              <a:rPr lang="en-US" altLang="zh-CN" sz="2600" kern="100" dirty="0" smtClean="0">
                <a:latin typeface="宋体"/>
                <a:ea typeface="华文细黑"/>
                <a:cs typeface="Times New Roman"/>
              </a:rPr>
              <a:t>”</a:t>
            </a:r>
          </a:p>
        </p:txBody>
      </p:sp>
    </p:spTree>
    <p:extLst>
      <p:ext uri="{BB962C8B-B14F-4D97-AF65-F5344CB8AC3E}">
        <p14:creationId xmlns:p14="http://schemas.microsoft.com/office/powerpoint/2010/main" val="126836719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2022" y="285428"/>
            <a:ext cx="8682466" cy="4580741"/>
          </a:xfrm>
          <a:prstGeom prst="rect">
            <a:avLst/>
          </a:prstGeom>
          <a:noFill/>
        </p:spPr>
        <p:txBody>
          <a:bodyPr wrap="square" rtlCol="0">
            <a:spAutoFit/>
          </a:bodyPr>
          <a:lstStyle/>
          <a:p>
            <a:pPr algn="just">
              <a:lnSpc>
                <a:spcPts val="5000"/>
              </a:lnSpc>
            </a:pPr>
            <a:r>
              <a:rPr lang="zh-CN" altLang="zh-CN" sz="2600" kern="100" dirty="0">
                <a:latin typeface="Times New Roman"/>
                <a:ea typeface="华文细黑"/>
                <a:cs typeface="Times New Roman"/>
              </a:rPr>
              <a:t>们固然用着便宜，可他们总有走的一天，到时候咱们家再找人可就难了。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周老爷子说他们肯定会非常珍惜这份来之不易的活计。小儿子豁然开朗，这老爷子真算计到家了，够狠！结果铁牛镇的佣工价格直线下降。</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水灾</a:t>
            </a:r>
            <a:r>
              <a:rPr lang="zh-CN" altLang="zh-CN" sz="2600" kern="100" dirty="0">
                <a:latin typeface="Times New Roman"/>
                <a:ea typeface="华文细黑"/>
                <a:cs typeface="Times New Roman"/>
              </a:rPr>
              <a:t>过后，铁牛镇又恢复了原样。但是，周老爷子的名声在这半年里变得臭不可闻，大家提起他，干脆以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老鬼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相称</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0330045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2022" y="195486"/>
            <a:ext cx="8682466"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这年</a:t>
            </a:r>
            <a:r>
              <a:rPr lang="zh-CN" altLang="zh-CN" sz="2600" kern="100" dirty="0">
                <a:latin typeface="Times New Roman"/>
                <a:ea typeface="华文细黑"/>
                <a:cs typeface="Times New Roman"/>
              </a:rPr>
              <a:t>，周老爷子病重，临死前对孩子们说：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我知道你们对我颇有微词，但你们不知道，我这么做，既是为他们好，也是为你们好。我原来也讨过饭，当时和我一起讨饭的好朋友，他一生都在讨饭，你们知道为什么吗？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大家惊奇地听着。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因为他运气好，遇到了一个好人家，大米饭白馒头管够，让他觉得讨饭的日子真不错；而我运气不好，讨饭被狗咬，被人打，所以我恨透了讨饭。</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周老</a:t>
            </a:r>
            <a:endParaRPr lang="zh-CN" altLang="zh-CN" sz="1050" kern="100" dirty="0">
              <a:latin typeface="宋体"/>
              <a:cs typeface="Courier New"/>
            </a:endParaRPr>
          </a:p>
        </p:txBody>
      </p:sp>
    </p:spTree>
    <p:extLst>
      <p:ext uri="{BB962C8B-B14F-4D97-AF65-F5344CB8AC3E}">
        <p14:creationId xmlns:p14="http://schemas.microsoft.com/office/powerpoint/2010/main" val="25132092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2950" y="21992"/>
            <a:ext cx="8945554" cy="5286062"/>
          </a:xfrm>
          <a:prstGeom prst="rect">
            <a:avLst/>
          </a:prstGeom>
          <a:noFill/>
        </p:spPr>
        <p:txBody>
          <a:bodyPr wrap="square" rtlCol="0">
            <a:spAutoFit/>
          </a:bodyPr>
          <a:lstStyle/>
          <a:p>
            <a:pPr algn="just">
              <a:lnSpc>
                <a:spcPts val="4500"/>
              </a:lnSpc>
            </a:pPr>
            <a:r>
              <a:rPr lang="zh-CN" altLang="zh-CN" sz="2600" kern="100" dirty="0" smtClean="0">
                <a:latin typeface="Times New Roman"/>
                <a:ea typeface="华文细黑"/>
                <a:cs typeface="Times New Roman"/>
              </a:rPr>
              <a:t>爷子</a:t>
            </a:r>
            <a:r>
              <a:rPr lang="zh-CN" altLang="zh-CN" sz="2600" kern="100" dirty="0">
                <a:latin typeface="Times New Roman"/>
                <a:ea typeface="华文细黑"/>
                <a:cs typeface="Times New Roman"/>
              </a:rPr>
              <a:t>沉痛地说，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钱财生不带来死不带去，别人不做粥棚，我做。但我不会让灾民们觉得讨来的饭特别香。钱花好了能帮人，花不好就毁人，我落了个坏名声，却总好过给铁牛镇增加一批乞丐</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说</a:t>
            </a:r>
            <a:r>
              <a:rPr lang="zh-CN" altLang="zh-CN" sz="2600" kern="100" dirty="0">
                <a:latin typeface="Times New Roman"/>
                <a:ea typeface="华文细黑"/>
                <a:cs typeface="Times New Roman"/>
              </a:rPr>
              <a:t>罢，溘然长逝。周家子孙将丧礼办得非常寒酸，百姓们纷纷议论周家孩子不孝，但周家人不在意。几十年后，周家还在，子孙兴盛，出了好几个人才，而其他富户都没有逃过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富不过三代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的规律，相继败亡</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r">
              <a:lnSpc>
                <a:spcPts val="45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选自刘源《铁公鸡施粥》，有删改</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31228791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9085" y="1347902"/>
            <a:ext cx="8511387" cy="2015936"/>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请概括文中周老爷子的性格特点。</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吝啬</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勤俭、节省</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持家，心地善良，施舍有方，坚持己见</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固执己见</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，教子有方，深谋远虑</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深谙事理</a:t>
            </a:r>
            <a:r>
              <a:rPr lang="en-US" altLang="zh-CN" sz="2600" kern="100" dirty="0">
                <a:solidFill>
                  <a:schemeClr val="accent6">
                    <a:lumMod val="75000"/>
                  </a:schemeClr>
                </a:solidFill>
                <a:latin typeface="Times New Roman"/>
                <a:ea typeface="华文细黑"/>
                <a:cs typeface="Courier New"/>
              </a:rPr>
              <a:t>)</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55399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302647"/>
            <a:ext cx="8511387" cy="449373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如何解决人物形象特点分析或概括不全面的问题</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阅读。要筛选好有关人物的正面文字信息和侧面文字信息。人物形象特点主要靠人物自身的言行举止、所思所想表现出来。首先，把这方面内容一字不漏地筛选出来以分析评判。其次，注意有关人物的侧面信息，如别人的反应、环境特点等。对于一些局部文字，要注意抓住关键词语，把握内部小的层次</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7472350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92546"/>
            <a:ext cx="8511387" cy="5286062"/>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思考。</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处理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立体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的关系。所谓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立体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，是对人物形象形象的说法。所谓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人物，就是性格较为单一的人物；所谓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立体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人物，就是性格复杂多变的人物。生活中少有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人物，多的是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立体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物。文学就是人学，文学中的人物是以现实人物为基础的，其性格是丰富、复杂、多侧面的，而且是在变化着的。人性有善有恶，性格有优有劣；境遇条件不同，人的性格表现是不同的；人在社会中扮演的角色更是</a:t>
            </a:r>
            <a:r>
              <a:rPr lang="zh-CN" altLang="zh-CN" sz="2600" kern="100" dirty="0" smtClean="0">
                <a:latin typeface="Times New Roman"/>
                <a:ea typeface="华文细黑"/>
                <a:cs typeface="Times New Roman"/>
              </a:rPr>
              <a:t>各种</a:t>
            </a:r>
            <a:r>
              <a:rPr lang="zh-CN" altLang="zh-CN" sz="2600" kern="100" dirty="0">
                <a:solidFill>
                  <a:prstClr val="black"/>
                </a:solidFill>
                <a:latin typeface="Times New Roman"/>
                <a:ea typeface="华文细黑"/>
                <a:cs typeface="Times New Roman"/>
              </a:rPr>
              <a:t>各样。认识到这一点，就能更好地分析人物形象。分析时</a:t>
            </a:r>
            <a:endParaRPr lang="zh-CN" altLang="zh-CN" sz="1050" kern="100" dirty="0">
              <a:latin typeface="宋体"/>
              <a:cs typeface="Courier New"/>
            </a:endParaRPr>
          </a:p>
        </p:txBody>
      </p:sp>
    </p:spTree>
    <p:extLst>
      <p:ext uri="{BB962C8B-B14F-4D97-AF65-F5344CB8AC3E}">
        <p14:creationId xmlns:p14="http://schemas.microsoft.com/office/powerpoint/2010/main" val="5713140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1871" y="-69396"/>
            <a:ext cx="8856984" cy="5215082"/>
          </a:xfrm>
          <a:prstGeom prst="rect">
            <a:avLst/>
          </a:prstGeom>
          <a:noFill/>
        </p:spPr>
        <p:txBody>
          <a:bodyPr wrap="square" rtlCol="0">
            <a:spAutoFit/>
          </a:bodyPr>
          <a:lstStyle/>
          <a:p>
            <a:pPr algn="just">
              <a:lnSpc>
                <a:spcPts val="4500"/>
              </a:lnSpc>
            </a:pPr>
            <a:r>
              <a:rPr lang="zh-CN" altLang="zh-CN" sz="2600" kern="100" spc="-100" dirty="0" smtClean="0">
                <a:latin typeface="Times New Roman"/>
                <a:ea typeface="华文细黑"/>
                <a:cs typeface="Times New Roman"/>
              </a:rPr>
              <a:t>要</a:t>
            </a:r>
            <a:r>
              <a:rPr lang="zh-CN" altLang="zh-CN" sz="2600" kern="100" spc="-100" dirty="0">
                <a:latin typeface="Times New Roman"/>
                <a:ea typeface="华文细黑"/>
                <a:cs typeface="Times New Roman"/>
              </a:rPr>
              <a:t>用联系、发展、辩证的眼光看待人物，绝不能单一地、静止地评价人物。</a:t>
            </a:r>
            <a:r>
              <a:rPr lang="en-US" altLang="zh-CN" sz="2600" kern="100" spc="-100" dirty="0">
                <a:latin typeface="宋体"/>
                <a:ea typeface="华文细黑"/>
                <a:cs typeface="Times New Roman"/>
              </a:rPr>
              <a:t>②</a:t>
            </a:r>
            <a:r>
              <a:rPr lang="zh-CN" altLang="zh-CN" sz="2600" kern="100" spc="-100" dirty="0">
                <a:latin typeface="Times New Roman"/>
                <a:ea typeface="华文细黑"/>
                <a:cs typeface="Times New Roman"/>
              </a:rPr>
              <a:t>要注意区分</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形象</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与</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性格</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用语的不同，分析形象要外在与内在相结合。人物形象题干中</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形象</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与</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性格</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用语是有区别的，审题时要注意区分。</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人物形象</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这一概念的内涵大于</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人物性格</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的内涵。人物形象特点的核心是人的性格特点，但还包括人物的肖像、衣着、身份、职业、地位、技能、行为习惯等因素，而人物形象的性格特点则只指人物的品行、情感、精神等心理特点。分析人物形象特点时，要由表层到内在精神，由外在形象特点到内在思想性格特点</a:t>
            </a:r>
            <a:r>
              <a:rPr lang="zh-CN" altLang="zh-CN" sz="2600" kern="100" spc="-100" dirty="0" smtClean="0">
                <a:latin typeface="Times New Roman"/>
                <a:ea typeface="华文细黑"/>
                <a:cs typeface="Times New Roman"/>
              </a:rPr>
              <a:t>。</a:t>
            </a:r>
            <a:endParaRPr lang="zh-CN" altLang="zh-CN" sz="1050" kern="100" spc="-100" dirty="0">
              <a:latin typeface="宋体"/>
              <a:cs typeface="Courier New"/>
            </a:endParaRPr>
          </a:p>
        </p:txBody>
      </p:sp>
    </p:spTree>
    <p:extLst>
      <p:ext uri="{BB962C8B-B14F-4D97-AF65-F5344CB8AC3E}">
        <p14:creationId xmlns:p14="http://schemas.microsoft.com/office/powerpoint/2010/main" val="391208163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504" y="261119"/>
            <a:ext cx="8856984" cy="449373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具体做题方法。这类题通常的做法是：首先要从小说中圈画出关于这个人物言行的相关语句，以及作者的议论或者作者借作品中其他人物对该人物的评价的语句；其次是看用了什么描写方法，在此基础上进行归类概括；最后选择恰当的词句表述出来。但这种做法最容易忽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从情节中把握人物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这一点。情节是人物的性格史，从情节中把握人物，最容易把握人物性格的变化和主次关系</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734820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5124" y="-84926"/>
            <a:ext cx="8856984" cy="5133713"/>
          </a:xfrm>
          <a:prstGeom prst="rect">
            <a:avLst/>
          </a:prstGeom>
          <a:noFill/>
        </p:spPr>
        <p:txBody>
          <a:bodyPr wrap="square" rtlCol="0">
            <a:spAutoFit/>
          </a:bodyPr>
          <a:lstStyle/>
          <a:p>
            <a:pPr algn="just">
              <a:lnSpc>
                <a:spcPct val="140000"/>
              </a:lnSpc>
              <a:spcAft>
                <a:spcPts val="0"/>
              </a:spcAft>
            </a:pPr>
            <a:r>
              <a:rPr lang="zh-CN" altLang="zh-CN" sz="2600" kern="100">
                <a:solidFill>
                  <a:srgbClr val="E36C0A"/>
                </a:solidFill>
                <a:latin typeface="Times New Roman"/>
                <a:ea typeface="华文细黑"/>
                <a:cs typeface="Times New Roman"/>
              </a:rPr>
              <a:t>即时</a:t>
            </a:r>
            <a:r>
              <a:rPr lang="zh-CN" altLang="zh-CN" sz="2600" kern="100" smtClean="0">
                <a:solidFill>
                  <a:srgbClr val="E36C0A"/>
                </a:solidFill>
                <a:latin typeface="Times New Roman"/>
                <a:ea typeface="华文细黑"/>
                <a:cs typeface="Times New Roman"/>
              </a:rPr>
              <a:t>巩固</a:t>
            </a:r>
            <a:r>
              <a:rPr lang="en-US" altLang="zh-CN" sz="2600" kern="100" dirty="0" smtClean="0">
                <a:solidFill>
                  <a:srgbClr val="E36C0A"/>
                </a:solidFill>
                <a:latin typeface="Times New Roman"/>
                <a:ea typeface="华文细黑"/>
                <a:cs typeface="Times New Roman"/>
              </a:rPr>
              <a:t>2</a:t>
            </a:r>
            <a:endParaRPr lang="zh-CN" altLang="zh-CN" sz="260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阅读下面的文字，完成文后题目。</a:t>
            </a:r>
            <a:endParaRPr lang="zh-CN" altLang="zh-CN" sz="2600" kern="100" dirty="0">
              <a:latin typeface="宋体"/>
              <a:cs typeface="Courier New"/>
            </a:endParaRPr>
          </a:p>
          <a:p>
            <a:pPr algn="just">
              <a:lnSpc>
                <a:spcPct val="140000"/>
              </a:lnSpc>
              <a:spcAft>
                <a:spcPts val="0"/>
              </a:spcAft>
            </a:pPr>
            <a:r>
              <a:rPr lang="en-US" altLang="zh-CN" sz="2600" kern="100" dirty="0" smtClean="0">
                <a:latin typeface="IPAPANNEW"/>
                <a:ea typeface="华文细黑"/>
                <a:cs typeface="Times New Roman"/>
              </a:rPr>
              <a:t>        [</a:t>
            </a:r>
            <a:r>
              <a:rPr lang="zh-CN" altLang="zh-CN" sz="2600" kern="100" dirty="0">
                <a:latin typeface="IPAPANNEW"/>
                <a:ea typeface="华文细黑"/>
                <a:cs typeface="Times New Roman"/>
              </a:rPr>
              <a:t>晚饭时，饭店里正在表演</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喂自己影子吃饭</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的魔术。</a:t>
            </a:r>
            <a:r>
              <a:rPr lang="en-US" altLang="zh-CN" sz="2600" kern="100" dirty="0">
                <a:latin typeface="IPAPANNEW"/>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编者所加</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那</a:t>
            </a:r>
            <a:r>
              <a:rPr lang="zh-CN" altLang="zh-CN" sz="2600" kern="100" dirty="0">
                <a:latin typeface="Times New Roman"/>
                <a:ea typeface="华文细黑"/>
                <a:cs typeface="Times New Roman"/>
              </a:rPr>
              <a:t>影子又吃、又喝，泰然自若。不久，那人把灯全部打开，神情冷漠而忧郁，脸色显得格外苍白。他一本正经地说道：</a:t>
            </a:r>
            <a:endParaRPr lang="zh-CN" altLang="zh-CN" sz="2600" kern="100" dirty="0">
              <a:latin typeface="宋体"/>
              <a:cs typeface="Courier New"/>
            </a:endParaRPr>
          </a:p>
          <a:p>
            <a:pPr algn="just">
              <a:lnSpc>
                <a:spcPct val="14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诸位，敝人深知这般玄妙的实验颇易惹人嘲讽、怀疑，但这无关紧要。总有一天，这项旨在使自己的影子独立于</a:t>
            </a:r>
            <a:r>
              <a:rPr lang="zh-CN" altLang="zh-CN" sz="2600" kern="100" dirty="0" smtClean="0">
                <a:latin typeface="Times New Roman"/>
                <a:ea typeface="华文细黑"/>
                <a:cs typeface="Times New Roman"/>
              </a:rPr>
              <a:t>本</a:t>
            </a:r>
            <a:endParaRPr lang="zh-CN" altLang="zh-CN" sz="2600" kern="100" dirty="0">
              <a:latin typeface="宋体"/>
              <a:cs typeface="Courier New"/>
            </a:endParaRPr>
          </a:p>
        </p:txBody>
      </p:sp>
    </p:spTree>
    <p:extLst>
      <p:ext uri="{BB962C8B-B14F-4D97-AF65-F5344CB8AC3E}">
        <p14:creationId xmlns:p14="http://schemas.microsoft.com/office/powerpoint/2010/main" val="173817120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14104"/>
            <a:ext cx="8856984" cy="5221942"/>
          </a:xfrm>
          <a:prstGeom prst="rect">
            <a:avLst/>
          </a:prstGeom>
          <a:noFill/>
        </p:spPr>
        <p:txBody>
          <a:bodyPr wrap="square" rtlCol="0">
            <a:spAutoFit/>
          </a:bodyPr>
          <a:lstStyle/>
          <a:p>
            <a:pPr algn="just">
              <a:lnSpc>
                <a:spcPts val="5000"/>
              </a:lnSpc>
            </a:pPr>
            <a:r>
              <a:rPr lang="zh-CN" altLang="zh-CN" sz="2600" kern="100" dirty="0" smtClean="0">
                <a:latin typeface="Times New Roman"/>
                <a:ea typeface="华文细黑"/>
                <a:cs typeface="Times New Roman"/>
              </a:rPr>
              <a:t>人的</a:t>
            </a:r>
            <a:r>
              <a:rPr lang="zh-CN" altLang="zh-CN" sz="2600" kern="100" dirty="0">
                <a:latin typeface="Times New Roman"/>
                <a:ea typeface="华文细黑"/>
                <a:cs typeface="Times New Roman"/>
              </a:rPr>
              <a:t>实验，必将得到公认和奖励。临走前，敬请凡有疑问者前来搜一下敝人的衣服，以便确信我绝没有藏匿任何物品。诸位的慷慨惠赠，无一不为我影子所食。这如同敝人叫巴龙</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卡米洛</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弗莱切一样千真万确。十分感谢，祝大家吃好，晚安！</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见鬼去吧！</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谁要搜你的身子！</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幻术玩够了，来点音乐吧！</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20412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924" y="447412"/>
            <a:ext cx="8682466" cy="3939540"/>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一天早上</a:t>
            </a:r>
            <a:r>
              <a:rPr lang="zh-CN" altLang="zh-CN" sz="2600" kern="100" dirty="0">
                <a:latin typeface="Times New Roman"/>
                <a:ea typeface="华文细黑"/>
                <a:cs typeface="Times New Roman"/>
              </a:rPr>
              <a:t>，他去行政法院，在避雨的门口遇到一个老神父</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指桑蒂尔，被控告做过许多卑鄙龌龊的事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，他说：</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如果您愿意，神父，我可以和您合用我这把伞。我到行政法院去。我是那里的参事。</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哼！您可碰到了一个千载难逢的机会，神父。瞧吧，瞧吧，有了我，您的事情解决起来一定非常顺利。</a:t>
            </a:r>
            <a:r>
              <a:rPr lang="en-US" altLang="zh-CN" sz="2600" kern="100" dirty="0" smtClean="0">
                <a:latin typeface="宋体"/>
                <a:ea typeface="华文细黑"/>
                <a:cs typeface="Times New Roman"/>
              </a:rPr>
              <a:t>”</a:t>
            </a:r>
          </a:p>
        </p:txBody>
      </p:sp>
    </p:spTree>
    <p:extLst>
      <p:ext uri="{BB962C8B-B14F-4D97-AF65-F5344CB8AC3E}">
        <p14:creationId xmlns:p14="http://schemas.microsoft.com/office/powerpoint/2010/main" val="25581055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5124" y="-84926"/>
            <a:ext cx="8856984" cy="5221942"/>
          </a:xfrm>
          <a:prstGeom prst="rect">
            <a:avLst/>
          </a:prstGeom>
          <a:noFill/>
        </p:spPr>
        <p:txBody>
          <a:bodyPr wrap="square" rtlCol="0">
            <a:spAutoFit/>
          </a:bodyPr>
          <a:lstStyle/>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卡</a:t>
            </a:r>
            <a:r>
              <a:rPr lang="zh-CN" altLang="zh-CN" sz="2500" kern="100" dirty="0">
                <a:latin typeface="Times New Roman"/>
                <a:ea typeface="华文细黑"/>
                <a:cs typeface="Times New Roman"/>
              </a:rPr>
              <a:t>米洛</a:t>
            </a:r>
            <a:r>
              <a:rPr lang="en-US" altLang="zh-CN" sz="2500" kern="100" dirty="0" smtClean="0">
                <a:latin typeface="Times New Roman"/>
                <a:ea typeface="华文细黑"/>
                <a:cs typeface="Courier New"/>
              </a:rPr>
              <a:t>· </a:t>
            </a:r>
            <a:r>
              <a:rPr lang="zh-CN" altLang="zh-CN" sz="2500" kern="100" dirty="0" smtClean="0">
                <a:latin typeface="Times New Roman"/>
                <a:ea typeface="华文细黑"/>
                <a:cs typeface="Times New Roman"/>
              </a:rPr>
              <a:t>弗莱切</a:t>
            </a:r>
            <a:r>
              <a:rPr lang="zh-CN" altLang="zh-CN" sz="2500" kern="100" dirty="0">
                <a:latin typeface="Times New Roman"/>
                <a:ea typeface="华文细黑"/>
                <a:cs typeface="Times New Roman"/>
              </a:rPr>
              <a:t>，真名叫胡安</a:t>
            </a:r>
            <a:r>
              <a:rPr lang="en-US" altLang="zh-CN" sz="2500" kern="100" dirty="0" smtClean="0">
                <a:latin typeface="Times New Roman"/>
                <a:ea typeface="华文细黑"/>
                <a:cs typeface="Courier New"/>
              </a:rPr>
              <a:t>· </a:t>
            </a:r>
            <a:r>
              <a:rPr lang="zh-CN" altLang="zh-CN" sz="2500" kern="100" dirty="0" smtClean="0">
                <a:latin typeface="Times New Roman"/>
                <a:ea typeface="华文细黑"/>
                <a:cs typeface="Times New Roman"/>
              </a:rPr>
              <a:t>马里诺</a:t>
            </a:r>
            <a:r>
              <a:rPr lang="zh-CN" altLang="zh-CN" sz="2500" kern="100" dirty="0">
                <a:latin typeface="Times New Roman"/>
                <a:ea typeface="华文细黑"/>
                <a:cs typeface="Times New Roman"/>
              </a:rPr>
              <a:t>，他面朝三方，各鞠了个躬，神态庄重地退出了餐厅。穿过花园时，突然有人一把抓住他的胳膊。</a:t>
            </a:r>
            <a:endParaRPr lang="zh-CN" altLang="zh-CN" sz="2500" kern="100" dirty="0">
              <a:latin typeface="宋体"/>
              <a:cs typeface="Courier New"/>
            </a:endParaRPr>
          </a:p>
          <a:p>
            <a:pPr algn="just">
              <a:lnSpc>
                <a:spcPts val="4000"/>
              </a:lnSpc>
              <a:spcAft>
                <a:spcPts val="0"/>
              </a:spcAft>
            </a:pPr>
            <a:r>
              <a:rPr lang="en-US" altLang="zh-CN" sz="2500" kern="100" dirty="0" smtClean="0">
                <a:latin typeface="宋体"/>
                <a:ea typeface="华文细黑"/>
                <a:cs typeface="Times New Roman"/>
              </a:rPr>
              <a:t>   “</a:t>
            </a:r>
            <a:r>
              <a:rPr lang="zh-CN" altLang="zh-CN" sz="2500" kern="100" dirty="0">
                <a:latin typeface="Times New Roman"/>
                <a:ea typeface="华文细黑"/>
                <a:cs typeface="Times New Roman"/>
              </a:rPr>
              <a:t>你给我滚！</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警察厉声吼道，</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下次再看到你，就让你和你的影子统统蹲到警察局过夜去。</a:t>
            </a:r>
            <a:r>
              <a:rPr lang="en-US" altLang="zh-CN" sz="2500" kern="100" dirty="0">
                <a:latin typeface="宋体"/>
                <a:ea typeface="华文细黑"/>
                <a:cs typeface="Times New Roman"/>
              </a:rPr>
              <a:t>”</a:t>
            </a:r>
            <a:endParaRPr lang="zh-CN" altLang="zh-CN" sz="2500" kern="100" dirty="0">
              <a:latin typeface="宋体"/>
              <a:cs typeface="Courier New"/>
            </a:endParaRPr>
          </a:p>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他</a:t>
            </a:r>
            <a:r>
              <a:rPr lang="zh-CN" altLang="zh-CN" sz="2500" kern="100" dirty="0">
                <a:latin typeface="Times New Roman"/>
                <a:ea typeface="华文细黑"/>
                <a:cs typeface="Times New Roman"/>
              </a:rPr>
              <a:t>低下头，慢慢地走了出去。拐过街角，他才稍稍挺直身子，加快脚步回家。</a:t>
            </a:r>
            <a:endParaRPr lang="zh-CN" altLang="zh-CN" sz="2500" kern="100" dirty="0">
              <a:latin typeface="宋体"/>
              <a:cs typeface="Courier New"/>
            </a:endParaRPr>
          </a:p>
          <a:p>
            <a:pPr algn="just">
              <a:lnSpc>
                <a:spcPts val="4000"/>
              </a:lnSpc>
              <a:spcAft>
                <a:spcPts val="0"/>
              </a:spcAft>
            </a:pPr>
            <a:r>
              <a:rPr lang="en-US" altLang="zh-CN" sz="2500" kern="100" spc="-100" dirty="0" smtClean="0">
                <a:latin typeface="IPAPANNEW"/>
                <a:ea typeface="华文细黑"/>
                <a:cs typeface="Times New Roman"/>
              </a:rPr>
              <a:t>        [</a:t>
            </a:r>
            <a:r>
              <a:rPr lang="zh-CN" altLang="zh-CN" sz="2500" kern="100" spc="-100" dirty="0">
                <a:latin typeface="IPAPANNEW"/>
                <a:ea typeface="华文细黑"/>
                <a:cs typeface="Times New Roman"/>
              </a:rPr>
              <a:t>回到家中，他从衣服里掏出一块鸡脯，几块饼，给他的三个孩子吃，女儿请他一块吃，他说自己已经吃过了。</a:t>
            </a:r>
            <a:r>
              <a:rPr lang="en-US" altLang="zh-CN" sz="2500" kern="100" spc="-100" dirty="0" smtClean="0">
                <a:latin typeface="IPAPANNEW"/>
                <a:ea typeface="华文细黑"/>
                <a:cs typeface="Times New Roman"/>
              </a:rPr>
              <a:t>]	</a:t>
            </a:r>
            <a:r>
              <a:rPr lang="en-US" altLang="zh-CN" sz="2500" kern="100" spc="-100" dirty="0" smtClean="0">
                <a:latin typeface="Times New Roman"/>
                <a:ea typeface="华文细黑"/>
                <a:cs typeface="Courier New"/>
              </a:rPr>
              <a:t>(</a:t>
            </a:r>
            <a:r>
              <a:rPr lang="zh-CN" altLang="zh-CN" sz="2500" kern="100" spc="-100" dirty="0">
                <a:latin typeface="Times New Roman"/>
                <a:ea typeface="华文细黑"/>
                <a:cs typeface="Times New Roman"/>
              </a:rPr>
              <a:t>编者所加</a:t>
            </a:r>
            <a:r>
              <a:rPr lang="en-US" altLang="zh-CN" sz="2500" kern="100" spc="-100" dirty="0">
                <a:latin typeface="Times New Roman"/>
                <a:ea typeface="华文细黑"/>
                <a:cs typeface="Courier New"/>
              </a:rPr>
              <a:t>)</a:t>
            </a:r>
            <a:endParaRPr lang="zh-CN" altLang="zh-CN" sz="2500" kern="100" spc="-100" dirty="0">
              <a:latin typeface="宋体"/>
              <a:cs typeface="Courier New"/>
            </a:endParaRPr>
          </a:p>
          <a:p>
            <a:pPr algn="r">
              <a:lnSpc>
                <a:spcPts val="4000"/>
              </a:lnSpc>
              <a:spcAft>
                <a:spcPts val="0"/>
              </a:spcAft>
            </a:pPr>
            <a:r>
              <a:rPr lang="en-US" altLang="zh-CN" sz="2500" kern="100" dirty="0">
                <a:latin typeface="Times New Roman"/>
                <a:ea typeface="华文细黑"/>
                <a:cs typeface="Courier New"/>
              </a:rPr>
              <a:t>(</a:t>
            </a:r>
            <a:r>
              <a:rPr lang="zh-CN" altLang="zh-CN" sz="2500" kern="100" dirty="0">
                <a:latin typeface="Times New Roman"/>
                <a:ea typeface="华文细黑"/>
                <a:cs typeface="Times New Roman"/>
              </a:rPr>
              <a:t>节选自《喂自己影子吃饭的人》</a:t>
            </a:r>
            <a:r>
              <a:rPr lang="en-US" altLang="zh-CN" sz="2500" kern="100" dirty="0" smtClean="0">
                <a:latin typeface="Times New Roman"/>
                <a:ea typeface="华文细黑"/>
                <a:cs typeface="Courier New"/>
              </a:rPr>
              <a:t>)</a:t>
            </a:r>
            <a:endParaRPr lang="zh-CN" altLang="zh-CN" sz="2500" kern="100" dirty="0">
              <a:latin typeface="宋体"/>
              <a:cs typeface="Courier New"/>
            </a:endParaRPr>
          </a:p>
        </p:txBody>
      </p:sp>
    </p:spTree>
    <p:extLst>
      <p:ext uri="{BB962C8B-B14F-4D97-AF65-F5344CB8AC3E}">
        <p14:creationId xmlns:p14="http://schemas.microsoft.com/office/powerpoint/2010/main" val="6256155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158869"/>
            <a:ext cx="8856984" cy="458074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文中马里诺这一形象有哪些特点？请简要分析。</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(1)</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那影子又吃、又喝，泰然自若</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神情冷漠而忧郁，脸色显得格外苍白</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这段肖像描写显示了他虽然人前风度翩翩、泰然自若，但内心痛苦、忍辱负重的特点。</a:t>
            </a:r>
            <a:endParaRPr lang="zh-CN" altLang="zh-CN" sz="2600" kern="100" dirty="0">
              <a:solidFill>
                <a:schemeClr val="accent6">
                  <a:lumMod val="75000"/>
                </a:schemeClr>
              </a:solidFill>
              <a:latin typeface="宋体"/>
              <a:cs typeface="Courier New"/>
            </a:endParaRPr>
          </a:p>
          <a:p>
            <a:pPr algn="just">
              <a:lnSpc>
                <a:spcPts val="5000"/>
              </a:lnSpc>
              <a:spcAft>
                <a:spcPts val="0"/>
              </a:spcAft>
            </a:pPr>
            <a:r>
              <a:rPr lang="en-US" altLang="zh-CN" sz="2600" kern="100" dirty="0">
                <a:solidFill>
                  <a:schemeClr val="accent6">
                    <a:lumMod val="75000"/>
                  </a:schemeClr>
                </a:solidFill>
                <a:latin typeface="Times New Roman"/>
                <a:ea typeface="华文细黑"/>
                <a:cs typeface="Courier New"/>
              </a:rPr>
              <a:t>(2)</a:t>
            </a:r>
            <a:r>
              <a:rPr lang="zh-CN" altLang="zh-CN" sz="2600" kern="100" dirty="0">
                <a:solidFill>
                  <a:schemeClr val="accent6">
                    <a:lumMod val="75000"/>
                  </a:schemeClr>
                </a:solidFill>
                <a:latin typeface="Times New Roman"/>
                <a:ea typeface="华文细黑"/>
                <a:cs typeface="Times New Roman"/>
              </a:rPr>
              <a:t>精彩的谢幕词一方面表现了他的能说会道，有精湛的表演才能，但又表现了他的强颜欢笑。</a:t>
            </a:r>
            <a:endParaRPr lang="zh-CN" altLang="zh-CN" sz="2600" kern="100" dirty="0">
              <a:solidFill>
                <a:schemeClr val="accent6">
                  <a:lumMod val="75000"/>
                </a:schemeClr>
              </a:solidFill>
              <a:latin typeface="宋体"/>
              <a:cs typeface="Courier New"/>
            </a:endParaRPr>
          </a:p>
          <a:p>
            <a:pPr algn="just">
              <a:lnSpc>
                <a:spcPts val="5000"/>
              </a:lnSpc>
              <a:spcAft>
                <a:spcPts val="0"/>
              </a:spcAft>
            </a:pPr>
            <a:r>
              <a:rPr lang="en-US" altLang="zh-CN" sz="2600" kern="100" dirty="0">
                <a:solidFill>
                  <a:schemeClr val="accent6">
                    <a:lumMod val="75000"/>
                  </a:schemeClr>
                </a:solidFill>
                <a:latin typeface="Times New Roman"/>
                <a:ea typeface="华文细黑"/>
                <a:cs typeface="Courier New"/>
              </a:rPr>
              <a:t>(3)</a:t>
            </a:r>
            <a:r>
              <a:rPr lang="zh-CN" altLang="zh-CN" sz="2600" kern="100" dirty="0">
                <a:solidFill>
                  <a:schemeClr val="accent6">
                    <a:lumMod val="75000"/>
                  </a:schemeClr>
                </a:solidFill>
                <a:latin typeface="Times New Roman"/>
                <a:ea typeface="华文细黑"/>
                <a:cs typeface="Times New Roman"/>
              </a:rPr>
              <a:t>观众的呼声和警察的驱逐，表现了他地位的卑微</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12858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310267"/>
            <a:ext cx="8856984" cy="4580741"/>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二、分析概括人物形象的作用</a:t>
            </a:r>
            <a:endParaRPr lang="zh-CN" altLang="zh-CN" sz="1050" kern="100" dirty="0">
              <a:solidFill>
                <a:srgbClr val="0000FF"/>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小说的核心任务就是通过刻画人物、</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塑造典型人物形象来揭示社会生活的某些本质方面，从而表现作品的主题。而小说中的人物又可分为主要人物和次要人物。分析小说人物的作用，要挖掘其典型性，把握人物性格特点所折射出来的社会历史的内涵，明确其对现实生活中人们思想的引导作用。高考考查的重点一般放在次要人物上</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64911364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92546"/>
            <a:ext cx="8856984" cy="5221942"/>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分析概括主要人物作用题</a:t>
            </a:r>
            <a:endParaRPr lang="zh-CN" altLang="zh-CN" sz="2600" kern="100" dirty="0">
              <a:latin typeface="宋体"/>
              <a:cs typeface="Courier New"/>
            </a:endParaRPr>
          </a:p>
          <a:p>
            <a:pPr algn="just">
              <a:lnSpc>
                <a:spcPts val="5000"/>
              </a:lnSpc>
              <a:spcAft>
                <a:spcPts val="0"/>
              </a:spcAft>
            </a:pP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江西</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《报复》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原文见本节专题三考点一</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结合对彭恩和文亚明两个人物形象的分析，谈谈小说给你的启示。</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本题考查分析概括人物形象特点和对小说主题的理解。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分析人物形象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时要点出人物形象的主要特点，而且要结合文本分析。彭恩因为对《蛙女》这场戏极其不满而要写一篇详细的剧评，把原定于上午发表的剧评移到了下午，</a:t>
            </a:r>
            <a:r>
              <a:rPr lang="zh-CN" altLang="zh-CN" sz="2600" kern="100" dirty="0" smtClean="0">
                <a:latin typeface="Times New Roman"/>
                <a:ea typeface="华文细黑"/>
                <a:cs typeface="Times New Roman"/>
              </a:rPr>
              <a:t>可见</a:t>
            </a:r>
            <a:endParaRPr lang="zh-CN" altLang="zh-CN" sz="2600" kern="100" dirty="0">
              <a:latin typeface="宋体"/>
              <a:cs typeface="Courier New"/>
            </a:endParaRPr>
          </a:p>
        </p:txBody>
      </p:sp>
    </p:spTree>
    <p:extLst>
      <p:ext uri="{BB962C8B-B14F-4D97-AF65-F5344CB8AC3E}">
        <p14:creationId xmlns:p14="http://schemas.microsoft.com/office/powerpoint/2010/main" val="75076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272" y="-54446"/>
            <a:ext cx="8856984" cy="5215082"/>
          </a:xfrm>
          <a:prstGeom prst="rect">
            <a:avLst/>
          </a:prstGeom>
          <a:noFill/>
        </p:spPr>
        <p:txBody>
          <a:bodyPr wrap="square" rtlCol="0">
            <a:spAutoFit/>
          </a:bodyPr>
          <a:lstStyle/>
          <a:p>
            <a:pPr algn="just">
              <a:lnSpc>
                <a:spcPts val="4500"/>
              </a:lnSpc>
              <a:spcAft>
                <a:spcPts val="0"/>
              </a:spcAft>
            </a:pPr>
            <a:r>
              <a:rPr lang="zh-CN" altLang="zh-CN" sz="2600" kern="100" spc="-100" dirty="0">
                <a:latin typeface="Times New Roman"/>
                <a:ea typeface="华文细黑"/>
                <a:cs typeface="Times New Roman"/>
              </a:rPr>
              <a:t>他的忠于职守；而他用了</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可笑的大杂烩</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一堆无聊的废话</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等尖锐的语言评价《蛙女》这场剧，可见他言辞尖锐；从最后那出人意料的纸条既可以看出彭恩的批评中肯和机智聪敏，又可看出文亚明演技的拙劣。文亚明的偏执和自卑体现在采用这种极端的方式证明自己，而</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先生，现在你对文亚明</a:t>
            </a:r>
            <a:r>
              <a:rPr lang="en-US" altLang="zh-CN" sz="2600" kern="100" spc="-100" dirty="0">
                <a:latin typeface="Times New Roman"/>
                <a:ea typeface="华文细黑"/>
                <a:cs typeface="Courier New"/>
              </a:rPr>
              <a:t>·</a:t>
            </a:r>
            <a:r>
              <a:rPr lang="zh-CN" altLang="zh-CN" sz="2600" kern="100" spc="-100" dirty="0">
                <a:latin typeface="Times New Roman"/>
                <a:ea typeface="华文细黑"/>
                <a:cs typeface="Times New Roman"/>
              </a:rPr>
              <a:t>穆勒</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谨慎一些了</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体现出了他的自负。体会小说给读者的启示，给答题者的空间比较广阔，本文主要结合彭恩和陌生老头的对话、情节的突转来分析。从彭恩剧评家的角度、文亚明</a:t>
            </a:r>
            <a:r>
              <a:rPr lang="en-US" altLang="zh-CN" sz="2600" kern="100" spc="-100" dirty="0">
                <a:latin typeface="Times New Roman"/>
                <a:ea typeface="华文细黑"/>
                <a:cs typeface="Courier New"/>
              </a:rPr>
              <a:t>·</a:t>
            </a:r>
            <a:r>
              <a:rPr lang="zh-CN" altLang="zh-CN" sz="2600" kern="100" spc="-100" dirty="0">
                <a:latin typeface="Times New Roman"/>
                <a:ea typeface="华文细黑"/>
                <a:cs typeface="Times New Roman"/>
              </a:rPr>
              <a:t>穆勒演员的角度、二者之间的关系可以得出启示</a:t>
            </a:r>
            <a:r>
              <a:rPr lang="zh-CN" altLang="zh-CN" sz="2600" kern="100" spc="-100" dirty="0" smtClean="0">
                <a:latin typeface="Times New Roman"/>
                <a:ea typeface="华文细黑"/>
                <a:cs typeface="Times New Roman"/>
              </a:rPr>
              <a:t>。</a:t>
            </a:r>
            <a:endParaRPr lang="zh-CN" altLang="zh-CN" sz="2600" kern="100" spc="-100" dirty="0">
              <a:latin typeface="宋体"/>
              <a:cs typeface="Courier New"/>
            </a:endParaRPr>
          </a:p>
        </p:txBody>
      </p:sp>
    </p:spTree>
    <p:extLst>
      <p:ext uri="{BB962C8B-B14F-4D97-AF65-F5344CB8AC3E}">
        <p14:creationId xmlns:p14="http://schemas.microsoft.com/office/powerpoint/2010/main" val="128753728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272" y="223257"/>
            <a:ext cx="8856984" cy="4580741"/>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(1)</a:t>
            </a:r>
            <a:r>
              <a:rPr lang="zh-CN" altLang="zh-CN" sz="2600" kern="100" dirty="0">
                <a:solidFill>
                  <a:schemeClr val="accent6">
                    <a:lumMod val="75000"/>
                  </a:schemeClr>
                </a:solidFill>
                <a:latin typeface="Times New Roman"/>
                <a:ea typeface="华文细黑"/>
                <a:cs typeface="Times New Roman"/>
              </a:rPr>
              <a:t>人物形象：</a:t>
            </a:r>
            <a:endParaRPr lang="zh-CN" altLang="zh-CN" sz="1050" kern="100" dirty="0">
              <a:solidFill>
                <a:schemeClr val="accent6">
                  <a:lumMod val="75000"/>
                </a:schemeClr>
              </a:solidFill>
              <a:latin typeface="宋体"/>
              <a:cs typeface="Courier New"/>
            </a:endParaRPr>
          </a:p>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彭恩：</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忠于职守；</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批评中肯，言辞尖锐；</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机智敏锐。文亚明：</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演技拙劣；</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性格偏执；</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自卑而又自负。</a:t>
            </a:r>
            <a:endParaRPr lang="zh-CN" altLang="zh-CN" sz="1050" kern="100" dirty="0">
              <a:solidFill>
                <a:schemeClr val="accent6">
                  <a:lumMod val="75000"/>
                </a:schemeClr>
              </a:solidFill>
              <a:latin typeface="宋体"/>
              <a:cs typeface="Courier New"/>
            </a:endParaRPr>
          </a:p>
          <a:p>
            <a:pPr algn="just">
              <a:lnSpc>
                <a:spcPts val="5000"/>
              </a:lnSpc>
              <a:spcAft>
                <a:spcPts val="0"/>
              </a:spcAft>
            </a:pPr>
            <a:r>
              <a:rPr lang="en-US" altLang="zh-CN" sz="2600" kern="100" dirty="0" smtClean="0">
                <a:solidFill>
                  <a:schemeClr val="accent6">
                    <a:lumMod val="75000"/>
                  </a:schemeClr>
                </a:solidFill>
                <a:latin typeface="Times New Roman"/>
                <a:ea typeface="华文细黑"/>
                <a:cs typeface="Courier New"/>
              </a:rPr>
              <a:t>(2)</a:t>
            </a:r>
            <a:r>
              <a:rPr lang="zh-CN" altLang="zh-CN" sz="2600" kern="100" dirty="0" smtClean="0">
                <a:solidFill>
                  <a:schemeClr val="accent6">
                    <a:lumMod val="75000"/>
                  </a:schemeClr>
                </a:solidFill>
                <a:latin typeface="Times New Roman"/>
                <a:ea typeface="华文细黑"/>
                <a:cs typeface="Times New Roman"/>
              </a:rPr>
              <a:t>启示：</a:t>
            </a:r>
            <a:endParaRPr lang="zh-CN" altLang="zh-CN" sz="1050" kern="100" dirty="0" smtClean="0">
              <a:solidFill>
                <a:schemeClr val="accent6">
                  <a:lumMod val="75000"/>
                </a:schemeClr>
              </a:solidFill>
              <a:latin typeface="宋体"/>
              <a:cs typeface="Courier New"/>
            </a:endParaRPr>
          </a:p>
          <a:p>
            <a:pPr algn="just">
              <a:lnSpc>
                <a:spcPts val="5000"/>
              </a:lnSpc>
              <a:spcAft>
                <a:spcPts val="0"/>
              </a:spcAft>
            </a:pPr>
            <a:r>
              <a:rPr lang="en-US" altLang="zh-CN" sz="2600" kern="100" dirty="0" smtClean="0">
                <a:solidFill>
                  <a:schemeClr val="accent6">
                    <a:lumMod val="75000"/>
                  </a:schemeClr>
                </a:solidFill>
                <a:latin typeface="宋体"/>
                <a:ea typeface="华文细黑"/>
                <a:cs typeface="Times New Roman"/>
              </a:rPr>
              <a:t>①</a:t>
            </a:r>
            <a:r>
              <a:rPr lang="zh-CN" altLang="zh-CN" sz="2600" kern="100" dirty="0" smtClean="0">
                <a:solidFill>
                  <a:schemeClr val="accent6">
                    <a:lumMod val="75000"/>
                  </a:schemeClr>
                </a:solidFill>
                <a:latin typeface="Times New Roman"/>
                <a:ea typeface="华文细黑"/>
                <a:cs typeface="Times New Roman"/>
              </a:rPr>
              <a:t>要有敬业精神；</a:t>
            </a:r>
            <a:r>
              <a:rPr lang="en-US" altLang="zh-CN" sz="2600" kern="100" dirty="0" smtClean="0">
                <a:solidFill>
                  <a:schemeClr val="accent6">
                    <a:lumMod val="75000"/>
                  </a:schemeClr>
                </a:solidFill>
                <a:latin typeface="宋体"/>
                <a:ea typeface="华文细黑"/>
                <a:cs typeface="Times New Roman"/>
              </a:rPr>
              <a:t>②</a:t>
            </a:r>
            <a:r>
              <a:rPr lang="zh-CN" altLang="zh-CN" sz="2600" kern="100" dirty="0" smtClean="0">
                <a:solidFill>
                  <a:schemeClr val="accent6">
                    <a:lumMod val="75000"/>
                  </a:schemeClr>
                </a:solidFill>
                <a:latin typeface="Times New Roman"/>
                <a:ea typeface="华文细黑"/>
                <a:cs typeface="Times New Roman"/>
              </a:rPr>
              <a:t>坚持实事求是的精神，努力提升专业水平；</a:t>
            </a:r>
            <a:r>
              <a:rPr lang="en-US" altLang="zh-CN" sz="2600" kern="100" dirty="0" smtClean="0">
                <a:solidFill>
                  <a:schemeClr val="accent6">
                    <a:lumMod val="75000"/>
                  </a:schemeClr>
                </a:solidFill>
                <a:latin typeface="宋体"/>
                <a:ea typeface="华文细黑"/>
                <a:cs typeface="Times New Roman"/>
              </a:rPr>
              <a:t>③</a:t>
            </a:r>
            <a:r>
              <a:rPr lang="zh-CN" altLang="zh-CN" sz="2600" kern="100" dirty="0" smtClean="0">
                <a:solidFill>
                  <a:schemeClr val="accent6">
                    <a:lumMod val="75000"/>
                  </a:schemeClr>
                </a:solidFill>
                <a:latin typeface="Times New Roman"/>
                <a:ea typeface="华文细黑"/>
                <a:cs typeface="Times New Roman"/>
              </a:rPr>
              <a:t>敢于说真话，坚持真理；</a:t>
            </a:r>
            <a:r>
              <a:rPr lang="en-US" altLang="zh-CN" sz="2600" kern="100" dirty="0" smtClean="0">
                <a:solidFill>
                  <a:schemeClr val="accent6">
                    <a:lumMod val="75000"/>
                  </a:schemeClr>
                </a:solidFill>
                <a:latin typeface="宋体"/>
                <a:ea typeface="华文细黑"/>
                <a:cs typeface="Times New Roman"/>
              </a:rPr>
              <a:t>④</a:t>
            </a:r>
            <a:r>
              <a:rPr lang="zh-CN" altLang="zh-CN" sz="2600" kern="100" dirty="0" smtClean="0">
                <a:solidFill>
                  <a:schemeClr val="accent6">
                    <a:lumMod val="75000"/>
                  </a:schemeClr>
                </a:solidFill>
                <a:latin typeface="Times New Roman"/>
                <a:ea typeface="华文细黑"/>
                <a:cs typeface="Times New Roman"/>
              </a:rPr>
              <a:t>坦然面对批评并勇于自我反省，不可自以为是；</a:t>
            </a:r>
            <a:r>
              <a:rPr lang="en-US" altLang="zh-CN" sz="2600" kern="100" dirty="0" smtClean="0">
                <a:solidFill>
                  <a:schemeClr val="accent6">
                    <a:lumMod val="75000"/>
                  </a:schemeClr>
                </a:solidFill>
                <a:latin typeface="宋体"/>
                <a:ea typeface="华文细黑"/>
                <a:cs typeface="Times New Roman"/>
              </a:rPr>
              <a:t>⑤</a:t>
            </a:r>
            <a:r>
              <a:rPr lang="zh-CN" altLang="zh-CN" sz="2600" kern="100" dirty="0" smtClean="0">
                <a:solidFill>
                  <a:schemeClr val="accent6">
                    <a:lumMod val="75000"/>
                  </a:schemeClr>
                </a:solidFill>
                <a:latin typeface="Times New Roman"/>
                <a:ea typeface="华文细黑"/>
                <a:cs typeface="Times New Roman"/>
              </a:rPr>
              <a:t>舞台就是人生，人生就是舞台。</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60092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272" y="800582"/>
            <a:ext cx="8856984" cy="3211328"/>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常见提问方式：</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结合文中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这一人物形象分析作品主旨。</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结合文中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这一人物形象谈谈小说给你的启示。</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请简要分析文中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这一人物形象的艺术价值</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4698438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272" y="-104384"/>
            <a:ext cx="8856984" cy="5215082"/>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从三方面考虑主要人物的作用：</a:t>
            </a:r>
            <a:endParaRPr lang="zh-CN" altLang="zh-CN" sz="105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表现主题的作用。小说的人物形象众多，其中置于中心地位、被作者着力塑造的就是小说的主要人物。刻画人物是小说的核心，但不是根本目的，刻画人物的美丑善恶无非是为反映现实服务的，小说的最终落脚点是借助形象透露出作者对社会生活的某些方面的感受和体会。人物形象的典型性，即人物形象折射出的社会现象以及带给人们的某种启示，是主要人物形象承担的重要任务。简言之，主要人物承担着揭示小说主题的作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9481525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272" y="519420"/>
            <a:ext cx="8856984" cy="3852530"/>
          </a:xfrm>
          <a:prstGeom prst="rect">
            <a:avLst/>
          </a:prstGeom>
          <a:noFill/>
        </p:spPr>
        <p:txBody>
          <a:bodyPr wrap="square" rtlCol="0">
            <a:spAutoFit/>
          </a:bodyPr>
          <a:lstStyle/>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推进情节的作用。主要是分析人物性格</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命运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变化而使情节有了变化，从而对情节起推进作用。</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体现社会意义。分析人物形象的社会意义，结合社会现实深切理解人物对当代社会的思想指导等方面的作用，以及分析人物形象的艺术价值给人们带来的某种启示，这也是作品的真正写作意图</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7923723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272" y="223257"/>
            <a:ext cx="8856984" cy="458074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分析概括次要人物作用题</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绝　鉴</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何一飞</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隐逸</a:t>
            </a:r>
            <a:r>
              <a:rPr lang="zh-CN" altLang="zh-CN" sz="2600" kern="100" dirty="0">
                <a:latin typeface="Times New Roman"/>
                <a:ea typeface="华文细黑"/>
                <a:cs typeface="Times New Roman"/>
              </a:rPr>
              <a:t>斋是做玉器生意的。老板姓陈，叫陈若尘。原是历史老师，不知什么原因，辞了职，开了家玉器店，取名隐逸斋。陈若尘四季皆藏好茶，有两个半茶友</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741050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04418"/>
            <a:ext cx="8769291" cy="3939540"/>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当</a:t>
            </a:r>
            <a:r>
              <a:rPr lang="zh-CN" altLang="zh-CN" sz="2600" kern="100" dirty="0">
                <a:latin typeface="Times New Roman"/>
                <a:ea typeface="华文细黑"/>
                <a:cs typeface="Times New Roman"/>
              </a:rPr>
              <a:t>他得知那位神父是一个骗子，有损于他的声誉时，张皇失措地对他的同事珀蒂帕说：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别提了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您瞧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我上当了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他这人看上去那么老实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他耍了我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卑鄙可耻地耍了我。我求您，求您设法狠狠地惩办他一下，越狠越好。我要写信。请您告诉我，要惩办他，得给谁写信？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对，找总主教！</a:t>
            </a:r>
            <a:r>
              <a:rPr lang="en-US" altLang="zh-CN" sz="2600" kern="100" dirty="0" smtClean="0">
                <a:latin typeface="宋体"/>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节选自莫泊桑《保护人》</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249513378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272" y="223257"/>
            <a:ext cx="8856984"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那</a:t>
            </a:r>
            <a:r>
              <a:rPr lang="zh-CN" altLang="zh-CN" sz="2600" kern="100" dirty="0">
                <a:latin typeface="Times New Roman"/>
                <a:ea typeface="华文细黑"/>
                <a:cs typeface="Times New Roman"/>
              </a:rPr>
              <a:t>两个，一个是他的发小，县教育局长冯有为，用陈若尘的话说，冯有为斯文还在，可以为友；一个是宝峰寺的方丈法缘和尚，轻易不说话，一开口则是口吐莲花，醍醐灌顶。有次喝完茶，法缘和尚盯着陈若尘端详了许久，幽幽地对他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施主面相与佛有缘。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至于那半个，本县县委书记，是冯有为带过来的。喝过几次茶后，发现并无半点官场俗气，就被陈若尘列为半个朋友</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6566469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272" y="223257"/>
            <a:ext cx="8856984"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陈若尘</a:t>
            </a:r>
            <a:r>
              <a:rPr lang="zh-CN" altLang="zh-CN" sz="2600" kern="100" dirty="0">
                <a:latin typeface="Times New Roman"/>
                <a:ea typeface="华文细黑"/>
                <a:cs typeface="Times New Roman"/>
              </a:rPr>
              <a:t>做玉器生意是因为他善鉴玉，尤其善鉴古玉。曾经有省城玉器玩家高价购得一枚汉代龙凤纹玉环，却被专家鉴定为高仿品，也不知玉器玩家从哪儿打听到陈若尘，跑过来请他鉴定。陈若尘拿着放大镜看了又看，最后对玩家说从玉质和线刻技法上可以断定是真品。后来玩家又把龙凤纹玉环拿到北京，北京的大师也鉴定为真品。陈若尘一鉴成名，被人誉为省内古玉鉴定第一</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5039110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67023"/>
            <a:ext cx="8856984" cy="5221942"/>
          </a:xfrm>
          <a:prstGeom prst="rect">
            <a:avLst/>
          </a:prstGeom>
          <a:noFill/>
        </p:spPr>
        <p:txBody>
          <a:bodyPr wrap="square" rtlCol="0">
            <a:spAutoFit/>
          </a:bodyPr>
          <a:lstStyle/>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鉴</a:t>
            </a:r>
            <a:r>
              <a:rPr lang="zh-CN" altLang="zh-CN" sz="2500" kern="100" dirty="0">
                <a:latin typeface="Times New Roman"/>
                <a:ea typeface="华文细黑"/>
                <a:cs typeface="Times New Roman"/>
              </a:rPr>
              <a:t>宝这行只要肯</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放手</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是能赚大钱的，所谓</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放手</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就是玩家给钱，拿假货让鉴家出个真品证明。许多玉器玩家都找过陈若尘，陈若尘冷面相拒，再高的价也不做。隐逸斋的生意不好不坏，陈若尘不像他老婆那样着急上火，说是要老是想着挣钱，那就是人被钱玩了，不值得</a:t>
            </a:r>
            <a:r>
              <a:rPr lang="zh-CN" altLang="zh-CN" sz="2500" kern="100" dirty="0" smtClean="0">
                <a:latin typeface="Times New Roman"/>
                <a:ea typeface="华文细黑"/>
                <a:cs typeface="Times New Roman"/>
              </a:rPr>
              <a:t>。</a:t>
            </a:r>
            <a:endParaRPr lang="en-US" altLang="zh-CN" sz="2500" kern="100" dirty="0" smtClean="0">
              <a:latin typeface="Times New Roman"/>
              <a:ea typeface="华文细黑"/>
              <a:cs typeface="Times New Roman"/>
            </a:endParaRPr>
          </a:p>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豁达</a:t>
            </a:r>
            <a:r>
              <a:rPr lang="zh-CN" altLang="zh-CN" sz="2500" kern="100" dirty="0">
                <a:latin typeface="Times New Roman"/>
                <a:ea typeface="华文细黑"/>
                <a:cs typeface="Times New Roman"/>
              </a:rPr>
              <a:t>的陈若尘最近也有些豁达不开，那是因为女儿的事。女儿大学毕业两年，因右脚残疾，找工作辗转了几十次，都被用人单位拒绝了，弄得女儿连家门都不愿走出一步。作为父亲，除了待在他的隐逸斋做点自己想做的事，别的他实在无能为力，他感到愧对女儿</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61148697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67023"/>
            <a:ext cx="8856984"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a:t>
            </a:r>
            <a:r>
              <a:rPr lang="zh-CN" altLang="zh-CN" sz="2600" kern="100" dirty="0">
                <a:latin typeface="Times New Roman"/>
                <a:ea typeface="华文细黑"/>
                <a:cs typeface="Times New Roman"/>
              </a:rPr>
              <a:t>事不知怎么给县委书记知道了。这天晚上，县委书记和冯有为来喝茶，聊了一会儿，书记放下茶盅，拍了拍陈若尘的肩膀，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老弟，别那么清高，你的难事也就是咱朋友的事啊！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说着从包里拿出一份调令递到陈若尘手里，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明天叫孩子到财政局报到，孩子学财会的，正好学以致用。</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陈若尘</a:t>
            </a:r>
            <a:r>
              <a:rPr lang="zh-CN" altLang="zh-CN" sz="2600" kern="100" dirty="0">
                <a:latin typeface="Times New Roman"/>
                <a:ea typeface="华文细黑"/>
                <a:cs typeface="Times New Roman"/>
              </a:rPr>
              <a:t>犹豫了一会儿，把调令接了，说：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古人言，滴水之恩当涌泉相报，您这样的大恩，当以死相报啊。</a:t>
            </a:r>
            <a:r>
              <a:rPr lang="en-US" altLang="zh-CN" sz="2600" kern="100" dirty="0" smtClean="0">
                <a:latin typeface="宋体"/>
                <a:ea typeface="华文细黑"/>
                <a:cs typeface="Times New Roman"/>
              </a:rPr>
              <a:t>”</a:t>
            </a: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时间</a:t>
            </a:r>
            <a:r>
              <a:rPr lang="zh-CN" altLang="zh-CN" sz="2600" kern="100" dirty="0">
                <a:latin typeface="Times New Roman"/>
                <a:ea typeface="华文细黑"/>
                <a:cs typeface="Times New Roman"/>
              </a:rPr>
              <a:t>就这样不急不慢地走</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8207649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89883"/>
            <a:ext cx="8856984"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茶</a:t>
            </a:r>
            <a:r>
              <a:rPr lang="zh-CN" altLang="zh-CN" sz="2600" kern="100" dirty="0">
                <a:latin typeface="Times New Roman"/>
                <a:ea typeface="华文细黑"/>
                <a:cs typeface="Times New Roman"/>
              </a:rPr>
              <a:t>友们很久没来了。陈若尘有些想念，想打电话约他们过来喝茶，拿起电话又放下了，笑自己像没经过事儿的人。这天晚上正念着，书记一个人来了，陈若尘喜得连忙去泡茶。喝了一阵茶，书记从带来的公文包里拿出一个用黄绸裹着的东西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若尘，你给看看。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陈若尘小心接过，揭开黄绸，心就扑通、扑通跳了，一只品相良好的青玉碟子在灯光下发出幽幽的沁人的光。这碟子叫清代菊纹盘，清中期皇家用具，虽说不是孤品，但存世的也不足五枚，香港拍卖行前几年拍卖过一枚，拍出了近百万的价</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3476163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89883"/>
            <a:ext cx="8856984"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仔细</a:t>
            </a:r>
            <a:r>
              <a:rPr lang="zh-CN" altLang="zh-CN" sz="2600" kern="100" dirty="0">
                <a:latin typeface="Times New Roman"/>
                <a:ea typeface="华文细黑"/>
                <a:cs typeface="Times New Roman"/>
              </a:rPr>
              <a:t>看过几遍，确定无疑后，陈若尘才对书记说：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这是真品。</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书记</a:t>
            </a:r>
            <a:r>
              <a:rPr lang="zh-CN" altLang="zh-CN" sz="2600" kern="100" dirty="0">
                <a:latin typeface="Times New Roman"/>
                <a:ea typeface="华文细黑"/>
                <a:cs typeface="Times New Roman"/>
              </a:rPr>
              <a:t>笑着说：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这碟子是家传的，我岂不知它是真品。</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那</a:t>
            </a:r>
            <a:r>
              <a:rPr lang="zh-CN" altLang="zh-CN" sz="2600" kern="100" dirty="0">
                <a:latin typeface="Times New Roman"/>
                <a:ea typeface="华文细黑"/>
                <a:cs typeface="Times New Roman"/>
              </a:rPr>
              <a:t>你拿来叫我看是什么意思？</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书记</a:t>
            </a:r>
            <a:r>
              <a:rPr lang="zh-CN" altLang="zh-CN" sz="2600" kern="100" dirty="0">
                <a:latin typeface="Times New Roman"/>
                <a:ea typeface="华文细黑"/>
                <a:cs typeface="Times New Roman"/>
              </a:rPr>
              <a:t>踌躇着说：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若尘，我们是朋友，你帮个忙，给它出份赝品证明。</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陈若尘</a:t>
            </a:r>
            <a:r>
              <a:rPr lang="zh-CN" altLang="zh-CN" sz="2600" kern="100" dirty="0">
                <a:latin typeface="Times New Roman"/>
                <a:ea typeface="华文细黑"/>
                <a:cs typeface="Times New Roman"/>
              </a:rPr>
              <a:t>明白了，他这是要把真当假，只不知是为了送个安全还是收个安全，聪明啊</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5568451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120363"/>
            <a:ext cx="8856984"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良久</a:t>
            </a:r>
            <a:r>
              <a:rPr lang="zh-CN" altLang="zh-CN" sz="2600" kern="100" dirty="0">
                <a:latin typeface="Times New Roman"/>
                <a:ea typeface="华文细黑"/>
                <a:cs typeface="Times New Roman"/>
              </a:rPr>
              <a:t>，陈若尘站起来踉跄出了茶室。片刻，拿了印鉴纸笔回来，坐下写好鉴定证明书，盖上自己的印鉴递给书记，懒懒地说，你要它假就假吧。然后，端起茶做了个送客的手势，书记尴尬地站了起来，从包中拿出一个大红包，陈若尘不接，把书记半拖半拉推出了门。</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第二天</a:t>
            </a:r>
            <a:r>
              <a:rPr lang="zh-CN" altLang="zh-CN" sz="2600" kern="100" dirty="0">
                <a:latin typeface="Times New Roman"/>
                <a:ea typeface="华文细黑"/>
                <a:cs typeface="Times New Roman"/>
              </a:rPr>
              <a:t>，隐逸斋关了门，门上贴着八个字：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若尘已死，停止营业。</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街坊</a:t>
            </a:r>
            <a:r>
              <a:rPr lang="zh-CN" altLang="zh-CN" sz="2600" kern="100" dirty="0">
                <a:latin typeface="Times New Roman"/>
                <a:ea typeface="华文细黑"/>
                <a:cs typeface="Times New Roman"/>
              </a:rPr>
              <a:t>邻居不信，问陈若尘老婆，老婆又气又恨地说：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死了。死了好。他死他的，我活我的。</a:t>
            </a:r>
            <a:r>
              <a:rPr lang="en-US" altLang="zh-CN" sz="2600" kern="100" dirty="0" smtClean="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68108613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504" y="1104840"/>
            <a:ext cx="8856984" cy="2657138"/>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陈若尘</a:t>
            </a:r>
            <a:r>
              <a:rPr lang="zh-CN" altLang="zh-CN" sz="2600" kern="100" dirty="0">
                <a:latin typeface="Times New Roman"/>
                <a:ea typeface="华文细黑"/>
                <a:cs typeface="Times New Roman"/>
              </a:rPr>
              <a:t>哪去了？有上香的人在宝峰寺看见了他，原来已皈依佛门。</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书记</a:t>
            </a:r>
            <a:r>
              <a:rPr lang="zh-CN" altLang="zh-CN" sz="2600" kern="100" dirty="0">
                <a:latin typeface="Times New Roman"/>
                <a:ea typeface="华文细黑"/>
                <a:cs typeface="Times New Roman"/>
              </a:rPr>
              <a:t>也听说了，怎么也想不明白，陈若尘为了一件小事就去做了和尚</a:t>
            </a:r>
            <a:r>
              <a:rPr lang="zh-CN" altLang="zh-CN" sz="2600" kern="100" dirty="0" smtClean="0">
                <a:latin typeface="Times New Roman"/>
                <a:ea typeface="华文细黑"/>
                <a:cs typeface="Times New Roman"/>
              </a:rPr>
              <a:t>。</a:t>
            </a:r>
            <a:r>
              <a:rPr lang="zh-CN" altLang="zh-CN" sz="1050" kern="100" dirty="0" smtClean="0">
                <a:latin typeface="宋体"/>
                <a:cs typeface="Courier New"/>
              </a:rPr>
              <a:t> </a:t>
            </a:r>
            <a:r>
              <a:rPr lang="en-US" altLang="zh-CN" sz="1050" kern="100" dirty="0">
                <a:latin typeface="宋体"/>
                <a:cs typeface="Courier New"/>
              </a:rPr>
              <a:t> </a:t>
            </a:r>
            <a:r>
              <a:rPr lang="en-US" altLang="zh-CN" sz="1050" kern="100" dirty="0" smtClean="0">
                <a:latin typeface="宋体"/>
                <a:cs typeface="Courier New"/>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选自《</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中国微型小说年选》，有删改</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57904586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504" y="1104840"/>
            <a:ext cx="8856984" cy="3298339"/>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简要分析冯有为、法缘和尚两个人物在小说中的作用。</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从人物形象刻画上看，作为次要人物，此二人衬托出陈若尘淡泊名利、不阿附权贵的品格；从情节安排上看，冯有为的存在引出了下文陈若尘与县委书记的交往事件，法缘和尚的话预示了小说的结局，使小说情节发展更合理</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669460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504" y="101609"/>
            <a:ext cx="8856984" cy="4638001"/>
          </a:xfrm>
          <a:prstGeom prst="rect">
            <a:avLst/>
          </a:prstGeom>
          <a:noFill/>
        </p:spPr>
        <p:txBody>
          <a:bodyPr wrap="square" rtlCol="0">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常见提问方式：</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人物在文中起什么作用？</a:t>
            </a:r>
            <a:endParaRPr lang="zh-CN" altLang="zh-CN" sz="105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请概括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的性格特点及在小说中的作用。</a:t>
            </a:r>
            <a:endParaRPr lang="zh-CN" altLang="zh-CN" sz="105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从四个方面分析概括其作用：自身作用＋衬托主要人物＋情节作用＋主题作用</a:t>
            </a:r>
            <a:endParaRPr lang="zh-CN" altLang="zh-CN" sz="105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自身作用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指次要人物不只是一个线索或情节上的关联人物，有的自身还具有鲜明的性格特点，其具有的作用首先是自身的作用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43901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2227</TotalTime>
  <Words>9645</Words>
  <Application>Microsoft Office PowerPoint</Application>
  <PresentationFormat>全屏显示(16:9)</PresentationFormat>
  <Paragraphs>316</Paragraphs>
  <Slides>108</Slides>
  <Notes>0</Notes>
  <HiddenSlides>0</HiddenSlides>
  <MMClips>0</MMClips>
  <ScaleCrop>false</ScaleCrop>
  <HeadingPairs>
    <vt:vector size="4" baseType="variant">
      <vt:variant>
        <vt:lpstr>主题</vt:lpstr>
      </vt:variant>
      <vt:variant>
        <vt:i4>1</vt:i4>
      </vt:variant>
      <vt:variant>
        <vt:lpstr>幻灯片标题</vt:lpstr>
      </vt:variant>
      <vt:variant>
        <vt:i4>108</vt:i4>
      </vt:variant>
    </vt:vector>
  </HeadingPairs>
  <TitlesOfParts>
    <vt:vector size="10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182</cp:revision>
  <dcterms:created xsi:type="dcterms:W3CDTF">2014-12-15T01:46:29Z</dcterms:created>
  <dcterms:modified xsi:type="dcterms:W3CDTF">2015-04-17T01:28:58Z</dcterms:modified>
</cp:coreProperties>
</file>