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87" r:id="rId3"/>
    <p:sldId id="504" r:id="rId4"/>
    <p:sldId id="505" r:id="rId5"/>
    <p:sldId id="506" r:id="rId6"/>
    <p:sldId id="507" r:id="rId7"/>
    <p:sldId id="655" r:id="rId8"/>
    <p:sldId id="508" r:id="rId9"/>
    <p:sldId id="509" r:id="rId10"/>
    <p:sldId id="510" r:id="rId11"/>
    <p:sldId id="511" r:id="rId12"/>
    <p:sldId id="512" r:id="rId13"/>
    <p:sldId id="789" r:id="rId14"/>
    <p:sldId id="790" r:id="rId15"/>
    <p:sldId id="513" r:id="rId16"/>
    <p:sldId id="514" r:id="rId17"/>
    <p:sldId id="791" r:id="rId18"/>
    <p:sldId id="793" r:id="rId19"/>
    <p:sldId id="792" r:id="rId20"/>
    <p:sldId id="794" r:id="rId21"/>
    <p:sldId id="795" r:id="rId22"/>
    <p:sldId id="796" r:id="rId23"/>
    <p:sldId id="797" r:id="rId24"/>
    <p:sldId id="798" r:id="rId25"/>
    <p:sldId id="799" r:id="rId26"/>
    <p:sldId id="800" r:id="rId27"/>
    <p:sldId id="801" r:id="rId28"/>
    <p:sldId id="802" r:id="rId29"/>
    <p:sldId id="803" r:id="rId30"/>
    <p:sldId id="805" r:id="rId31"/>
    <p:sldId id="804" r:id="rId32"/>
    <p:sldId id="806" r:id="rId33"/>
    <p:sldId id="807" r:id="rId34"/>
    <p:sldId id="808" r:id="rId35"/>
    <p:sldId id="809" r:id="rId36"/>
    <p:sldId id="810" r:id="rId37"/>
    <p:sldId id="811" r:id="rId38"/>
    <p:sldId id="812" r:id="rId39"/>
    <p:sldId id="813" r:id="rId40"/>
    <p:sldId id="814" r:id="rId41"/>
    <p:sldId id="815" r:id="rId42"/>
    <p:sldId id="816" r:id="rId43"/>
    <p:sldId id="817" r:id="rId44"/>
    <p:sldId id="818" r:id="rId45"/>
    <p:sldId id="678" r:id="rId46"/>
    <p:sldId id="679" r:id="rId47"/>
    <p:sldId id="680" r:id="rId48"/>
    <p:sldId id="427" r:id="rId49"/>
    <p:sldId id="540" r:id="rId50"/>
    <p:sldId id="681" r:id="rId51"/>
    <p:sldId id="682" r:id="rId52"/>
    <p:sldId id="683" r:id="rId53"/>
    <p:sldId id="684" r:id="rId54"/>
    <p:sldId id="541" r:id="rId55"/>
    <p:sldId id="542" r:id="rId56"/>
    <p:sldId id="699" r:id="rId57"/>
    <p:sldId id="700" r:id="rId58"/>
    <p:sldId id="701" r:id="rId59"/>
    <p:sldId id="702" r:id="rId60"/>
    <p:sldId id="703" r:id="rId61"/>
    <p:sldId id="888" r:id="rId62"/>
    <p:sldId id="889" r:id="rId63"/>
    <p:sldId id="890" r:id="rId64"/>
    <p:sldId id="891" r:id="rId65"/>
    <p:sldId id="900" r:id="rId66"/>
    <p:sldId id="892" r:id="rId67"/>
    <p:sldId id="901" r:id="rId68"/>
    <p:sldId id="893" r:id="rId69"/>
    <p:sldId id="894" r:id="rId70"/>
    <p:sldId id="895" r:id="rId71"/>
    <p:sldId id="902" r:id="rId72"/>
    <p:sldId id="903" r:id="rId73"/>
    <p:sldId id="898" r:id="rId74"/>
    <p:sldId id="899" r:id="rId75"/>
    <p:sldId id="381" r:id="rId7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5" autoAdjust="0"/>
    <p:restoredTop sz="99756" autoAdjust="0"/>
  </p:normalViewPr>
  <p:slideViewPr>
    <p:cSldViewPr>
      <p:cViewPr>
        <p:scale>
          <a:sx n="100" d="100"/>
          <a:sy n="100" d="100"/>
        </p:scale>
        <p:origin x="-2178"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8" name="TextBox 7"/>
          <p:cNvSpPr txBox="1"/>
          <p:nvPr/>
        </p:nvSpPr>
        <p:spPr>
          <a:xfrm>
            <a:off x="323528" y="1367743"/>
            <a:ext cx="3600400" cy="537648"/>
          </a:xfrm>
          <a:prstGeom prst="rect">
            <a:avLst/>
          </a:prstGeom>
          <a:noFill/>
        </p:spPr>
        <p:txBody>
          <a:bodyPr wrap="square" rtlCol="0">
            <a:spAutoFit/>
          </a:bodyPr>
          <a:lstStyle/>
          <a:p>
            <a:pPr>
              <a:lnSpc>
                <a:spcPts val="4000"/>
              </a:lnSpc>
            </a:pPr>
            <a:r>
              <a:rPr lang="zh-CN" altLang="en-US" sz="2800" b="1" dirty="0" smtClean="0">
                <a:latin typeface="黑体" pitchFamily="49" charset="-122"/>
                <a:ea typeface="黑体" pitchFamily="49" charset="-122"/>
                <a:cs typeface="Times New Roman" pitchFamily="18" charset="0"/>
              </a:rPr>
              <a:t>专题</a:t>
            </a:r>
            <a:r>
              <a:rPr lang="zh-CN" altLang="en-US" sz="2800" b="1" dirty="0" smtClean="0">
                <a:latin typeface="黑体" pitchFamily="49" charset="-122"/>
                <a:ea typeface="黑体" pitchFamily="49" charset="-122"/>
                <a:cs typeface="Times New Roman" pitchFamily="18" charset="0"/>
              </a:rPr>
              <a:t>三  考点突破</a:t>
            </a:r>
            <a:endParaRPr lang="zh-CN" altLang="zh-CN" sz="2800" b="1" dirty="0">
              <a:latin typeface="黑体" pitchFamily="49" charset="-122"/>
              <a:ea typeface="黑体" pitchFamily="49" charset="-122"/>
              <a:cs typeface="Times New Roman" pitchFamily="18" charset="0"/>
            </a:endParaRPr>
          </a:p>
        </p:txBody>
      </p:sp>
      <p:sp>
        <p:nvSpPr>
          <p:cNvPr id="11" name="TextBox 10"/>
          <p:cNvSpPr txBox="1"/>
          <p:nvPr/>
        </p:nvSpPr>
        <p:spPr>
          <a:xfrm>
            <a:off x="395536" y="2205127"/>
            <a:ext cx="7770077" cy="1374735"/>
          </a:xfrm>
          <a:prstGeom prst="rect">
            <a:avLst/>
          </a:prstGeom>
          <a:noFill/>
        </p:spPr>
        <p:txBody>
          <a:bodyPr wrap="none" rtlCol="0">
            <a:spAutoFit/>
          </a:bodyPr>
          <a:lstStyle/>
          <a:p>
            <a:pPr>
              <a:lnSpc>
                <a:spcPts val="5000"/>
              </a:lnSpc>
            </a:pPr>
            <a:r>
              <a:rPr lang="zh-CN" altLang="zh-CN" sz="3200" b="1" dirty="0">
                <a:solidFill>
                  <a:srgbClr val="FFFF00"/>
                </a:solidFill>
                <a:latin typeface="Times New Roman" pitchFamily="18" charset="0"/>
                <a:ea typeface="微软雅黑" pitchFamily="34" charset="-122"/>
                <a:cs typeface="Times New Roman" pitchFamily="18" charset="0"/>
              </a:rPr>
              <a:t>考点五　探究文本意蕴</a:t>
            </a:r>
          </a:p>
          <a:p>
            <a:pPr algn="ctr">
              <a:lnSpc>
                <a:spcPts val="5000"/>
              </a:lnSpc>
            </a:pPr>
            <a:r>
              <a:rPr lang="en-US" altLang="zh-CN" sz="2600" b="1" dirty="0" smtClean="0">
                <a:solidFill>
                  <a:srgbClr val="7030A0"/>
                </a:solidFill>
                <a:latin typeface="Times New Roman" pitchFamily="18" charset="0"/>
                <a:ea typeface="微软雅黑" pitchFamily="34" charset="-122"/>
                <a:cs typeface="Times New Roman" pitchFamily="18" charset="0"/>
              </a:rPr>
              <a:t>                   ——</a:t>
            </a:r>
            <a:r>
              <a:rPr lang="zh-CN" altLang="zh-CN" sz="2600" b="1" dirty="0">
                <a:solidFill>
                  <a:srgbClr val="7030A0"/>
                </a:solidFill>
                <a:latin typeface="Times New Roman" pitchFamily="18" charset="0"/>
                <a:ea typeface="微软雅黑" pitchFamily="34" charset="-122"/>
                <a:cs typeface="Times New Roman" pitchFamily="18" charset="0"/>
              </a:rPr>
              <a:t>深入阅读，多角度、深层次展开探究</a:t>
            </a:r>
          </a:p>
        </p:txBody>
      </p:sp>
      <p:sp>
        <p:nvSpPr>
          <p:cNvPr id="6" name="TextBox 5"/>
          <p:cNvSpPr txBox="1"/>
          <p:nvPr/>
        </p:nvSpPr>
        <p:spPr>
          <a:xfrm>
            <a:off x="539552" y="771550"/>
            <a:ext cx="4134465" cy="523220"/>
          </a:xfrm>
          <a:prstGeom prst="rect">
            <a:avLst/>
          </a:prstGeom>
          <a:noFill/>
        </p:spPr>
        <p:txBody>
          <a:bodyPr wrap="none" rtlCol="0">
            <a:spAutoFit/>
          </a:bodyPr>
          <a:lstStyle/>
          <a:p>
            <a:r>
              <a:rPr lang="zh-CN" altLang="zh-CN" sz="2800" b="1" dirty="0">
                <a:solidFill>
                  <a:schemeClr val="bg1">
                    <a:lumMod val="50000"/>
                  </a:schemeClr>
                </a:solidFill>
                <a:latin typeface="黑体" pitchFamily="49" charset="-122"/>
                <a:ea typeface="黑体" pitchFamily="49" charset="-122"/>
              </a:rPr>
              <a:t>第一章　文学类文本阅读</a:t>
            </a:r>
            <a:endParaRPr lang="zh-CN" altLang="en-US" sz="2800" b="1" dirty="0">
              <a:solidFill>
                <a:schemeClr val="bg1">
                  <a:lumMod val="50000"/>
                </a:schemeClr>
              </a:solidFill>
              <a:latin typeface="黑体" pitchFamily="49" charset="-122"/>
              <a:ea typeface="黑体" pitchFamily="49" charset="-122"/>
            </a:endParaRPr>
          </a:p>
        </p:txBody>
      </p:sp>
      <p:sp>
        <p:nvSpPr>
          <p:cNvPr id="9" name="矩形 8"/>
          <p:cNvSpPr/>
          <p:nvPr/>
        </p:nvSpPr>
        <p:spPr>
          <a:xfrm>
            <a:off x="5061872" y="723270"/>
            <a:ext cx="3326552" cy="562270"/>
          </a:xfrm>
          <a:prstGeom prst="rect">
            <a:avLst/>
          </a:prstGeom>
        </p:spPr>
        <p:txBody>
          <a:bodyPr wrap="none">
            <a:spAutoFit/>
          </a:bodyPr>
          <a:lstStyle/>
          <a:p>
            <a:pPr lvl="0">
              <a:lnSpc>
                <a:spcPts val="4000"/>
              </a:lnSpc>
            </a:pPr>
            <a:r>
              <a:rPr lang="zh-CN" altLang="zh-CN" sz="2800" b="1" dirty="0">
                <a:solidFill>
                  <a:schemeClr val="bg1">
                    <a:lumMod val="50000"/>
                  </a:schemeClr>
                </a:solidFill>
                <a:latin typeface="Times New Roman" pitchFamily="18" charset="0"/>
                <a:ea typeface="微软雅黑" pitchFamily="34" charset="-122"/>
                <a:cs typeface="Times New Roman" pitchFamily="18" charset="0"/>
              </a:rPr>
              <a:t>第</a:t>
            </a:r>
            <a:r>
              <a:rPr lang="zh-CN" altLang="en-US" sz="2800" b="1" dirty="0">
                <a:solidFill>
                  <a:schemeClr val="bg1">
                    <a:lumMod val="50000"/>
                  </a:schemeClr>
                </a:solidFill>
                <a:latin typeface="Times New Roman" pitchFamily="18" charset="0"/>
                <a:ea typeface="微软雅黑" pitchFamily="34" charset="-122"/>
                <a:cs typeface="Times New Roman" pitchFamily="18" charset="0"/>
              </a:rPr>
              <a:t>一</a:t>
            </a:r>
            <a:r>
              <a:rPr lang="zh-CN" altLang="zh-CN" sz="2800" b="1" dirty="0">
                <a:solidFill>
                  <a:schemeClr val="bg1">
                    <a:lumMod val="50000"/>
                  </a:schemeClr>
                </a:solidFill>
                <a:latin typeface="Times New Roman" pitchFamily="18" charset="0"/>
                <a:ea typeface="微软雅黑" pitchFamily="34" charset="-122"/>
                <a:cs typeface="Times New Roman" pitchFamily="18" charset="0"/>
              </a:rPr>
              <a:t>节　</a:t>
            </a:r>
            <a:r>
              <a:rPr lang="zh-CN" altLang="en-US" sz="2800" b="1" dirty="0">
                <a:solidFill>
                  <a:schemeClr val="bg1">
                    <a:lumMod val="50000"/>
                  </a:schemeClr>
                </a:solidFill>
                <a:latin typeface="Times New Roman" pitchFamily="18" charset="0"/>
                <a:ea typeface="微软雅黑" pitchFamily="34" charset="-122"/>
                <a:cs typeface="Times New Roman" pitchFamily="18" charset="0"/>
              </a:rPr>
              <a:t>小说</a:t>
            </a:r>
            <a:r>
              <a:rPr lang="zh-CN" altLang="zh-CN" sz="2800" b="1" dirty="0">
                <a:solidFill>
                  <a:schemeClr val="bg1">
                    <a:lumMod val="50000"/>
                  </a:schemeClr>
                </a:solidFill>
                <a:latin typeface="Times New Roman" pitchFamily="18" charset="0"/>
                <a:ea typeface="微软雅黑" pitchFamily="34" charset="-122"/>
                <a:cs typeface="Times New Roman" pitchFamily="18" charset="0"/>
              </a:rPr>
              <a:t>阅读</a:t>
            </a:r>
            <a:r>
              <a:rPr lang="en-US" altLang="zh-CN" sz="2800" b="1" dirty="0">
                <a:solidFill>
                  <a:schemeClr val="bg1">
                    <a:lumMod val="50000"/>
                  </a:schemeClr>
                </a:solidFill>
                <a:latin typeface="Times New Roman" pitchFamily="18" charset="0"/>
                <a:ea typeface="微软雅黑" pitchFamily="34" charset="-122"/>
                <a:cs typeface="Times New Roman" pitchFamily="18" charset="0"/>
              </a:rPr>
              <a:t>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663" y="658756"/>
            <a:ext cx="8427116" cy="3857210"/>
          </a:xfrm>
          <a:prstGeom prst="rect">
            <a:avLst/>
          </a:prstGeom>
          <a:noFill/>
        </p:spPr>
        <p:txBody>
          <a:bodyPr wrap="square" rtlCol="0">
            <a:spAutoFit/>
          </a:bodyPr>
          <a:lstStyle/>
          <a:p>
            <a:pPr algn="just">
              <a:lnSpc>
                <a:spcPts val="5000"/>
              </a:lnSpc>
            </a:pP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示例三</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这是一篇艺术上颇为精致的小说。结构上，以</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碑</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贯穿全文，讲述了罗永才四次前往山王庄的故事；同时，洗碑的故事又嵌在春夜的回忆之中，首尾圆合，别致精巧。语言看似平实，实则富有表现力，如用一连串的短句描述王石匠的动作，表现出王石匠的淡定从容，极富神韵</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699542"/>
            <a:ext cx="8647507"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无论选哪一种观点探究，都不要忽视题干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联系自身阅读小说的经验和对传统文化精神的认识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这一提示语。选第一种观点，实则是探究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平常人的寻常事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背后作者选材的意图；选第二种观点，实则是探究它有哪些丰富的意蕴，主要从小说中两个人物角度入手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272" y="-73878"/>
            <a:ext cx="8769291" cy="5215082"/>
          </a:xfrm>
          <a:prstGeom prst="rect">
            <a:avLst/>
          </a:prstGeom>
          <a:noFill/>
        </p:spPr>
        <p:txBody>
          <a:bodyPr wrap="square" rtlCol="0">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标题意蕴、作用探究</a:t>
            </a:r>
            <a:endParaRPr lang="zh-CN" altLang="zh-CN" sz="1050" kern="100" dirty="0">
              <a:solidFill>
                <a:srgbClr val="C00000"/>
              </a:solidFill>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标题是文章的眼睛，或是情节的高度概括，或是人物性格的突出体现，等等。命题者偏爱选择标题作为探究点。常见的探究题有三种：一是侧重内容的意蕴探究，二是不同标题的比较探究，三是拟标题的意图。无论是哪种，都要关注两方面：一是标题本身的内容、艺术特点；二是标题与文本的联系，如情节、人物、主旨、环境等，或就一个角度谈深谈透，或多角度多层次切入。对于标题意蕴题，特别要关注表层义、深层义、象征义或比喻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009735"/>
            <a:ext cx="8769291" cy="2570127"/>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对于标题作用探究题，可从以下几个方面考虑：</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设置悬念；</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贯穿始终、使结构严谨的线索；</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突出人物的形象或者性格；</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推动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暗示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情节发展；</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突出主题，对主题的表现起到画龙点睛的作用；</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以某种艺术手法达到吸引读者的目的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91941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57587"/>
            <a:ext cx="8769291" cy="3298339"/>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常考的标题作用类探究角度有：</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形象</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类标题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如《侯银匠》《鞋》等</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突显人物形象。</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贯穿全文，起到线索作用。</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设置悬念，激起读者阅读兴趣。</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紧扣中心，突出主题。</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富有象征意蕴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针对物象标题而言</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44534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03594"/>
            <a:ext cx="8769291" cy="5135765"/>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事件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类标题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如《一个人的遭遇》《溜索》等</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突出主要情节。</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设置悬念，增强故事的可读性。</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起到线索作用。</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暗示了主题。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如果是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人物＋事件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，还要答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交代了主要人物</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时间、地点、环境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类标题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如《古渡头》《晚秋》等</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点明时间、地点，创设故事背景，渲染环境气氛。</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设置悬念，暗示情节发展。</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作为贯穿全文的线索，呼应全文内容。</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突出小说的主题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结合小说的含意作答</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137264"/>
            <a:ext cx="8769291" cy="5286062"/>
          </a:xfrm>
          <a:prstGeom prst="rect">
            <a:avLst/>
          </a:prstGeom>
          <a:noFill/>
        </p:spPr>
        <p:txBody>
          <a:bodyPr wrap="square" rtlCol="0">
            <a:spAutoFit/>
          </a:bodyPr>
          <a:lstStyle/>
          <a:p>
            <a:pPr algn="just">
              <a:lnSpc>
                <a:spcPts val="4500"/>
              </a:lnSpc>
              <a:spcAft>
                <a:spcPts val="0"/>
              </a:spcAft>
            </a:pPr>
            <a:r>
              <a:rPr lang="zh-CN" altLang="zh-CN" sz="2500" kern="100" dirty="0">
                <a:solidFill>
                  <a:srgbClr val="E36C0A"/>
                </a:solidFill>
                <a:latin typeface="Times New Roman"/>
                <a:ea typeface="华文细黑"/>
                <a:cs typeface="Times New Roman"/>
              </a:rPr>
              <a:t>典题读悟</a:t>
            </a:r>
            <a:endParaRPr lang="zh-CN" altLang="zh-CN" sz="2500" kern="100" dirty="0">
              <a:latin typeface="宋体"/>
              <a:cs typeface="Courier New"/>
            </a:endParaRPr>
          </a:p>
          <a:p>
            <a:pPr algn="just">
              <a:lnSpc>
                <a:spcPts val="4500"/>
              </a:lnSpc>
              <a:spcAft>
                <a:spcPts val="0"/>
              </a:spcAft>
            </a:pPr>
            <a:r>
              <a:rPr lang="zh-CN" altLang="zh-CN" sz="2500" kern="100" dirty="0">
                <a:latin typeface="Times New Roman"/>
                <a:ea typeface="华文细黑"/>
                <a:cs typeface="Times New Roman"/>
              </a:rPr>
              <a:t>试题一：</a:t>
            </a:r>
            <a:r>
              <a:rPr lang="en-US" altLang="zh-CN" sz="2500" kern="100" dirty="0">
                <a:latin typeface="Times New Roman"/>
                <a:ea typeface="华文细黑"/>
                <a:cs typeface="Courier New"/>
              </a:rPr>
              <a:t>2011</a:t>
            </a:r>
            <a:r>
              <a:rPr lang="zh-CN" altLang="zh-CN" sz="2500" kern="100" dirty="0">
                <a:latin typeface="Times New Roman"/>
                <a:ea typeface="华文细黑"/>
                <a:cs typeface="Times New Roman"/>
              </a:rPr>
              <a:t>年山东卷小说《审丑》探究题</a:t>
            </a:r>
            <a:endParaRPr lang="zh-CN" altLang="zh-CN" sz="2500" kern="100" dirty="0">
              <a:latin typeface="宋体"/>
              <a:cs typeface="Courier New"/>
            </a:endParaRPr>
          </a:p>
          <a:p>
            <a:pPr algn="just">
              <a:lnSpc>
                <a:spcPts val="4500"/>
              </a:lnSpc>
              <a:spcAft>
                <a:spcPts val="0"/>
              </a:spcAft>
            </a:pPr>
            <a:r>
              <a:rPr lang="en-US" altLang="zh-CN" sz="2500" kern="100" spc="-100" dirty="0" smtClean="0">
                <a:latin typeface="宋体"/>
                <a:ea typeface="华文细黑"/>
                <a:cs typeface="Times New Roman"/>
              </a:rPr>
              <a:t>“</a:t>
            </a:r>
            <a:r>
              <a:rPr lang="zh-CN" altLang="zh-CN" sz="2500" kern="100" spc="-100" dirty="0" smtClean="0">
                <a:latin typeface="Times New Roman"/>
                <a:ea typeface="华文细黑"/>
                <a:cs typeface="Times New Roman"/>
              </a:rPr>
              <a:t>审丑</a:t>
            </a:r>
            <a:r>
              <a:rPr lang="en-US" altLang="zh-CN" sz="2500" kern="100" spc="-100" dirty="0" smtClean="0">
                <a:latin typeface="宋体"/>
                <a:ea typeface="华文细黑"/>
                <a:cs typeface="Times New Roman"/>
              </a:rPr>
              <a:t>”</a:t>
            </a:r>
            <a:r>
              <a:rPr lang="zh-CN" altLang="zh-CN" sz="2500" kern="100" spc="-100" dirty="0" smtClean="0">
                <a:latin typeface="Times New Roman"/>
                <a:ea typeface="华文细黑"/>
                <a:cs typeface="Times New Roman"/>
              </a:rPr>
              <a:t>作为小说的标题，意蕴丰富。请结合全文谈谈你的理解。</a:t>
            </a:r>
            <a:endParaRPr lang="zh-CN" altLang="zh-CN" sz="2500" kern="100" spc="-100" dirty="0" smtClean="0">
              <a:latin typeface="宋体"/>
              <a:cs typeface="Courier New"/>
            </a:endParaRPr>
          </a:p>
          <a:p>
            <a:pPr algn="just">
              <a:lnSpc>
                <a:spcPts val="4500"/>
              </a:lnSpc>
              <a:spcAft>
                <a:spcPts val="0"/>
              </a:spcAft>
            </a:pPr>
            <a:r>
              <a:rPr lang="zh-CN" altLang="zh-CN" sz="2500" kern="100" dirty="0" smtClean="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en-US" altLang="zh-CN" sz="2500" kern="100" dirty="0">
                <a:solidFill>
                  <a:schemeClr val="accent6">
                    <a:lumMod val="75000"/>
                  </a:schemeClr>
                </a:solidFill>
                <a:latin typeface="宋体"/>
                <a:ea typeface="华文细黑"/>
                <a:cs typeface="Times New Roman"/>
              </a:rPr>
              <a:t>①</a:t>
            </a:r>
            <a:r>
              <a:rPr lang="zh-CN" altLang="zh-CN" sz="2500" kern="100" dirty="0">
                <a:solidFill>
                  <a:schemeClr val="accent6">
                    <a:lumMod val="75000"/>
                  </a:schemeClr>
                </a:solidFill>
                <a:latin typeface="Times New Roman"/>
                <a:ea typeface="华文细黑"/>
                <a:cs typeface="Times New Roman"/>
              </a:rPr>
              <a:t>标题一语双关</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或反讽</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a:p>
            <a:pPr algn="just">
              <a:lnSpc>
                <a:spcPts val="4500"/>
              </a:lnSpc>
              <a:spcAft>
                <a:spcPts val="0"/>
              </a:spcAft>
            </a:pPr>
            <a:r>
              <a:rPr lang="en-US" altLang="zh-CN" sz="2500" kern="100" dirty="0">
                <a:solidFill>
                  <a:schemeClr val="accent6">
                    <a:lumMod val="75000"/>
                  </a:schemeClr>
                </a:solidFill>
                <a:latin typeface="宋体"/>
                <a:ea typeface="华文细黑"/>
                <a:cs typeface="Times New Roman"/>
              </a:rPr>
              <a:t>②“</a:t>
            </a:r>
            <a:r>
              <a:rPr lang="zh-CN" altLang="zh-CN" sz="2500" kern="100" dirty="0">
                <a:solidFill>
                  <a:schemeClr val="accent6">
                    <a:lumMod val="75000"/>
                  </a:schemeClr>
                </a:solidFill>
                <a:latin typeface="Times New Roman"/>
                <a:ea typeface="华文细黑"/>
                <a:cs typeface="Times New Roman"/>
              </a:rPr>
              <a:t>审丑</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是一种绘画</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原则</a:t>
            </a:r>
            <a:r>
              <a:rPr lang="en-US" altLang="zh-CN" sz="2500" kern="100" dirty="0">
                <a:solidFill>
                  <a:schemeClr val="accent6">
                    <a:lumMod val="75000"/>
                  </a:schemeClr>
                </a:solidFill>
                <a:latin typeface="宋体"/>
                <a:ea typeface="华文细黑"/>
                <a:cs typeface="Times New Roman"/>
              </a:rPr>
              <a:t>”</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或</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流派</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风格</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理论</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等</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，老人成为学生的</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审丑</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对象。</a:t>
            </a:r>
            <a:endParaRPr lang="zh-CN" altLang="zh-CN" sz="2500" kern="100" dirty="0">
              <a:solidFill>
                <a:schemeClr val="accent6">
                  <a:lumMod val="75000"/>
                </a:schemeClr>
              </a:solidFill>
              <a:latin typeface="宋体"/>
              <a:cs typeface="Courier New"/>
            </a:endParaRPr>
          </a:p>
          <a:p>
            <a:pPr algn="just">
              <a:lnSpc>
                <a:spcPts val="4500"/>
              </a:lnSpc>
              <a:spcAft>
                <a:spcPts val="0"/>
              </a:spcAft>
            </a:pPr>
            <a:r>
              <a:rPr lang="en-US" altLang="zh-CN" sz="2500" kern="100" dirty="0">
                <a:solidFill>
                  <a:schemeClr val="accent6">
                    <a:lumMod val="75000"/>
                  </a:schemeClr>
                </a:solidFill>
                <a:latin typeface="宋体"/>
                <a:ea typeface="华文细黑"/>
                <a:cs typeface="Times New Roman"/>
              </a:rPr>
              <a:t>③</a:t>
            </a:r>
            <a:r>
              <a:rPr lang="zh-CN" altLang="zh-CN" sz="2500" kern="100" dirty="0">
                <a:solidFill>
                  <a:schemeClr val="accent6">
                    <a:lumMod val="75000"/>
                  </a:schemeClr>
                </a:solidFill>
                <a:latin typeface="Times New Roman"/>
                <a:ea typeface="华文细黑"/>
                <a:cs typeface="Times New Roman"/>
              </a:rPr>
              <a:t>老人外貌丑陋，做人体模特被人们视为</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丑</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事，但这</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丑</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下面深藏着为孙子全力付出的淳朴心灵。</a:t>
            </a:r>
            <a:endParaRPr lang="zh-CN" altLang="zh-CN" sz="2500" kern="100" dirty="0">
              <a:solidFill>
                <a:schemeClr val="accent6">
                  <a:lumMod val="75000"/>
                </a:schemeClr>
              </a:solidFill>
              <a:latin typeface="宋体"/>
              <a:cs typeface="Courier New"/>
            </a:endParaRPr>
          </a:p>
          <a:p>
            <a:pPr algn="just">
              <a:lnSpc>
                <a:spcPts val="4500"/>
              </a:lnSpc>
              <a:spcAft>
                <a:spcPts val="0"/>
              </a:spcAft>
            </a:pPr>
            <a:r>
              <a:rPr lang="en-US" altLang="zh-CN" sz="2500" kern="100" dirty="0">
                <a:solidFill>
                  <a:schemeClr val="accent6">
                    <a:lumMod val="75000"/>
                  </a:schemeClr>
                </a:solidFill>
                <a:latin typeface="宋体"/>
                <a:ea typeface="华文细黑"/>
                <a:cs typeface="Times New Roman"/>
              </a:rPr>
              <a:t>④</a:t>
            </a:r>
            <a:r>
              <a:rPr lang="zh-CN" altLang="zh-CN" sz="2500" kern="100" dirty="0">
                <a:solidFill>
                  <a:schemeClr val="accent6">
                    <a:lumMod val="75000"/>
                  </a:schemeClr>
                </a:solidFill>
                <a:latin typeface="Times New Roman"/>
                <a:ea typeface="华文细黑"/>
                <a:cs typeface="Times New Roman"/>
              </a:rPr>
              <a:t>小臭儿不孝</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或</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忘恩负义</a:t>
            </a:r>
            <a:r>
              <a:rPr lang="en-US" altLang="zh-CN" sz="2500" kern="100" dirty="0">
                <a:solidFill>
                  <a:schemeClr val="accent6">
                    <a:lumMod val="75000"/>
                  </a:schemeClr>
                </a:solidFill>
                <a:latin typeface="宋体"/>
                <a:ea typeface="华文细黑"/>
                <a:cs typeface="Times New Roman"/>
              </a:rPr>
              <a:t>”</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，嫌弃爷爷，是真正的</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丑</a:t>
            </a:r>
            <a:r>
              <a:rPr lang="en-US" altLang="zh-CN" sz="2500" kern="100" dirty="0">
                <a:solidFill>
                  <a:schemeClr val="accent6">
                    <a:lumMod val="75000"/>
                  </a:schemeClr>
                </a:solidFill>
                <a:latin typeface="宋体"/>
                <a:ea typeface="华文细黑"/>
                <a:cs typeface="Times New Roman"/>
              </a:rPr>
              <a:t>”</a:t>
            </a:r>
            <a:r>
              <a:rPr lang="zh-CN" altLang="zh-CN" sz="2500" kern="100" dirty="0" smtClean="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03106"/>
            <a:ext cx="8769291" cy="4500206"/>
          </a:xfrm>
          <a:prstGeom prst="rect">
            <a:avLst/>
          </a:prstGeom>
          <a:noFill/>
        </p:spPr>
        <p:txBody>
          <a:bodyPr wrap="square" rtlCol="0">
            <a:spAutoFit/>
          </a:bodyPr>
          <a:lstStyle/>
          <a:p>
            <a:pPr algn="just">
              <a:lnSpc>
                <a:spcPts val="5000"/>
              </a:lnSpc>
              <a:spcAft>
                <a:spcPts val="0"/>
              </a:spcAft>
            </a:pPr>
            <a:r>
              <a:rPr lang="zh-CN" altLang="zh-CN" sz="2600" kern="100">
                <a:solidFill>
                  <a:srgbClr val="E36C0A"/>
                </a:solidFill>
                <a:latin typeface="IPAPANNEW"/>
                <a:ea typeface="华文细黑"/>
                <a:cs typeface="Times New Roman"/>
              </a:rPr>
              <a:t>探究解析</a:t>
            </a:r>
            <a:endParaRPr lang="zh-CN" altLang="zh-CN" sz="2600" kern="10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探究宜循着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审丑，审的是什么丑、哪些事物的丑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的思路，从三个方面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角度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进行：一是写法的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审丑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，从写法看，一语双关</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反讽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；二是绘画的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审丑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，从绘画看，它是一种绘画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流派</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；三是人的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，从老人角度看是外丑内美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，从小臭儿角度看是外美内丑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540776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432410"/>
            <a:ext cx="8769291" cy="393954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试题二：</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年山东卷小说《活着》探究题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结合文本，谈谈本文以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活着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为题目有什么好处。</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活着</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概括了老人、老牛的生存状态；</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让读者体味</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活着</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的滋味；</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产生如何对待生命的思考；</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形象生动，言简意丰，耐人回味。</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答出其中三点即可。其他答案，只要言之成理亦可</a:t>
            </a:r>
            <a:r>
              <a:rPr lang="en-US" altLang="zh-CN" sz="2600" kern="100" dirty="0" smtClean="0">
                <a:solidFill>
                  <a:schemeClr val="accent6">
                    <a:lumMod val="75000"/>
                  </a:schemeClr>
                </a:solidFill>
                <a:latin typeface="Times New Roman"/>
                <a:ea typeface="华文细黑"/>
                <a:cs typeface="Courier New"/>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573050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952218"/>
            <a:ext cx="8596501" cy="3211328"/>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该道标题作用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好处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探究题探究时，既要遵循一般的探究角度，如在人物、主题方面的好处，又要从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标题出发，从标题自身的表达特点及给读者带来的思考两个角度探究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3464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2768737" y="1051962"/>
            <a:ext cx="6187912" cy="1065035"/>
          </a:xfrm>
          <a:prstGeom prst="rect">
            <a:avLst/>
          </a:prstGeom>
        </p:spPr>
        <p:txBody>
          <a:bodyPr wrap="none">
            <a:spAutoFit/>
          </a:bodyPr>
          <a:lstStyle/>
          <a:p>
            <a:pPr>
              <a:lnSpc>
                <a:spcPts val="4000"/>
              </a:lnSpc>
            </a:pPr>
            <a:r>
              <a:rPr lang="en-US" altLang="zh-CN" sz="2600" b="1" dirty="0">
                <a:solidFill>
                  <a:schemeClr val="bg1"/>
                </a:solidFill>
                <a:latin typeface="宋体" pitchFamily="2" charset="-122"/>
                <a:ea typeface="微软雅黑" pitchFamily="34" charset="-122"/>
              </a:rPr>
              <a:t>Ⅰ</a:t>
            </a:r>
            <a:r>
              <a:rPr lang="zh-CN" altLang="zh-CN" sz="2600" b="1" dirty="0">
                <a:solidFill>
                  <a:schemeClr val="bg1"/>
                </a:solidFill>
                <a:latin typeface="宋体" pitchFamily="2" charset="-122"/>
                <a:ea typeface="微软雅黑" pitchFamily="34" charset="-122"/>
              </a:rPr>
              <a:t>　熟悉高考常考探究题型，体悟探究</a:t>
            </a:r>
            <a:r>
              <a:rPr lang="zh-CN" altLang="zh-CN" sz="2600" b="1" dirty="0" smtClean="0">
                <a:solidFill>
                  <a:schemeClr val="bg1"/>
                </a:solidFill>
                <a:latin typeface="宋体" pitchFamily="2" charset="-122"/>
                <a:ea typeface="微软雅黑" pitchFamily="34" charset="-122"/>
              </a:rPr>
              <a:t>角</a:t>
            </a:r>
            <a:endParaRPr lang="en-US" altLang="zh-CN" sz="2600" b="1" dirty="0" smtClean="0">
              <a:solidFill>
                <a:schemeClr val="bg1"/>
              </a:solidFill>
              <a:latin typeface="宋体" pitchFamily="2" charset="-122"/>
              <a:ea typeface="微软雅黑" pitchFamily="34" charset="-122"/>
            </a:endParaRPr>
          </a:p>
          <a:p>
            <a:pPr>
              <a:lnSpc>
                <a:spcPts val="4000"/>
              </a:lnSpc>
            </a:pPr>
            <a:r>
              <a:rPr lang="en-US" altLang="zh-CN" sz="2600" b="1" dirty="0">
                <a:solidFill>
                  <a:schemeClr val="bg1"/>
                </a:solidFill>
                <a:latin typeface="宋体" pitchFamily="2" charset="-122"/>
                <a:ea typeface="微软雅黑" pitchFamily="34" charset="-122"/>
              </a:rPr>
              <a:t> </a:t>
            </a:r>
            <a:r>
              <a:rPr lang="en-US" altLang="zh-CN" sz="2600" b="1" dirty="0" smtClean="0">
                <a:solidFill>
                  <a:schemeClr val="bg1"/>
                </a:solidFill>
                <a:latin typeface="宋体" pitchFamily="2" charset="-122"/>
                <a:ea typeface="微软雅黑" pitchFamily="34" charset="-122"/>
              </a:rPr>
              <a:t>   </a:t>
            </a:r>
            <a:r>
              <a:rPr lang="zh-CN" altLang="zh-CN" sz="2600" b="1" dirty="0" smtClean="0">
                <a:solidFill>
                  <a:schemeClr val="bg1"/>
                </a:solidFill>
                <a:latin typeface="宋体" pitchFamily="2" charset="-122"/>
                <a:ea typeface="微软雅黑" pitchFamily="34" charset="-122"/>
              </a:rPr>
              <a:t>度</a:t>
            </a:r>
            <a:r>
              <a:rPr lang="zh-CN" altLang="zh-CN" sz="2600" b="1" dirty="0">
                <a:solidFill>
                  <a:schemeClr val="bg1"/>
                </a:solidFill>
                <a:latin typeface="宋体" pitchFamily="2" charset="-122"/>
                <a:ea typeface="微软雅黑" pitchFamily="34" charset="-122"/>
              </a:rPr>
              <a:t>和</a:t>
            </a:r>
            <a:r>
              <a:rPr lang="zh-CN" altLang="zh-CN" sz="2600" b="1" dirty="0" smtClean="0">
                <a:solidFill>
                  <a:schemeClr val="bg1"/>
                </a:solidFill>
                <a:latin typeface="宋体" pitchFamily="2" charset="-122"/>
                <a:ea typeface="微软雅黑" pitchFamily="34" charset="-122"/>
              </a:rPr>
              <a:t>方法</a:t>
            </a:r>
            <a:endParaRPr lang="zh-CN" altLang="zh-CN" sz="2600" b="1" dirty="0">
              <a:solidFill>
                <a:schemeClr val="bg1"/>
              </a:solidFill>
              <a:latin typeface="宋体" pitchFamily="2" charset="-122"/>
              <a:ea typeface="微软雅黑" pitchFamily="34" charset="-122"/>
            </a:endParaRPr>
          </a:p>
        </p:txBody>
      </p:sp>
      <p:sp>
        <p:nvSpPr>
          <p:cNvPr id="7" name="矩形 6">
            <a:hlinkClick r:id="rId3" action="ppaction://hlinksldjump"/>
          </p:cNvPr>
          <p:cNvSpPr/>
          <p:nvPr/>
        </p:nvSpPr>
        <p:spPr>
          <a:xfrm>
            <a:off x="2768737" y="2295176"/>
            <a:ext cx="6187912" cy="552074"/>
          </a:xfrm>
          <a:prstGeom prst="rect">
            <a:avLst/>
          </a:prstGeom>
        </p:spPr>
        <p:txBody>
          <a:bodyPr wrap="none">
            <a:spAutoFit/>
          </a:bodyPr>
          <a:lstStyle/>
          <a:p>
            <a:pPr>
              <a:lnSpc>
                <a:spcPts val="4000"/>
              </a:lnSpc>
            </a:pPr>
            <a:r>
              <a:rPr lang="en-US" altLang="zh-CN" sz="2600" b="1" dirty="0">
                <a:solidFill>
                  <a:schemeClr val="bg1"/>
                </a:solidFill>
                <a:latin typeface="宋体" pitchFamily="2" charset="-122"/>
                <a:ea typeface="微软雅黑" pitchFamily="34" charset="-122"/>
              </a:rPr>
              <a:t>Ⅱ</a:t>
            </a:r>
            <a:r>
              <a:rPr lang="zh-CN" altLang="zh-CN" sz="2600" b="1" dirty="0">
                <a:solidFill>
                  <a:schemeClr val="bg1"/>
                </a:solidFill>
                <a:latin typeface="宋体" pitchFamily="2" charset="-122"/>
                <a:ea typeface="微软雅黑" pitchFamily="34" charset="-122"/>
              </a:rPr>
              <a:t>　抓住规律特点，多角度、深层次</a:t>
            </a:r>
            <a:r>
              <a:rPr lang="zh-CN" altLang="zh-CN" sz="2600" b="1" dirty="0" smtClean="0">
                <a:solidFill>
                  <a:schemeClr val="bg1"/>
                </a:solidFill>
                <a:latin typeface="宋体" pitchFamily="2" charset="-122"/>
                <a:ea typeface="微软雅黑" pitchFamily="34" charset="-122"/>
              </a:rPr>
              <a:t>探究</a:t>
            </a:r>
            <a:endParaRPr lang="zh-CN" altLang="zh-CN" sz="2600" b="1" dirty="0">
              <a:solidFill>
                <a:schemeClr val="bg1"/>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9090"/>
            <a:ext cx="8769291" cy="4936159"/>
          </a:xfrm>
          <a:prstGeom prst="rect">
            <a:avLst/>
          </a:prstGeom>
          <a:noFill/>
        </p:spPr>
        <p:txBody>
          <a:bodyPr wrap="square" rtlCol="0">
            <a:spAutoFit/>
          </a:bodyPr>
          <a:lstStyle/>
          <a:p>
            <a:pPr algn="just">
              <a:lnSpc>
                <a:spcPts val="48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句子意蕴探究</a:t>
            </a:r>
            <a:endParaRPr lang="zh-CN" altLang="zh-CN" sz="1050" kern="100" dirty="0">
              <a:solidFill>
                <a:srgbClr val="C00000"/>
              </a:solidFill>
              <a:latin typeface="宋体"/>
              <a:cs typeface="Courier New"/>
            </a:endParaRPr>
          </a:p>
          <a:p>
            <a:pPr algn="just">
              <a:lnSpc>
                <a:spcPts val="4800"/>
              </a:lnSpc>
              <a:spcAft>
                <a:spcPts val="0"/>
              </a:spcAft>
            </a:pPr>
            <a:r>
              <a:rPr lang="zh-CN" altLang="zh-CN" sz="2600" kern="100" dirty="0">
                <a:latin typeface="Times New Roman"/>
                <a:ea typeface="华文细黑"/>
                <a:cs typeface="Times New Roman"/>
              </a:rPr>
              <a:t>句子意蕴探究同一般的句子含意理解、分析题有同有异。相同的是理解、分析的方法。不同的是：</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能力层级不同，难度不同。探究句子意蕴难度远远大于句子含意的理解、分析。</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所选句子及阅读的范围不同。一般的句子理解题、分析题所选句子可能是局部的重要句子，阅读的范围可能只是一段之中或上下文；而探究句子意蕴题所选句子一定是关乎全文、主旨的，必须在阅读全文的基础上进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3933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3478"/>
            <a:ext cx="876929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典题读悟</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试题：</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年江苏卷小说《安娜之死》探究题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请探究作品结尾画线句的意蕴。</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蜡烛</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的比喻，写出了安娜死亡前意识从异常清醒到渐趋模糊、直至消失的过程。这句话表现了安娜临终前的内心感受，又可以理解为作者对安娜之死的总结。画龙点睛，暗含着作者的喟叹同情</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6955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13075"/>
            <a:ext cx="8511387" cy="3206455"/>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探究该句意蕴要关注该句的两个特点：一是表达特点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比喻；二是位置特点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结尾的最后一句，往往揭示或深化主旨。还要关注两个视角：一是文本人物视角</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表现安娜什么，二是作者视角</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作者借此句表达了什么</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92655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72" y="-26647"/>
            <a:ext cx="8682466" cy="5167825"/>
          </a:xfrm>
          <a:prstGeom prst="rect">
            <a:avLst/>
          </a:prstGeom>
          <a:noFill/>
        </p:spPr>
        <p:txBody>
          <a:bodyPr wrap="square" rtlCol="0">
            <a:spAutoFit/>
          </a:bodyPr>
          <a:lstStyle/>
          <a:p>
            <a:pPr algn="just">
              <a:lnSpc>
                <a:spcPts val="4000"/>
              </a:lnSpc>
              <a:spcAft>
                <a:spcPts val="0"/>
              </a:spcAft>
            </a:pPr>
            <a:r>
              <a:rPr lang="en-US" altLang="zh-CN" sz="2500" kern="100" dirty="0">
                <a:solidFill>
                  <a:srgbClr val="C00000"/>
                </a:solidFill>
                <a:latin typeface="Times New Roman"/>
                <a:ea typeface="华文细黑"/>
                <a:cs typeface="Courier New"/>
              </a:rPr>
              <a:t>(</a:t>
            </a:r>
            <a:r>
              <a:rPr lang="zh-CN" altLang="zh-CN" sz="2500" kern="100" dirty="0">
                <a:solidFill>
                  <a:srgbClr val="C00000"/>
                </a:solidFill>
                <a:latin typeface="Times New Roman"/>
                <a:ea typeface="华文细黑"/>
                <a:cs typeface="Times New Roman"/>
              </a:rPr>
              <a:t>四</a:t>
            </a:r>
            <a:r>
              <a:rPr lang="en-US" altLang="zh-CN" sz="2500" kern="100" dirty="0">
                <a:solidFill>
                  <a:srgbClr val="C00000"/>
                </a:solidFill>
                <a:latin typeface="Times New Roman"/>
                <a:ea typeface="华文细黑"/>
                <a:cs typeface="Courier New"/>
              </a:rPr>
              <a:t>)</a:t>
            </a:r>
            <a:r>
              <a:rPr lang="zh-CN" altLang="zh-CN" sz="2500" kern="100" dirty="0">
                <a:solidFill>
                  <a:srgbClr val="C00000"/>
                </a:solidFill>
                <a:latin typeface="Times New Roman"/>
                <a:ea typeface="华文细黑"/>
                <a:cs typeface="Times New Roman"/>
              </a:rPr>
              <a:t>启示</a:t>
            </a:r>
            <a:r>
              <a:rPr lang="en-US" altLang="zh-CN" sz="2500" kern="100" dirty="0">
                <a:solidFill>
                  <a:srgbClr val="C00000"/>
                </a:solidFill>
                <a:latin typeface="Times New Roman"/>
                <a:ea typeface="华文细黑"/>
                <a:cs typeface="Courier New"/>
              </a:rPr>
              <a:t>(</a:t>
            </a:r>
            <a:r>
              <a:rPr lang="zh-CN" altLang="zh-CN" sz="2500" kern="100" dirty="0">
                <a:solidFill>
                  <a:srgbClr val="C00000"/>
                </a:solidFill>
                <a:latin typeface="Times New Roman"/>
                <a:ea typeface="华文细黑"/>
                <a:cs typeface="Times New Roman"/>
              </a:rPr>
              <a:t>思考</a:t>
            </a:r>
            <a:r>
              <a:rPr lang="en-US" altLang="zh-CN" sz="2500" kern="100" dirty="0">
                <a:solidFill>
                  <a:srgbClr val="C00000"/>
                </a:solidFill>
                <a:latin typeface="Times New Roman"/>
                <a:ea typeface="华文细黑"/>
                <a:cs typeface="Courier New"/>
              </a:rPr>
              <a:t>)</a:t>
            </a:r>
            <a:r>
              <a:rPr lang="zh-CN" altLang="zh-CN" sz="2500" kern="100" dirty="0">
                <a:solidFill>
                  <a:srgbClr val="C00000"/>
                </a:solidFill>
                <a:latin typeface="Times New Roman"/>
                <a:ea typeface="华文细黑"/>
                <a:cs typeface="Times New Roman"/>
              </a:rPr>
              <a:t>类探究</a:t>
            </a:r>
            <a:endParaRPr lang="zh-CN" altLang="zh-CN" sz="2500" kern="100" dirty="0">
              <a:solidFill>
                <a:srgbClr val="C00000"/>
              </a:solidFill>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启示</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思考</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类探究题是近年新增的一种题型，这类题型有启发性，更容易让考生各抒己见，畅所欲言。这类试题，要求在准确把握人物精神实质、关键语句内涵及丰富主题的前提下，结合社会生活写出自己的感受、启示等，侧重探究文本所反映的人生价值和时代精神。这类题型是一种由文本内向文本外拓展延伸的题型，多由小说所写的内容、人物、主题而感，向</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现实</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或</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人生</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延伸，有时也可借鉴</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写法</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作审美探究。无论哪类探究，紧扣文本内容，结合现实</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人生</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等角度读出</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自我感悟</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是其基本要求</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947596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432" y="108238"/>
            <a:ext cx="8682466" cy="4875694"/>
          </a:xfrm>
          <a:prstGeom prst="rect">
            <a:avLst/>
          </a:prstGeom>
          <a:noFill/>
        </p:spPr>
        <p:txBody>
          <a:bodyPr wrap="square" rtlCol="0">
            <a:spAutoFit/>
          </a:bodyPr>
          <a:lstStyle/>
          <a:p>
            <a:pPr algn="just">
              <a:lnSpc>
                <a:spcPts val="4200"/>
              </a:lnSpc>
              <a:spcAft>
                <a:spcPts val="0"/>
              </a:spcAft>
            </a:pPr>
            <a:r>
              <a:rPr lang="zh-CN" altLang="zh-CN" sz="2500" kern="100" dirty="0">
                <a:solidFill>
                  <a:srgbClr val="E36C0A"/>
                </a:solidFill>
                <a:latin typeface="Times New Roman"/>
                <a:ea typeface="华文细黑"/>
                <a:cs typeface="Times New Roman"/>
              </a:rPr>
              <a:t>典题读悟</a:t>
            </a:r>
            <a:endParaRPr lang="zh-CN" altLang="zh-CN" sz="2500" kern="100" dirty="0">
              <a:latin typeface="宋体"/>
              <a:cs typeface="Courier New"/>
            </a:endParaRPr>
          </a:p>
          <a:p>
            <a:pPr algn="just">
              <a:lnSpc>
                <a:spcPts val="4200"/>
              </a:lnSpc>
              <a:spcAft>
                <a:spcPts val="0"/>
              </a:spcAft>
            </a:pPr>
            <a:r>
              <a:rPr lang="zh-CN" altLang="zh-CN" sz="2500" kern="100" dirty="0">
                <a:latin typeface="Times New Roman"/>
                <a:ea typeface="华文细黑"/>
                <a:cs typeface="Times New Roman"/>
              </a:rPr>
              <a:t>试题一：</a:t>
            </a:r>
            <a:r>
              <a:rPr lang="en-US" altLang="zh-CN" sz="2500" kern="100" dirty="0">
                <a:latin typeface="Times New Roman"/>
                <a:ea typeface="华文细黑"/>
                <a:cs typeface="Courier New"/>
              </a:rPr>
              <a:t>2014</a:t>
            </a:r>
            <a:r>
              <a:rPr lang="zh-CN" altLang="zh-CN" sz="2500" kern="100" dirty="0">
                <a:latin typeface="Times New Roman"/>
                <a:ea typeface="华文细黑"/>
                <a:cs typeface="Times New Roman"/>
              </a:rPr>
              <a:t>年辽宁卷小说《数学家的爱情》探究题</a:t>
            </a:r>
            <a:endParaRPr lang="zh-CN" altLang="zh-CN" sz="2500" kern="100" dirty="0">
              <a:latin typeface="宋体"/>
              <a:cs typeface="Courier New"/>
            </a:endParaRPr>
          </a:p>
          <a:p>
            <a:pPr algn="just">
              <a:lnSpc>
                <a:spcPts val="4200"/>
              </a:lnSpc>
              <a:spcAft>
                <a:spcPts val="0"/>
              </a:spcAft>
            </a:pPr>
            <a:r>
              <a:rPr lang="zh-CN" altLang="zh-CN" sz="2500" kern="100" dirty="0">
                <a:latin typeface="Times New Roman"/>
                <a:ea typeface="华文细黑"/>
                <a:cs typeface="Times New Roman"/>
              </a:rPr>
              <a:t>数学天才为什么赢得爱情又为什么失去爱情？请结合作品进行分析。你从这个人物身上得到了什么启示？</a:t>
            </a:r>
            <a:endParaRPr lang="zh-CN" altLang="zh-CN" sz="2500" kern="100" dirty="0">
              <a:latin typeface="宋体"/>
              <a:cs typeface="Courier New"/>
            </a:endParaRPr>
          </a:p>
          <a:p>
            <a:pPr algn="just">
              <a:lnSpc>
                <a:spcPts val="4200"/>
              </a:lnSpc>
              <a:spcAft>
                <a:spcPts val="0"/>
              </a:spcAft>
            </a:pPr>
            <a:r>
              <a:rPr lang="zh-CN" altLang="zh-CN" sz="2500" kern="100" spc="-100" dirty="0">
                <a:solidFill>
                  <a:srgbClr val="0000FF"/>
                </a:solidFill>
                <a:latin typeface="Times New Roman"/>
                <a:ea typeface="华文细黑"/>
                <a:cs typeface="Times New Roman"/>
              </a:rPr>
              <a:t>答案</a:t>
            </a:r>
            <a:r>
              <a:rPr lang="zh-CN" altLang="zh-CN" sz="2500" kern="100" spc="-100" dirty="0">
                <a:latin typeface="Times New Roman"/>
                <a:ea typeface="华文细黑"/>
                <a:cs typeface="Times New Roman"/>
              </a:rPr>
              <a:t>　</a:t>
            </a:r>
            <a:r>
              <a:rPr lang="zh-CN" altLang="zh-CN" sz="2500" kern="100" spc="-100" dirty="0">
                <a:solidFill>
                  <a:schemeClr val="accent6">
                    <a:lumMod val="75000"/>
                  </a:schemeClr>
                </a:solidFill>
                <a:latin typeface="Times New Roman"/>
                <a:ea typeface="华文细黑"/>
                <a:cs typeface="Times New Roman"/>
              </a:rPr>
              <a:t>赢得爱情的原因：精于数学计算，为人耿直，乐于助人。</a:t>
            </a:r>
            <a:endParaRPr lang="zh-CN" altLang="zh-CN" sz="2500" kern="100" spc="-100" dirty="0">
              <a:solidFill>
                <a:schemeClr val="accent6">
                  <a:lumMod val="75000"/>
                </a:schemeClr>
              </a:solidFill>
              <a:latin typeface="宋体"/>
              <a:cs typeface="Courier New"/>
            </a:endParaRPr>
          </a:p>
          <a:p>
            <a:pPr algn="just">
              <a:lnSpc>
                <a:spcPts val="4200"/>
              </a:lnSpc>
              <a:spcAft>
                <a:spcPts val="0"/>
              </a:spcAft>
            </a:pPr>
            <a:r>
              <a:rPr lang="zh-CN" altLang="zh-CN" sz="2500" kern="100" dirty="0">
                <a:solidFill>
                  <a:schemeClr val="accent6">
                    <a:lumMod val="75000"/>
                  </a:schemeClr>
                </a:solidFill>
                <a:latin typeface="Times New Roman"/>
                <a:ea typeface="华文细黑"/>
                <a:cs typeface="Times New Roman"/>
              </a:rPr>
              <a:t>失去爱情的原因：性格偏执，与人交往中缺少理解和沟通。</a:t>
            </a:r>
            <a:endParaRPr lang="zh-CN" altLang="zh-CN" sz="2500" kern="100" dirty="0">
              <a:solidFill>
                <a:schemeClr val="accent6">
                  <a:lumMod val="75000"/>
                </a:schemeClr>
              </a:solidFill>
              <a:latin typeface="宋体"/>
              <a:cs typeface="Courier New"/>
            </a:endParaRPr>
          </a:p>
          <a:p>
            <a:pPr algn="just">
              <a:lnSpc>
                <a:spcPts val="4200"/>
              </a:lnSpc>
              <a:spcAft>
                <a:spcPts val="0"/>
              </a:spcAft>
            </a:pPr>
            <a:r>
              <a:rPr lang="zh-CN" altLang="zh-CN" sz="2500" kern="100" dirty="0">
                <a:solidFill>
                  <a:schemeClr val="accent6">
                    <a:lumMod val="75000"/>
                  </a:schemeClr>
                </a:solidFill>
                <a:latin typeface="Times New Roman"/>
                <a:ea typeface="华文细黑"/>
                <a:cs typeface="Times New Roman"/>
              </a:rPr>
              <a:t>启示：</a:t>
            </a:r>
            <a:r>
              <a:rPr lang="en-US" altLang="zh-CN" sz="2500" kern="100" dirty="0">
                <a:solidFill>
                  <a:schemeClr val="accent6">
                    <a:lumMod val="75000"/>
                  </a:schemeClr>
                </a:solidFill>
                <a:latin typeface="宋体"/>
                <a:ea typeface="华文细黑"/>
                <a:cs typeface="Times New Roman"/>
              </a:rPr>
              <a:t>①</a:t>
            </a:r>
            <a:r>
              <a:rPr lang="zh-CN" altLang="zh-CN" sz="2500" kern="100" dirty="0">
                <a:solidFill>
                  <a:schemeClr val="accent6">
                    <a:lumMod val="75000"/>
                  </a:schemeClr>
                </a:solidFill>
                <a:latin typeface="Times New Roman"/>
                <a:ea typeface="华文细黑"/>
                <a:cs typeface="Times New Roman"/>
              </a:rPr>
              <a:t>处理问题要坚持原则与变通并重，与人相处要善于理解和沟通；</a:t>
            </a:r>
            <a:r>
              <a:rPr lang="en-US" altLang="zh-CN" sz="2500" kern="100" dirty="0">
                <a:solidFill>
                  <a:schemeClr val="accent6">
                    <a:lumMod val="75000"/>
                  </a:schemeClr>
                </a:solidFill>
                <a:latin typeface="宋体"/>
                <a:ea typeface="华文细黑"/>
                <a:cs typeface="Times New Roman"/>
              </a:rPr>
              <a:t>②</a:t>
            </a:r>
            <a:r>
              <a:rPr lang="zh-CN" altLang="zh-CN" sz="2500" kern="100" dirty="0">
                <a:solidFill>
                  <a:schemeClr val="accent6">
                    <a:lumMod val="75000"/>
                  </a:schemeClr>
                </a:solidFill>
                <a:latin typeface="Times New Roman"/>
                <a:ea typeface="华文细黑"/>
                <a:cs typeface="Times New Roman"/>
              </a:rPr>
              <a:t>原则就是原则，这是底线，任何时候都不能放弃</a:t>
            </a:r>
            <a:r>
              <a:rPr lang="zh-CN" altLang="zh-CN" sz="2500" kern="100" dirty="0" smtClean="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136097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72" y="237426"/>
            <a:ext cx="8682466" cy="4494564"/>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该题一题两问，第二问才是启示类探究。该小说主人公是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数学家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，启示主要从主人公身上得出。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数学家的爱情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失而复得，得而复失，为什么？挖掘出这两方面的原因即可得出启示。</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试题二：</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年浙江卷小说《第</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车厢》探究题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第</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车厢的故事带给你哪些思考？请结合作品谈谈你的看法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10588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754" y="576426"/>
            <a:ext cx="8769291" cy="3939540"/>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a:t>
            </a:r>
            <a:r>
              <a:rPr lang="en-US" altLang="zh-CN" sz="2600" kern="100" dirty="0">
                <a:solidFill>
                  <a:schemeClr val="accent6">
                    <a:lumMod val="75000"/>
                  </a:schemeClr>
                </a:solidFill>
                <a:latin typeface="Times New Roman"/>
                <a:ea typeface="华文细黑"/>
                <a:cs typeface="Courier New"/>
              </a:rPr>
              <a:t>)</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疏于管理、不负责任的工作作风会给他人带来麻烦和伤害。乘务员、列车长、摘车厢的人似乎都在纠正差错，可差错却越变越大，个中原因正是工作作风问题。</a:t>
            </a:r>
            <a:endParaRPr lang="zh-CN" altLang="zh-CN" sz="260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判断问题勿机械武断，解决问题勿依赖惯性思维。错挂两节车厢造成的差错之所以迟迟未能得到纠正，和列车长、摘车厢的人思维僵化、缺乏独立思考精神是分不开的</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669640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754" y="-112866"/>
            <a:ext cx="8769291" cy="5134932"/>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题干中的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哪些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二字暗示了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思考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不能少于两点。探究虽然自由度很大，但必须立足于文本，要依据小说内容对故事的意义作合理的探究，在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结合作品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的基础上有理有据地阐述自己的看法。该小说讲的是发生在两节第</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车厢差错的故事，据此可从列车工作人员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乘务员、列车长、摘车厢的人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的工作作风和思维方式的角度确立探究的观点，分析过程、分条陈述中要结合故事的情节</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133447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322" y="238005"/>
            <a:ext cx="8945554" cy="4638001"/>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二、情节类探究</a:t>
            </a:r>
            <a:endParaRPr lang="zh-CN" altLang="zh-CN" sz="2600" kern="100" dirty="0">
              <a:solidFill>
                <a:srgbClr val="0000FF"/>
              </a:solidFill>
              <a:latin typeface="宋体"/>
              <a:cs typeface="Courier New"/>
            </a:endParaRPr>
          </a:p>
          <a:p>
            <a:pPr algn="just">
              <a:lnSpc>
                <a:spcPts val="4500"/>
              </a:lnSpc>
              <a:spcAft>
                <a:spcPts val="0"/>
              </a:spcAft>
            </a:pPr>
            <a:r>
              <a:rPr lang="zh-CN" altLang="zh-CN" sz="2600" kern="100" spc="-100" dirty="0">
                <a:latin typeface="Times New Roman"/>
                <a:ea typeface="华文细黑"/>
                <a:cs typeface="Times New Roman"/>
              </a:rPr>
              <a:t>情节类探究题主要是基于小说情节方面的探究，主要是探究情节结构技巧、情节安排的合理性，尤其是结尾安排的合理性。</a:t>
            </a:r>
            <a:endParaRPr lang="zh-CN" altLang="zh-CN" sz="2600" kern="100" spc="-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虽说是探究情节结构题，但实乃一种综合性探究：</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看情节自身前后的关联性，</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看情节安排是否符合人物性格特点和发展变化轨迹，</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看情节安排是否有利于表现主题，</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看情节安排是否合乎生活逻辑和艺术规律</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561027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800" y="-118834"/>
            <a:ext cx="8596501" cy="5215082"/>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典题读悟</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试题一：</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年新课标全国卷</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小说《喂自己影子吃饭的人》探究题</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小说前半部分侧重写马里诺的影子表演，后半部分侧重写马里诺的现实生活。作者这样安排有什么用意？请结合全文，谈谈你的看法</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F79646">
                    <a:lumMod val="75000"/>
                  </a:srgbClr>
                </a:solidFill>
                <a:latin typeface="宋体"/>
                <a:ea typeface="华文细黑"/>
                <a:cs typeface="Times New Roman"/>
              </a:rPr>
              <a:t>①</a:t>
            </a:r>
            <a:r>
              <a:rPr lang="zh-CN" altLang="zh-CN" sz="2600" kern="100" dirty="0">
                <a:solidFill>
                  <a:srgbClr val="F79646">
                    <a:lumMod val="75000"/>
                  </a:srgbClr>
                </a:solidFill>
                <a:latin typeface="Times New Roman"/>
                <a:ea typeface="华文细黑"/>
                <a:cs typeface="Times New Roman"/>
              </a:rPr>
              <a:t>小说以马里诺影子表演的玄妙神秘与他在现实生活的平淡无奇相对比，赋予故事情节以戏剧性，有助于吸引读者阅读；</a:t>
            </a:r>
            <a:r>
              <a:rPr lang="en-US" altLang="zh-CN" sz="2600" kern="100" dirty="0">
                <a:solidFill>
                  <a:srgbClr val="F79646">
                    <a:lumMod val="75000"/>
                  </a:srgbClr>
                </a:solidFill>
                <a:latin typeface="宋体"/>
                <a:ea typeface="华文细黑"/>
                <a:cs typeface="Times New Roman"/>
              </a:rPr>
              <a:t>②</a:t>
            </a:r>
            <a:r>
              <a:rPr lang="zh-CN" altLang="zh-CN" sz="2600" kern="100" dirty="0">
                <a:solidFill>
                  <a:srgbClr val="F79646">
                    <a:lumMod val="75000"/>
                  </a:srgbClr>
                </a:solidFill>
                <a:latin typeface="Times New Roman"/>
                <a:ea typeface="华文细黑"/>
                <a:cs typeface="Times New Roman"/>
              </a:rPr>
              <a:t>小说以前半部分影子表演的热闹有趣，与</a:t>
            </a:r>
            <a:endParaRPr lang="zh-CN" altLang="zh-CN" sz="1050" kern="100" dirty="0">
              <a:latin typeface="宋体"/>
              <a:cs typeface="Courier New"/>
            </a:endParaRPr>
          </a:p>
        </p:txBody>
      </p:sp>
    </p:spTree>
    <p:extLst>
      <p:ext uri="{BB962C8B-B14F-4D97-AF65-F5344CB8AC3E}">
        <p14:creationId xmlns:p14="http://schemas.microsoft.com/office/powerpoint/2010/main" val="3549169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39051" y="104314"/>
            <a:ext cx="8208963"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700" dirty="0" smtClean="0">
                <a:solidFill>
                  <a:srgbClr val="FFFF00"/>
                </a:solidFill>
                <a:latin typeface="黑体" pitchFamily="2" charset="-122"/>
                <a:ea typeface="黑体" pitchFamily="2" charset="-122"/>
              </a:rPr>
              <a:t>Ⅰ</a:t>
            </a:r>
            <a:r>
              <a:rPr lang="en-US" altLang="zh-CN" sz="2700" dirty="0">
                <a:solidFill>
                  <a:srgbClr val="FFFF00"/>
                </a:solidFill>
                <a:latin typeface="黑体" pitchFamily="2" charset="-122"/>
                <a:ea typeface="黑体" pitchFamily="2" charset="-122"/>
              </a:rPr>
              <a:t> </a:t>
            </a:r>
            <a:r>
              <a:rPr lang="zh-CN" altLang="zh-CN" sz="2700" dirty="0" smtClean="0">
                <a:solidFill>
                  <a:srgbClr val="FFFF00"/>
                </a:solidFill>
                <a:latin typeface="黑体" pitchFamily="2" charset="-122"/>
                <a:ea typeface="黑体" pitchFamily="2" charset="-122"/>
              </a:rPr>
              <a:t>熟悉</a:t>
            </a:r>
            <a:r>
              <a:rPr lang="zh-CN" altLang="zh-CN" sz="2700" dirty="0">
                <a:solidFill>
                  <a:srgbClr val="FFFF00"/>
                </a:solidFill>
                <a:latin typeface="黑体" pitchFamily="2" charset="-122"/>
                <a:ea typeface="黑体" pitchFamily="2" charset="-122"/>
              </a:rPr>
              <a:t>高考常考探究题型，体悟探究角度和</a:t>
            </a:r>
            <a:r>
              <a:rPr lang="zh-CN" altLang="zh-CN" sz="2700" dirty="0" smtClean="0">
                <a:solidFill>
                  <a:srgbClr val="FFFF00"/>
                </a:solidFill>
                <a:latin typeface="黑体" pitchFamily="2" charset="-122"/>
                <a:ea typeface="黑体" pitchFamily="2" charset="-122"/>
              </a:rPr>
              <a:t>方法</a:t>
            </a:r>
            <a:endParaRPr lang="zh-CN" altLang="zh-CN" sz="2700" dirty="0">
              <a:solidFill>
                <a:srgbClr val="FFFF00"/>
              </a:solidFill>
              <a:latin typeface="黑体" pitchFamily="2" charset="-122"/>
              <a:ea typeface="黑体" pitchFamily="2" charset="-122"/>
            </a:endParaRPr>
          </a:p>
        </p:txBody>
      </p:sp>
      <p:sp>
        <p:nvSpPr>
          <p:cNvPr id="6" name="矩形 5"/>
          <p:cNvSpPr/>
          <p:nvPr/>
        </p:nvSpPr>
        <p:spPr>
          <a:xfrm>
            <a:off x="343608" y="1203598"/>
            <a:ext cx="8393185" cy="2657138"/>
          </a:xfrm>
          <a:prstGeom prst="rect">
            <a:avLst/>
          </a:prstGeom>
        </p:spPr>
        <p:txBody>
          <a:bodyPr>
            <a:spAutoFit/>
          </a:bodyPr>
          <a:lstStyle/>
          <a:p>
            <a:pPr algn="just">
              <a:lnSpc>
                <a:spcPts val="5000"/>
              </a:lnSpc>
              <a:spcAft>
                <a:spcPts val="0"/>
              </a:spcAft>
            </a:pPr>
            <a:r>
              <a:rPr lang="zh-CN" altLang="zh-CN" sz="2600" b="1" kern="100" smtClean="0">
                <a:solidFill>
                  <a:schemeClr val="accent6">
                    <a:lumMod val="75000"/>
                  </a:schemeClr>
                </a:solidFill>
                <a:latin typeface="微软雅黑" pitchFamily="34" charset="-122"/>
                <a:ea typeface="微软雅黑" pitchFamily="34" charset="-122"/>
                <a:cs typeface="Times New Roman"/>
              </a:rPr>
              <a:t>说明</a:t>
            </a:r>
            <a:r>
              <a:rPr lang="zh-CN" altLang="zh-CN" sz="2600" kern="100" dirty="0">
                <a:latin typeface="Times New Roman"/>
                <a:ea typeface="华文细黑"/>
                <a:cs typeface="Times New Roman"/>
              </a:rPr>
              <a:t>　下面内容不提供小说文本，只提供试题、答案及解析，一方面使考生对小说探究题有个更集中、更大范围的把握，另一方面使考生解读高考试题答案的能力有所提升。</a:t>
            </a: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117" y="-100166"/>
            <a:ext cx="8856984" cy="5134932"/>
          </a:xfrm>
          <a:prstGeom prst="rect">
            <a:avLst/>
          </a:prstGeom>
          <a:noFill/>
        </p:spPr>
        <p:txBody>
          <a:bodyPr wrap="square" rtlCol="0">
            <a:spAutoFit/>
          </a:bodyPr>
          <a:lstStyle/>
          <a:p>
            <a:pPr algn="just">
              <a:lnSpc>
                <a:spcPts val="5000"/>
              </a:lnSpc>
              <a:spcAft>
                <a:spcPts val="0"/>
              </a:spcAft>
            </a:pPr>
            <a:r>
              <a:rPr lang="zh-CN" altLang="zh-CN" sz="2600" kern="100" dirty="0" smtClean="0">
                <a:solidFill>
                  <a:schemeClr val="accent6">
                    <a:lumMod val="75000"/>
                  </a:schemeClr>
                </a:solidFill>
                <a:latin typeface="Times New Roman"/>
                <a:ea typeface="华文细黑"/>
                <a:cs typeface="Times New Roman"/>
              </a:rPr>
              <a:t>后</a:t>
            </a:r>
            <a:r>
              <a:rPr lang="zh-CN" altLang="zh-CN" sz="2600" kern="100" dirty="0">
                <a:solidFill>
                  <a:schemeClr val="accent6">
                    <a:lumMod val="75000"/>
                  </a:schemeClr>
                </a:solidFill>
                <a:latin typeface="Times New Roman"/>
                <a:ea typeface="华文细黑"/>
                <a:cs typeface="Times New Roman"/>
              </a:rPr>
              <a:t>半部分马里诺现实生活的凄凉孤独相对比，有助于增强小说的悲剧感；</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小说以饭店内观众对马里诺的冷漠与家人对马里诺的关心相对比，有助于表现世态的冷暖炎凉；</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小说以马里诺在观众面前谈笑风生与在家里的茫然失神相对比，有助于深入刻画他性格的复杂性；</a:t>
            </a:r>
            <a:r>
              <a:rPr lang="en-US" altLang="zh-CN" sz="2600" kern="100" dirty="0">
                <a:solidFill>
                  <a:schemeClr val="accent6">
                    <a:lumMod val="75000"/>
                  </a:schemeClr>
                </a:solidFill>
                <a:latin typeface="宋体"/>
                <a:ea typeface="华文细黑"/>
                <a:cs typeface="Times New Roman"/>
              </a:rPr>
              <a:t>⑤</a:t>
            </a:r>
            <a:r>
              <a:rPr lang="zh-CN" altLang="zh-CN" sz="2600" kern="100" dirty="0">
                <a:solidFill>
                  <a:schemeClr val="accent6">
                    <a:lumMod val="75000"/>
                  </a:schemeClr>
                </a:solidFill>
                <a:latin typeface="Times New Roman"/>
                <a:ea typeface="华文细黑"/>
                <a:cs typeface="Times New Roman"/>
              </a:rPr>
              <a:t>小说以影子的虚幻与现实生活的真实相对比，有助于增强作品反映现实的力度；</a:t>
            </a:r>
            <a:r>
              <a:rPr lang="en-US" altLang="zh-CN" sz="2600" kern="100" dirty="0">
                <a:solidFill>
                  <a:schemeClr val="accent6">
                    <a:lumMod val="75000"/>
                  </a:schemeClr>
                </a:solidFill>
                <a:latin typeface="宋体"/>
                <a:ea typeface="华文细黑"/>
                <a:cs typeface="Times New Roman"/>
              </a:rPr>
              <a:t>⑥</a:t>
            </a:r>
            <a:r>
              <a:rPr lang="zh-CN" altLang="zh-CN" sz="2600" kern="100" dirty="0">
                <a:solidFill>
                  <a:schemeClr val="accent6">
                    <a:lumMod val="75000"/>
                  </a:schemeClr>
                </a:solidFill>
                <a:latin typeface="Times New Roman"/>
                <a:ea typeface="华文细黑"/>
                <a:cs typeface="Times New Roman"/>
              </a:rPr>
              <a:t>小说通过对马里诺在饭店和家里活动状态的对比，表达了作者对底层人民的同情和对社会的批判</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1159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267494"/>
            <a:ext cx="8596501" cy="449373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该题考查的是对小说故事情节安排用意的探究，看考生是否能够理解两个部分之间的关系，并从中推断出作者想要表达的思想感情。可以从以下角度展开探究：</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从故事情节看用意，</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从作品营造的氛围看用意，</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从人和人之间的社会关系看用意，</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从人物形象的塑造看用意，</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从作品的文学风格看用意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99094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729" y="-115406"/>
            <a:ext cx="8856984" cy="5286062"/>
          </a:xfrm>
          <a:prstGeom prst="rect">
            <a:avLst/>
          </a:prstGeom>
          <a:noFill/>
        </p:spPr>
        <p:txBody>
          <a:bodyPr wrap="square" rtlCol="0">
            <a:spAutoFit/>
          </a:bodyPr>
          <a:lstStyle/>
          <a:p>
            <a:pPr algn="just">
              <a:lnSpc>
                <a:spcPts val="4500"/>
              </a:lnSpc>
              <a:spcAft>
                <a:spcPts val="0"/>
              </a:spcAft>
            </a:pPr>
            <a:r>
              <a:rPr lang="zh-CN" altLang="zh-CN" sz="2600" kern="100" dirty="0">
                <a:latin typeface="Times New Roman"/>
                <a:ea typeface="华文细黑"/>
                <a:cs typeface="Times New Roman"/>
              </a:rPr>
              <a:t>试题二：</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年新课标全国卷</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小说《古渡头》探究题</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作品为什么以渡夫的任情高歌为结尾？结合全文，谈谈你的看法。</a:t>
            </a:r>
            <a:endParaRPr lang="zh-CN" altLang="zh-CN" sz="1050" kern="100" dirty="0">
              <a:latin typeface="宋体"/>
              <a:cs typeface="Courier New"/>
            </a:endParaRPr>
          </a:p>
          <a:p>
            <a:pPr algn="just">
              <a:lnSpc>
                <a:spcPts val="4500"/>
              </a:lnSpc>
              <a:spcAft>
                <a:spcPts val="0"/>
              </a:spcAft>
            </a:pPr>
            <a:r>
              <a:rPr lang="zh-CN" altLang="zh-CN" sz="2600" kern="100" spc="-100" dirty="0">
                <a:solidFill>
                  <a:srgbClr val="0000FF"/>
                </a:solidFill>
                <a:latin typeface="Times New Roman"/>
                <a:ea typeface="华文细黑"/>
                <a:cs typeface="Times New Roman"/>
              </a:rPr>
              <a:t>答案</a:t>
            </a:r>
            <a:r>
              <a:rPr lang="zh-CN" altLang="zh-CN" sz="2600" kern="100" spc="-100" dirty="0">
                <a:latin typeface="Times New Roman"/>
                <a:ea typeface="华文细黑"/>
                <a:cs typeface="Times New Roman"/>
              </a:rPr>
              <a:t>　</a:t>
            </a:r>
            <a:r>
              <a:rPr lang="en-US" altLang="zh-CN" sz="2600" kern="100" spc="-100" dirty="0">
                <a:solidFill>
                  <a:schemeClr val="accent6">
                    <a:lumMod val="75000"/>
                  </a:schemeClr>
                </a:solidFill>
                <a:latin typeface="宋体"/>
                <a:ea typeface="华文细黑"/>
                <a:cs typeface="Times New Roman"/>
              </a:rPr>
              <a:t>①</a:t>
            </a:r>
            <a:r>
              <a:rPr lang="zh-CN" altLang="zh-CN" sz="2600" kern="100" spc="-100" dirty="0">
                <a:solidFill>
                  <a:schemeClr val="accent6">
                    <a:lumMod val="75000"/>
                  </a:schemeClr>
                </a:solidFill>
                <a:latin typeface="Times New Roman"/>
                <a:ea typeface="华文细黑"/>
                <a:cs typeface="Times New Roman"/>
              </a:rPr>
              <a:t>艺术结构上，通过突转产生戏剧性效果，最后以歌声结尾，余韵悠长，耐人寻味；</a:t>
            </a:r>
            <a:r>
              <a:rPr lang="en-US" altLang="zh-CN" sz="2600" kern="100" spc="-100" dirty="0">
                <a:solidFill>
                  <a:schemeClr val="accent6">
                    <a:lumMod val="75000"/>
                  </a:schemeClr>
                </a:solidFill>
                <a:latin typeface="宋体"/>
                <a:ea typeface="华文细黑"/>
                <a:cs typeface="Times New Roman"/>
              </a:rPr>
              <a:t>②</a:t>
            </a:r>
            <a:r>
              <a:rPr lang="zh-CN" altLang="zh-CN" sz="2600" kern="100" spc="-100" dirty="0">
                <a:solidFill>
                  <a:schemeClr val="accent6">
                    <a:lumMod val="75000"/>
                  </a:schemeClr>
                </a:solidFill>
                <a:latin typeface="Times New Roman"/>
                <a:ea typeface="华文细黑"/>
                <a:cs typeface="Times New Roman"/>
              </a:rPr>
              <a:t>情感表现上，以渡夫的无表情代替哭泣，以任情高歌代替诉苦，强化了表现苦难的力度；</a:t>
            </a:r>
            <a:r>
              <a:rPr lang="en-US" altLang="zh-CN" sz="2600" kern="100" spc="-100" dirty="0">
                <a:solidFill>
                  <a:schemeClr val="accent6">
                    <a:lumMod val="75000"/>
                  </a:schemeClr>
                </a:solidFill>
                <a:latin typeface="宋体"/>
                <a:ea typeface="华文细黑"/>
                <a:cs typeface="Times New Roman"/>
              </a:rPr>
              <a:t>③</a:t>
            </a:r>
            <a:r>
              <a:rPr lang="zh-CN" altLang="zh-CN" sz="2600" kern="100" spc="-100" dirty="0">
                <a:solidFill>
                  <a:schemeClr val="accent6">
                    <a:lumMod val="75000"/>
                  </a:schemeClr>
                </a:solidFill>
                <a:latin typeface="Times New Roman"/>
                <a:ea typeface="华文细黑"/>
                <a:cs typeface="Times New Roman"/>
              </a:rPr>
              <a:t>人物形象上，既表现渡夫的洒脱豪放，也反衬他的现实痛苦之深，使渡夫的形象更加丰满；</a:t>
            </a:r>
            <a:r>
              <a:rPr lang="en-US" altLang="zh-CN" sz="2600" kern="100" spc="-100" dirty="0">
                <a:solidFill>
                  <a:schemeClr val="accent6">
                    <a:lumMod val="75000"/>
                  </a:schemeClr>
                </a:solidFill>
                <a:latin typeface="宋体"/>
                <a:ea typeface="华文细黑"/>
                <a:cs typeface="Times New Roman"/>
              </a:rPr>
              <a:t>④</a:t>
            </a:r>
            <a:r>
              <a:rPr lang="zh-CN" altLang="zh-CN" sz="2600" kern="100" spc="-100" dirty="0">
                <a:solidFill>
                  <a:schemeClr val="accent6">
                    <a:lumMod val="75000"/>
                  </a:schemeClr>
                </a:solidFill>
                <a:latin typeface="Times New Roman"/>
                <a:ea typeface="华文细黑"/>
                <a:cs typeface="Times New Roman"/>
              </a:rPr>
              <a:t>思想内容上，从批判社会现实的黑暗到表现渡夫追求自由生活的信念，深化了作品的主题</a:t>
            </a:r>
            <a:r>
              <a:rPr lang="zh-CN" altLang="zh-CN" sz="2600" kern="100" spc="-100" dirty="0" smtClean="0">
                <a:solidFill>
                  <a:schemeClr val="accent6">
                    <a:lumMod val="75000"/>
                  </a:schemeClr>
                </a:solidFill>
                <a:latin typeface="Times New Roman"/>
                <a:ea typeface="华文细黑"/>
                <a:cs typeface="Times New Roman"/>
              </a:rPr>
              <a:t>。</a:t>
            </a:r>
            <a:endParaRPr lang="zh-CN" altLang="zh-CN" sz="1050" kern="100" spc="-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453132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729" y="915566"/>
            <a:ext cx="8856984" cy="321216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该题要探究的不是整个情节，而是小说情节结构中最重要的部位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结尾，而且是多角度切入探究。其探究角度相当典型、全面。主要从情节结构、人物形象、思想主题、表达效果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情感表现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四个角度探究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6911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641563"/>
            <a:ext cx="8769291"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三、人物形象类探究</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人物是小说阅读的中心，自然也是探究的重点。人物形象类探究题主要有以下几种：一是探究人物的性格特点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如人性弱点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、命运成因，二是探究人物形象的真实性、典型性，三是探究人物性格、命运给人的启示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88003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591428"/>
            <a:ext cx="8769291" cy="385253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人物形象类探究题要注意以下角度：</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情节角度，情节就是人物性格的成长史，探究人物与情节密不可分；</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人物自身角度，如是否符合人物自身的性格逻辑；</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主题角度，主题主要是从人物中体现出来的，要看人物对主题所起的作用；</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环境角度，即人物所处的现实环境，看人物与环境的关系；</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真实角度，即人物塑造是否符合生活真实和艺术真实问题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96143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74962"/>
            <a:ext cx="8769291" cy="5166992"/>
          </a:xfrm>
          <a:prstGeom prst="rect">
            <a:avLst/>
          </a:prstGeom>
          <a:noFill/>
        </p:spPr>
        <p:txBody>
          <a:bodyPr wrap="square" rtlCol="0">
            <a:spAutoFit/>
          </a:bodyPr>
          <a:lstStyle/>
          <a:p>
            <a:pPr algn="just">
              <a:lnSpc>
                <a:spcPts val="4000"/>
              </a:lnSpc>
              <a:spcAft>
                <a:spcPts val="0"/>
              </a:spcAft>
            </a:pPr>
            <a:r>
              <a:rPr lang="zh-CN" altLang="zh-CN" sz="2500" kern="100" dirty="0">
                <a:solidFill>
                  <a:srgbClr val="E36C0A"/>
                </a:solidFill>
                <a:latin typeface="Times New Roman"/>
                <a:ea typeface="华文细黑"/>
                <a:cs typeface="Times New Roman"/>
              </a:rPr>
              <a:t>典题读悟</a:t>
            </a:r>
            <a:endParaRPr lang="zh-CN" altLang="zh-CN" sz="2500" kern="100" dirty="0">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试题：</a:t>
            </a:r>
            <a:r>
              <a:rPr lang="en-US" altLang="zh-CN" sz="2500" kern="100" dirty="0">
                <a:latin typeface="Times New Roman"/>
                <a:ea typeface="华文细黑"/>
                <a:cs typeface="Courier New"/>
              </a:rPr>
              <a:t>2011</a:t>
            </a:r>
            <a:r>
              <a:rPr lang="zh-CN" altLang="zh-CN" sz="2500" kern="100" dirty="0">
                <a:latin typeface="Times New Roman"/>
                <a:ea typeface="华文细黑"/>
                <a:cs typeface="Times New Roman"/>
              </a:rPr>
              <a:t>年江西卷小说《晚秋》探究题</a:t>
            </a:r>
            <a:endParaRPr lang="zh-CN" altLang="zh-CN" sz="2500" kern="100" dirty="0">
              <a:latin typeface="宋体"/>
              <a:cs typeface="Courier New"/>
            </a:endParaRPr>
          </a:p>
          <a:p>
            <a:pPr algn="just">
              <a:lnSpc>
                <a:spcPts val="4000"/>
              </a:lnSpc>
              <a:spcAft>
                <a:spcPts val="0"/>
              </a:spcAft>
            </a:pPr>
            <a:r>
              <a:rPr lang="zh-CN" altLang="zh-CN" sz="2500" kern="100" dirty="0" smtClean="0">
                <a:latin typeface="Times New Roman"/>
                <a:ea typeface="华文细黑"/>
                <a:cs typeface="Times New Roman"/>
              </a:rPr>
              <a:t>小说的高潮是中年男人捡走了小包。如果这个人物没有出现，瓦萨卡会不会将小包据为己有？为什么？请结合全文说明理由。</a:t>
            </a:r>
            <a:endParaRPr lang="zh-CN" altLang="zh-CN" sz="2500" kern="100" dirty="0" smtClean="0">
              <a:latin typeface="宋体"/>
              <a:cs typeface="Courier New"/>
            </a:endParaRPr>
          </a:p>
          <a:p>
            <a:pPr algn="just">
              <a:lnSpc>
                <a:spcPts val="4000"/>
              </a:lnSpc>
              <a:spcAft>
                <a:spcPts val="0"/>
              </a:spcAft>
            </a:pPr>
            <a:r>
              <a:rPr lang="zh-CN" altLang="zh-CN" sz="2500" kern="100" dirty="0" smtClean="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en-US" altLang="zh-CN" sz="2500" kern="100" dirty="0">
                <a:solidFill>
                  <a:schemeClr val="accent6">
                    <a:lumMod val="75000"/>
                  </a:schemeClr>
                </a:solidFill>
                <a:latin typeface="Times New Roman"/>
                <a:ea typeface="华文细黑"/>
                <a:cs typeface="Courier New"/>
              </a:rPr>
              <a:t>(1)</a:t>
            </a:r>
            <a:r>
              <a:rPr lang="zh-CN" altLang="zh-CN" sz="2500" kern="100" dirty="0">
                <a:solidFill>
                  <a:schemeClr val="accent6">
                    <a:lumMod val="75000"/>
                  </a:schemeClr>
                </a:solidFill>
                <a:latin typeface="Times New Roman"/>
                <a:ea typeface="华文细黑"/>
                <a:cs typeface="Times New Roman"/>
              </a:rPr>
              <a:t>不会据为己有。理由：</a:t>
            </a:r>
            <a:r>
              <a:rPr lang="en-US" altLang="zh-CN" sz="2500" kern="100" dirty="0">
                <a:solidFill>
                  <a:schemeClr val="accent6">
                    <a:lumMod val="75000"/>
                  </a:schemeClr>
                </a:solidFill>
                <a:latin typeface="宋体"/>
                <a:ea typeface="华文细黑"/>
                <a:cs typeface="Times New Roman"/>
              </a:rPr>
              <a:t>①</a:t>
            </a:r>
            <a:r>
              <a:rPr lang="zh-CN" altLang="zh-CN" sz="2500" kern="100" dirty="0">
                <a:solidFill>
                  <a:schemeClr val="accent6">
                    <a:lumMod val="75000"/>
                  </a:schemeClr>
                </a:solidFill>
                <a:latin typeface="Times New Roman"/>
                <a:ea typeface="华文细黑"/>
                <a:cs typeface="Times New Roman"/>
              </a:rPr>
              <a:t>瓦萨卡的性格使然；</a:t>
            </a:r>
            <a:r>
              <a:rPr lang="en-US" altLang="zh-CN" sz="2500" kern="100" dirty="0">
                <a:solidFill>
                  <a:schemeClr val="accent6">
                    <a:lumMod val="75000"/>
                  </a:schemeClr>
                </a:solidFill>
                <a:latin typeface="宋体"/>
                <a:ea typeface="华文细黑"/>
                <a:cs typeface="Times New Roman"/>
              </a:rPr>
              <a:t>②</a:t>
            </a:r>
            <a:r>
              <a:rPr lang="zh-CN" altLang="zh-CN" sz="2500" kern="100" dirty="0">
                <a:solidFill>
                  <a:schemeClr val="accent6">
                    <a:lumMod val="75000"/>
                  </a:schemeClr>
                </a:solidFill>
                <a:latin typeface="Times New Roman"/>
                <a:ea typeface="华文细黑"/>
                <a:cs typeface="Times New Roman"/>
              </a:rPr>
              <a:t>瓦萨卡善良，即使对妻子不满也会自责；</a:t>
            </a:r>
            <a:r>
              <a:rPr lang="en-US" altLang="zh-CN" sz="2500" kern="100" dirty="0">
                <a:solidFill>
                  <a:schemeClr val="accent6">
                    <a:lumMod val="75000"/>
                  </a:schemeClr>
                </a:solidFill>
                <a:latin typeface="宋体"/>
                <a:ea typeface="华文细黑"/>
                <a:cs typeface="Times New Roman"/>
              </a:rPr>
              <a:t>③</a:t>
            </a:r>
            <a:r>
              <a:rPr lang="zh-CN" altLang="zh-CN" sz="2500" kern="100" dirty="0">
                <a:solidFill>
                  <a:schemeClr val="accent6">
                    <a:lumMod val="75000"/>
                  </a:schemeClr>
                </a:solidFill>
                <a:latin typeface="Times New Roman"/>
                <a:ea typeface="华文细黑"/>
                <a:cs typeface="Times New Roman"/>
              </a:rPr>
              <a:t>瓦萨卡正直，当看到一个姑娘摘伤者耳环时愤愤不平；</a:t>
            </a:r>
            <a:r>
              <a:rPr lang="en-US" altLang="zh-CN" sz="2500" kern="100" dirty="0">
                <a:solidFill>
                  <a:schemeClr val="accent6">
                    <a:lumMod val="75000"/>
                  </a:schemeClr>
                </a:solidFill>
                <a:latin typeface="宋体"/>
                <a:ea typeface="华文细黑"/>
                <a:cs typeface="Times New Roman"/>
              </a:rPr>
              <a:t>④</a:t>
            </a:r>
            <a:r>
              <a:rPr lang="zh-CN" altLang="zh-CN" sz="2500" kern="100" dirty="0">
                <a:solidFill>
                  <a:schemeClr val="accent6">
                    <a:lumMod val="75000"/>
                  </a:schemeClr>
                </a:solidFill>
                <a:latin typeface="Times New Roman"/>
                <a:ea typeface="华文细黑"/>
                <a:cs typeface="Times New Roman"/>
              </a:rPr>
              <a:t>瓦萨卡良知尚存，事后认为自己对小包有所企图是</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鬼迷心窍</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a:t>
            </a:r>
            <a:r>
              <a:rPr lang="en-US" altLang="zh-CN" sz="2500" kern="100" dirty="0">
                <a:solidFill>
                  <a:schemeClr val="accent6">
                    <a:lumMod val="75000"/>
                  </a:schemeClr>
                </a:solidFill>
                <a:latin typeface="宋体"/>
                <a:ea typeface="华文细黑"/>
                <a:cs typeface="Times New Roman"/>
              </a:rPr>
              <a:t>⑤</a:t>
            </a:r>
            <a:r>
              <a:rPr lang="zh-CN" altLang="zh-CN" sz="2500" kern="100" dirty="0">
                <a:solidFill>
                  <a:schemeClr val="accent6">
                    <a:lumMod val="75000"/>
                  </a:schemeClr>
                </a:solidFill>
                <a:latin typeface="Times New Roman"/>
                <a:ea typeface="华文细黑"/>
                <a:cs typeface="Times New Roman"/>
              </a:rPr>
              <a:t>瓦萨卡能坚守道德底线，</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双脚一直在朝这个他早就该来的地方走</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，表明瓦萨卡即使有机会拾到小包也不会据为己有</a:t>
            </a:r>
            <a:r>
              <a:rPr lang="zh-CN" altLang="zh-CN" sz="2500" kern="100" dirty="0" smtClean="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008506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519420"/>
            <a:ext cx="8769291" cy="3852530"/>
          </a:xfrm>
          <a:prstGeom prst="rect">
            <a:avLst/>
          </a:prstGeom>
          <a:noFill/>
        </p:spPr>
        <p:txBody>
          <a:bodyPr wrap="square" rtlCol="0">
            <a:spAutoFit/>
          </a:bodyPr>
          <a:lstStyle/>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会据为己有。理由：</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瓦萨卡的性格及小说中的相关情景使然；</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瓦萨卡贫病交加，急需钱解燃眉之急；</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社会不公导致心理失衡</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家庭遭遇拆迁而致贫，不会读书的同学成了有钱人；</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周围没人，为瓦萨卡摆脱窘境提供了难得的机遇；</a:t>
            </a:r>
            <a:r>
              <a:rPr lang="en-US" altLang="zh-CN" sz="2600" kern="100" dirty="0">
                <a:solidFill>
                  <a:schemeClr val="accent6">
                    <a:lumMod val="75000"/>
                  </a:schemeClr>
                </a:solidFill>
                <a:latin typeface="宋体"/>
                <a:ea typeface="华文细黑"/>
                <a:cs typeface="Times New Roman"/>
              </a:rPr>
              <a:t>⑤</a:t>
            </a:r>
            <a:r>
              <a:rPr lang="zh-CN" altLang="zh-CN" sz="2600" kern="100" dirty="0">
                <a:solidFill>
                  <a:schemeClr val="accent6">
                    <a:lumMod val="75000"/>
                  </a:schemeClr>
                </a:solidFill>
                <a:latin typeface="Times New Roman"/>
                <a:ea typeface="华文细黑"/>
                <a:cs typeface="Times New Roman"/>
              </a:rPr>
              <a:t>当中年男人拾走小包之后瓦萨卡认为是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把他偷光了</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，表明瓦萨卡在心里已把小包视为己有</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716160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528" y="1066740"/>
            <a:ext cx="8511387" cy="2657138"/>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这是一道探究人物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命运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结局题，虽说答案可以开放，但关键是推断理由合理充分。推断的角度主要有：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故事情节发展，</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已有的人物性格，</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当时具体的人物处境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16481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58638"/>
            <a:ext cx="8769291" cy="5221942"/>
          </a:xfrm>
          <a:prstGeom prst="rect">
            <a:avLst/>
          </a:prstGeom>
          <a:noFill/>
        </p:spPr>
        <p:txBody>
          <a:bodyPr wrap="square" rtlCol="0">
            <a:spAutoFit/>
          </a:bodyPr>
          <a:lstStyle/>
          <a:p>
            <a:pPr algn="just">
              <a:lnSpc>
                <a:spcPts val="4000"/>
              </a:lnSpc>
              <a:spcAft>
                <a:spcPts val="0"/>
              </a:spcAft>
            </a:pPr>
            <a:r>
              <a:rPr lang="zh-CN" altLang="zh-CN" sz="2400" kern="100" dirty="0">
                <a:solidFill>
                  <a:srgbClr val="0000FF"/>
                </a:solidFill>
                <a:latin typeface="Times New Roman"/>
                <a:ea typeface="华文细黑"/>
                <a:cs typeface="Times New Roman"/>
              </a:rPr>
              <a:t>四、艺术技巧类探究</a:t>
            </a:r>
            <a:endParaRPr lang="zh-CN" altLang="zh-CN" sz="2400" kern="100" dirty="0">
              <a:solidFill>
                <a:srgbClr val="0000FF"/>
              </a:solidFill>
              <a:latin typeface="宋体"/>
              <a:cs typeface="Courier New"/>
            </a:endParaRPr>
          </a:p>
          <a:p>
            <a:pPr algn="just">
              <a:lnSpc>
                <a:spcPts val="4000"/>
              </a:lnSpc>
              <a:spcAft>
                <a:spcPts val="0"/>
              </a:spcAft>
            </a:pPr>
            <a:r>
              <a:rPr lang="zh-CN" altLang="zh-CN" sz="2400" kern="100" spc="-100" dirty="0">
                <a:latin typeface="Times New Roman"/>
                <a:ea typeface="华文细黑"/>
                <a:cs typeface="Times New Roman"/>
              </a:rPr>
              <a:t>艺术技巧类探究题往往从文本的某一艺术特色切入，要求探究其使用意图或表达效果。如可探究情节或艺术手法对刻画人物的作用，可探究环境描写对表现人物的作用，甚至探究叙事风格对小说内容的表达作用</a:t>
            </a:r>
            <a:r>
              <a:rPr lang="zh-CN" altLang="zh-CN" sz="2400" kern="100" spc="-100" dirty="0" smtClean="0">
                <a:latin typeface="Times New Roman"/>
                <a:ea typeface="华文细黑"/>
                <a:cs typeface="Times New Roman"/>
              </a:rPr>
              <a:t>，其实</a:t>
            </a:r>
            <a:r>
              <a:rPr lang="zh-CN" altLang="zh-CN" sz="2400" kern="100" spc="-100" dirty="0">
                <a:latin typeface="Times New Roman"/>
                <a:ea typeface="华文细黑"/>
                <a:cs typeface="Times New Roman"/>
              </a:rPr>
              <a:t>，这是一种基于艺术特色赏析的鉴赏评价题，只是上升到</a:t>
            </a:r>
            <a:r>
              <a:rPr lang="en-US" altLang="zh-CN" sz="2400" kern="100" spc="-100" dirty="0">
                <a:latin typeface="宋体"/>
                <a:ea typeface="华文细黑"/>
                <a:cs typeface="Times New Roman"/>
              </a:rPr>
              <a:t>“</a:t>
            </a:r>
            <a:r>
              <a:rPr lang="zh-CN" altLang="zh-CN" sz="2400" kern="100" spc="-100" dirty="0">
                <a:latin typeface="Times New Roman"/>
                <a:ea typeface="华文细黑"/>
                <a:cs typeface="Times New Roman"/>
              </a:rPr>
              <a:t>探究</a:t>
            </a:r>
            <a:r>
              <a:rPr lang="en-US" altLang="zh-CN" sz="2400" kern="100" spc="-100" dirty="0">
                <a:latin typeface="宋体"/>
                <a:ea typeface="华文细黑"/>
                <a:cs typeface="Times New Roman"/>
              </a:rPr>
              <a:t>”</a:t>
            </a:r>
            <a:r>
              <a:rPr lang="zh-CN" altLang="zh-CN" sz="2400" kern="100" spc="-100" dirty="0">
                <a:latin typeface="Times New Roman"/>
                <a:ea typeface="华文细黑"/>
                <a:cs typeface="Times New Roman"/>
              </a:rPr>
              <a:t>层面而着眼于全局，探究深广而已。因此，对于这类题，要以</a:t>
            </a:r>
            <a:r>
              <a:rPr lang="en-US" altLang="zh-CN" sz="2400" kern="100" spc="-100" dirty="0">
                <a:latin typeface="宋体"/>
                <a:ea typeface="华文细黑"/>
                <a:cs typeface="Times New Roman"/>
              </a:rPr>
              <a:t>“</a:t>
            </a:r>
            <a:r>
              <a:rPr lang="zh-CN" altLang="zh-CN" sz="2400" kern="100" spc="-100" dirty="0">
                <a:latin typeface="Times New Roman"/>
                <a:ea typeface="华文细黑"/>
                <a:cs typeface="Times New Roman"/>
              </a:rPr>
              <a:t>鉴赏表达技巧</a:t>
            </a:r>
            <a:r>
              <a:rPr lang="en-US" altLang="zh-CN" sz="2400" kern="100" spc="-100" dirty="0">
                <a:latin typeface="宋体"/>
                <a:ea typeface="华文细黑"/>
                <a:cs typeface="Times New Roman"/>
              </a:rPr>
              <a:t>”</a:t>
            </a:r>
            <a:r>
              <a:rPr lang="zh-CN" altLang="zh-CN" sz="2400" kern="100" spc="-100" dirty="0">
                <a:latin typeface="Times New Roman"/>
                <a:ea typeface="华文细黑"/>
                <a:cs typeface="Times New Roman"/>
              </a:rPr>
              <a:t>题为基础，在包括小说情节、人物、构思、手法、环境、主题风格、背景、读者在内的艺术领域内选择合适的角度进行或深或广的探究，探究时应把</a:t>
            </a:r>
            <a:r>
              <a:rPr lang="en-US" altLang="zh-CN" sz="2400" kern="100" spc="-100" dirty="0">
                <a:latin typeface="宋体"/>
                <a:ea typeface="华文细黑"/>
                <a:cs typeface="Times New Roman"/>
              </a:rPr>
              <a:t>“</a:t>
            </a:r>
            <a:r>
              <a:rPr lang="zh-CN" altLang="zh-CN" sz="2400" kern="100" spc="-100" dirty="0">
                <a:latin typeface="Times New Roman"/>
                <a:ea typeface="华文细黑"/>
                <a:cs typeface="Times New Roman"/>
              </a:rPr>
              <a:t>特色</a:t>
            </a:r>
            <a:r>
              <a:rPr lang="en-US" altLang="zh-CN" sz="2400" kern="100" spc="-100" dirty="0">
                <a:latin typeface="宋体"/>
                <a:ea typeface="华文细黑"/>
                <a:cs typeface="Times New Roman"/>
              </a:rPr>
              <a:t>”</a:t>
            </a:r>
            <a:r>
              <a:rPr lang="zh-CN" altLang="zh-CN" sz="2400" kern="100" spc="-100" dirty="0">
                <a:latin typeface="Times New Roman"/>
                <a:ea typeface="华文细黑"/>
                <a:cs typeface="Times New Roman"/>
              </a:rPr>
              <a:t>与</a:t>
            </a:r>
            <a:r>
              <a:rPr lang="en-US" altLang="zh-CN" sz="2400" kern="100" spc="-100" dirty="0">
                <a:latin typeface="宋体"/>
                <a:ea typeface="华文细黑"/>
                <a:cs typeface="Times New Roman"/>
              </a:rPr>
              <a:t>“</a:t>
            </a:r>
            <a:r>
              <a:rPr lang="zh-CN" altLang="zh-CN" sz="2400" kern="100" spc="-100" dirty="0">
                <a:latin typeface="Times New Roman"/>
                <a:ea typeface="华文细黑"/>
                <a:cs typeface="Times New Roman"/>
              </a:rPr>
              <a:t>效果</a:t>
            </a:r>
            <a:r>
              <a:rPr lang="en-US" altLang="zh-CN" sz="2400" kern="100" spc="-100" dirty="0">
                <a:latin typeface="宋体"/>
                <a:ea typeface="华文细黑"/>
                <a:cs typeface="Times New Roman"/>
              </a:rPr>
              <a:t>”</a:t>
            </a:r>
            <a:r>
              <a:rPr lang="zh-CN" altLang="zh-CN" sz="2400" kern="100" spc="-100" dirty="0">
                <a:latin typeface="Times New Roman"/>
                <a:ea typeface="华文细黑"/>
                <a:cs typeface="Times New Roman"/>
              </a:rPr>
              <a:t>紧密联系起来</a:t>
            </a:r>
            <a:r>
              <a:rPr lang="zh-CN" altLang="zh-CN" sz="2400" kern="100" spc="-100" dirty="0" smtClean="0">
                <a:latin typeface="Times New Roman"/>
                <a:ea typeface="华文细黑"/>
                <a:cs typeface="Times New Roman"/>
              </a:rPr>
              <a:t>。</a:t>
            </a:r>
            <a:endParaRPr lang="zh-CN" altLang="zh-CN" sz="2400" kern="100" spc="-100" dirty="0">
              <a:latin typeface="宋体"/>
              <a:cs typeface="Courier New"/>
            </a:endParaRPr>
          </a:p>
        </p:txBody>
      </p:sp>
    </p:spTree>
    <p:extLst>
      <p:ext uri="{BB962C8B-B14F-4D97-AF65-F5344CB8AC3E}">
        <p14:creationId xmlns:p14="http://schemas.microsoft.com/office/powerpoint/2010/main" val="68107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50" y="267494"/>
            <a:ext cx="8806138"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一、主题意蕴类探究</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主题意蕴类探究是一种基于文本内的探究，探究的内容多是小说所表现的丰富意蕴或深刻内涵，以及作者的创作意图。它不是直接概括主题，而是挖掘主题的丰富性或深刻性。</a:t>
            </a:r>
            <a:endParaRPr lang="zh-CN" altLang="zh-CN" sz="1050" kern="100" dirty="0">
              <a:latin typeface="宋体"/>
              <a:cs typeface="Courier New"/>
            </a:endParaRPr>
          </a:p>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思想意蕴、情感意蕴探究</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所谓思想意蕴，是指作品表现出的思想意义或价值，重在指文本给读者的思考和认识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223257"/>
            <a:ext cx="876929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典题读悟</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试题一：</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年新课标全国卷</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小说《峡谷》探究题</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小说中的主要人物是骑手，但几乎一半篇幅是在写峡谷。作者为什么这样处理？请结合全文，谈谈你的看法。</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smtClean="0">
                <a:solidFill>
                  <a:schemeClr val="accent6">
                    <a:lumMod val="75000"/>
                  </a:schemeClr>
                </a:solidFill>
                <a:latin typeface="宋体"/>
                <a:ea typeface="华文细黑"/>
                <a:cs typeface="Times New Roman"/>
              </a:rPr>
              <a:t>①</a:t>
            </a:r>
            <a:r>
              <a:rPr lang="zh-CN" altLang="zh-CN" sz="2600" kern="100" dirty="0" smtClean="0">
                <a:solidFill>
                  <a:schemeClr val="accent6">
                    <a:lumMod val="75000"/>
                  </a:schemeClr>
                </a:solidFill>
                <a:latin typeface="Times New Roman"/>
                <a:ea typeface="华文细黑"/>
                <a:cs typeface="Times New Roman"/>
              </a:rPr>
              <a:t>从在小说中的地位来看，峡谷是作者有意塑造的一个自然形象，与骑手一样有着重要的审美意义，所以</a:t>
            </a:r>
            <a:r>
              <a:rPr lang="zh-CN" altLang="zh-CN" sz="2600" kern="100" dirty="0">
                <a:solidFill>
                  <a:schemeClr val="accent6">
                    <a:lumMod val="75000"/>
                  </a:schemeClr>
                </a:solidFill>
                <a:latin typeface="Times New Roman"/>
                <a:ea typeface="华文细黑"/>
                <a:cs typeface="Times New Roman"/>
              </a:rPr>
              <a:t>峡谷的描写是小说不可缺少的内容；</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从形象塑造上看，峡谷是</a:t>
            </a:r>
            <a:r>
              <a:rPr lang="zh-CN" altLang="zh-CN" sz="2600" kern="100" dirty="0" smtClean="0">
                <a:solidFill>
                  <a:schemeClr val="accent6">
                    <a:lumMod val="75000"/>
                  </a:schemeClr>
                </a:solidFill>
                <a:latin typeface="Times New Roman"/>
                <a:ea typeface="华文细黑"/>
                <a:cs typeface="Times New Roman"/>
              </a:rPr>
              <a:t>骑</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958694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295265"/>
            <a:ext cx="8769291" cy="4493731"/>
          </a:xfrm>
          <a:prstGeom prst="rect">
            <a:avLst/>
          </a:prstGeom>
          <a:noFill/>
        </p:spPr>
        <p:txBody>
          <a:bodyPr wrap="square" rtlCol="0">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手的主要活动空间，所以峡谷的描写对塑造骑手形象、表现骑手性格起着关键作用；</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从艺术表现上看，峡谷的描写，使人与物有机融合，峡谷的原始沉静与骑手的孤独沉默相辅相成，互为比照映衬，产生更好的艺术效果；</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从思想内涵上看，峡谷的描写，蕴涵着作者对大自然原始美与生命力的赞叹之情，这不仅丰富了小说的内涵，也使小说的主题更为鲜明</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275742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351" y="211682"/>
            <a:ext cx="876929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该题探究的是小说材料艺术处理的意图。答案的四个要点分别表明了四个探究角度：</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在小说中的地位，</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形象塑造，</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艺术表现，</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思想内涵。</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试题二：</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年湖北卷小说《六指猴》探究题</a:t>
            </a:r>
            <a:endParaRPr lang="zh-CN" altLang="zh-CN" sz="1050" kern="100" dirty="0">
              <a:latin typeface="宋体"/>
              <a:cs typeface="Courier New"/>
            </a:endParaRPr>
          </a:p>
          <a:p>
            <a:pPr algn="just">
              <a:lnSpc>
                <a:spcPts val="5000"/>
              </a:lnSpc>
              <a:spcAft>
                <a:spcPts val="0"/>
              </a:spcAft>
            </a:pPr>
            <a:r>
              <a:rPr lang="zh-CN" altLang="zh-CN" sz="2600" kern="100" spc="-100" dirty="0">
                <a:latin typeface="Times New Roman"/>
                <a:ea typeface="华文细黑"/>
                <a:cs typeface="Times New Roman"/>
              </a:rPr>
              <a:t>这篇微型小说的段落都很短小，甚至大量使用一句一段的形式。作者为什么要采用这种写法？请结合全文，谈谈你的看法</a:t>
            </a:r>
            <a:r>
              <a:rPr lang="zh-CN" altLang="zh-CN" sz="26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3216024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591428"/>
            <a:ext cx="8769291" cy="3852530"/>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便于密集且清晰地组织、传达信息，适合本文丰富、复杂的叙事内容的表现需要。</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便于加快叙事节奏，适合本文迅速推进小说情节发展的需要。</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便于叙事场景的灵活切换，适合本文于多场景中叙事、写人的需要，产生电影分镜头的效果。</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本文段落虽然短小，但内容的表达简洁而准确，富有</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提示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性，能够有效调动读者的想象</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3400012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555526"/>
            <a:ext cx="8769291" cy="3853363"/>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该题要探究的是小说使用短句乃至一句一段的表达形式的原因。抓住了该小说一个突出的文本特色去探究，试题本身很新鲜，也有难度。探究的角度有情节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可再分小的角度，如事件的转换、节奏的制造等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、人物及表达效果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短段自身效果和读者效果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。该探究题无法复制，可遇而不可求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285980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55650" y="104314"/>
            <a:ext cx="761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抓住规律特点，多角度、深层次</a:t>
            </a:r>
            <a:r>
              <a:rPr lang="zh-CN" altLang="zh-CN" sz="2800" dirty="0" smtClean="0">
                <a:solidFill>
                  <a:srgbClr val="FFFF00"/>
                </a:solidFill>
                <a:latin typeface="黑体" pitchFamily="2" charset="-122"/>
                <a:ea typeface="黑体" pitchFamily="2" charset="-122"/>
              </a:rPr>
              <a:t>探究</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195280" y="1585799"/>
            <a:ext cx="8733982" cy="2570127"/>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从上面的内容可以看出虽然探究题林林总总，但是只要认真思考，还是能发现其中的规律和特点的。只要能抓住其规律特点，探究题就无神秘可言。其规律特点表现在三个方面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227" y="-105054"/>
            <a:ext cx="8945554"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一、题目让你探究什么</a:t>
            </a:r>
            <a:r>
              <a:rPr lang="en-US" altLang="zh-CN" sz="2600" kern="100" dirty="0">
                <a:solidFill>
                  <a:srgbClr val="0000FF"/>
                </a:solidFill>
                <a:latin typeface="Times New Roman"/>
                <a:ea typeface="华文细黑"/>
                <a:cs typeface="Courier New"/>
              </a:rPr>
              <a:t>——</a:t>
            </a:r>
            <a:r>
              <a:rPr lang="zh-CN" altLang="zh-CN" sz="2600" kern="100" dirty="0">
                <a:solidFill>
                  <a:srgbClr val="0000FF"/>
                </a:solidFill>
                <a:latin typeface="Times New Roman"/>
                <a:ea typeface="华文细黑"/>
                <a:cs typeface="Times New Roman"/>
              </a:rPr>
              <a:t>小说五个方向</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尽管探究题要探究的方向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很多，但在小说中无非五个方向：主题、人物、情节、环境和艺术特点。虽然它们披上了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探究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的外衣，其实并不神秘，都指向小说这些常规的东西。</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年新课标全国卷</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《古渡头》的探究题指向小说的情节安排，</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年新课标全国卷</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《鞋》则指向小说的特殊结构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后记，</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年江苏、辽宁、浙江卷的探究题则指向小说的主题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196" y="591428"/>
            <a:ext cx="8769291" cy="385253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既然都指向小说最核心的东西，则可转变常见的思考模式。如要探究意蕴，则说明意蕴具有多义性、深刻性，那么它有哪些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深刻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呢？顺着这个方向就可展开探究。又如指向情节的探究题，则可以这样思考：为什么探究情节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说明情节安排巧妙，对表现人物、主题有很大作用。那么它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巧妙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在哪里，有什么作用，可就此展开探究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447" y="238259"/>
            <a:ext cx="8806138" cy="449373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当然，首先要判断出探究的方向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，这与审好题密不可分。探究题的探究方向多数是给定的、明确的，只要审准题，判断不成问题。有的虽未明示，但也已暗示。如</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湖北卷《六指猴》探究题：这篇微型小说的段落都很短小，甚至大量使用一句一段的形式。作者为什么要采用这种写法？请结合全文，谈谈你的看法。题干第一句就是提示性语言，暗示短小段落对情节、叙事等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352" y="576426"/>
            <a:ext cx="8596501" cy="3939540"/>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二、如何展开探究</a:t>
            </a:r>
            <a:r>
              <a:rPr lang="en-US" altLang="zh-CN" sz="2600" kern="100" dirty="0">
                <a:solidFill>
                  <a:srgbClr val="0000FF"/>
                </a:solidFill>
                <a:latin typeface="Times New Roman"/>
                <a:ea typeface="华文细黑"/>
                <a:cs typeface="Courier New"/>
              </a:rPr>
              <a:t>——</a:t>
            </a:r>
            <a:r>
              <a:rPr lang="zh-CN" altLang="zh-CN" sz="2600" kern="100" dirty="0">
                <a:solidFill>
                  <a:srgbClr val="0000FF"/>
                </a:solidFill>
                <a:latin typeface="Times New Roman"/>
                <a:ea typeface="华文细黑"/>
                <a:cs typeface="Times New Roman"/>
              </a:rPr>
              <a:t>多角度、深层次</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多角度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深层次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是什么呢？说白了，无非是：</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情节、人物、环境、主题及艺术表现。无论探究点指向哪个方向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如情节、人物等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，都可以在这几个角度、层面内展开。所谓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角度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层面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不外乎情节自身、人物形象、主题表现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情感表现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这些内容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319946"/>
            <a:ext cx="8784976" cy="449373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所谓情感意蕴，是指作品的情感意义或取向，说白了，就是作者的情感态度、喜怒褒贬等。它与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思想意蕴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不是一回事，虽说有时在具体题目中有相通之处，但意蕴重在思想性、认识性，而情感是作者的倾向性，即他赞成什么，反对什么。</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小说的思想、情感意蕴都是附着在小说的具体形象之中的，探究时特别要善于抓住小说中不同的人、事、物，再分析探究所附着的意蕴即可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665" y="-95086"/>
            <a:ext cx="8945554" cy="5212324"/>
          </a:xfrm>
          <a:prstGeom prst="rect">
            <a:avLst/>
          </a:prstGeom>
          <a:noFill/>
        </p:spPr>
        <p:txBody>
          <a:bodyPr wrap="square" rtlCol="0">
            <a:spAutoFit/>
          </a:bodyPr>
          <a:lstStyle/>
          <a:p>
            <a:pPr algn="just">
              <a:lnSpc>
                <a:spcPts val="4500"/>
              </a:lnSpc>
              <a:spcAft>
                <a:spcPts val="0"/>
              </a:spcAft>
            </a:pPr>
            <a:r>
              <a:rPr lang="zh-CN" altLang="zh-CN" sz="2500" kern="100" dirty="0">
                <a:latin typeface="Times New Roman"/>
                <a:ea typeface="华文细黑"/>
                <a:cs typeface="Times New Roman"/>
              </a:rPr>
              <a:t>其实，在情节、人物等诸要素内，任何一个角度又可展现为一个个更小的角度。如情节可分为开端、发展、高潮、结局四个阶段，高潮是主要的，结局是关键。人物中又有主要人物、次要人物、重要人物、线索人物等。这便是</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多角度</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深层次</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展开。</a:t>
            </a:r>
            <a:endParaRPr lang="zh-CN" altLang="zh-CN" sz="2500" kern="100" dirty="0">
              <a:latin typeface="宋体"/>
              <a:cs typeface="Courier New"/>
            </a:endParaRPr>
          </a:p>
          <a:p>
            <a:pPr algn="just">
              <a:lnSpc>
                <a:spcPts val="4500"/>
              </a:lnSpc>
              <a:spcAft>
                <a:spcPts val="0"/>
              </a:spcAft>
            </a:pPr>
            <a:r>
              <a:rPr lang="en-US" altLang="zh-CN" sz="2500" kern="100" dirty="0">
                <a:latin typeface="宋体"/>
                <a:ea typeface="华文细黑"/>
                <a:cs typeface="Times New Roman"/>
              </a:rPr>
              <a:t>②</a:t>
            </a:r>
            <a:r>
              <a:rPr lang="zh-CN" altLang="zh-CN" sz="2500" kern="100" dirty="0">
                <a:latin typeface="Times New Roman"/>
                <a:ea typeface="华文细黑"/>
                <a:cs typeface="Times New Roman"/>
              </a:rPr>
              <a:t>哲学、审美、民族文化背景和心理，以及人文精神关怀。探究题不仅要懂得</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技</a:t>
            </a:r>
            <a:r>
              <a:rPr lang="en-US" altLang="zh-CN" sz="2500" kern="100" dirty="0">
                <a:latin typeface="宋体"/>
                <a:ea typeface="华文细黑"/>
                <a:cs typeface="Times New Roman"/>
              </a:rPr>
              <a:t>”</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如何探究</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，更要有</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识</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。这个</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识</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就是文本背后存在的深刻的</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理</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，哲学、审美等方面的理。做探究题要懂得这样的</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理</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，要有这方面的</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识</a:t>
            </a:r>
            <a:r>
              <a:rPr lang="en-US" altLang="zh-CN" sz="2500" kern="100" dirty="0">
                <a:latin typeface="宋体"/>
                <a:ea typeface="华文细黑"/>
                <a:cs typeface="Times New Roman"/>
              </a:rPr>
              <a:t>”</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884" y="923186"/>
            <a:ext cx="8856984" cy="2657138"/>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三、答案如何组织</a:t>
            </a:r>
            <a:r>
              <a:rPr lang="en-US" altLang="zh-CN" sz="2600" kern="100" dirty="0">
                <a:solidFill>
                  <a:srgbClr val="0000FF"/>
                </a:solidFill>
                <a:latin typeface="Times New Roman"/>
                <a:ea typeface="华文细黑"/>
                <a:cs typeface="Courier New"/>
              </a:rPr>
              <a:t>——</a:t>
            </a:r>
            <a:r>
              <a:rPr lang="zh-CN" altLang="zh-CN" sz="2600" kern="100" dirty="0">
                <a:solidFill>
                  <a:srgbClr val="0000FF"/>
                </a:solidFill>
                <a:latin typeface="Times New Roman"/>
                <a:ea typeface="华文细黑"/>
                <a:cs typeface="Times New Roman"/>
              </a:rPr>
              <a:t>依</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多点</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和</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深点</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而定</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所谓探究题，无非是思考得广、深而已，只是有的省市探究题要求深点探究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往深处思考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，有的要求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探究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多层次、多角度思考</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。要求</a:t>
            </a:r>
            <a:r>
              <a:rPr lang="zh-CN" altLang="zh-CN" sz="2600" kern="100" dirty="0">
                <a:latin typeface="Times New Roman"/>
                <a:ea typeface="华文细黑"/>
                <a:cs typeface="Times New Roman"/>
              </a:rPr>
              <a:t>不一样，答案组织就不同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223257"/>
            <a:ext cx="8769291"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多点探究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的答案组织要求：答案至少有三个点，这三个点就是三个角度和层面，各角度、层面间不能交叉，角度不要太大或太小，每个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角度、层面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都由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依据</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对文本的分析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＋结论</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结论＋依据</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组成。其组织形式为：</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要点一：结论＋依据</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要点二：结论＋依据</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要点三：结论＋</a:t>
            </a:r>
            <a:r>
              <a:rPr lang="zh-CN" altLang="zh-CN" sz="2600" kern="100" dirty="0" smtClean="0">
                <a:latin typeface="Times New Roman"/>
                <a:ea typeface="华文细黑"/>
                <a:cs typeface="Times New Roman"/>
              </a:rPr>
              <a:t>依据</a:t>
            </a:r>
            <a:endParaRPr lang="zh-CN" altLang="zh-CN" sz="1050" kern="100" dirty="0">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95486"/>
            <a:ext cx="8769291"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一般而言，考生只能探出两个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，第三个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需要借助较厚实的文学素养和对文本的深悟才能探出。</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深点探究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的答案组织要求：深点探究是指可以就任何一个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深入探究；答案一般由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观点＋理由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组成，重点在阐述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可以在文本内多角度展开，也可以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内引外联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，联系个人或现实进一步展开；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部分要有理有据、充分且层次分明。其组织形式为</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375404"/>
            <a:ext cx="8547151" cy="385253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亮出观点＋阐述理由：</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文本内理由</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＋文本外理由</a:t>
            </a: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联系个人或现实</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文本内理由</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＋文本外理由</a:t>
            </a: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联系个人或现实</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这里的理由可以视文本特点和题干要求而定。如果只要求就文本内深入探究，则理由至少有两个。这样看来，与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多点探究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异曲同工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8861" y="-73878"/>
            <a:ext cx="8909535" cy="528606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即时巩固</a:t>
            </a:r>
            <a:r>
              <a:rPr lang="zh-CN" altLang="zh-CN" sz="2600" kern="100" dirty="0">
                <a:latin typeface="Times New Roman"/>
                <a:ea typeface="华文细黑"/>
                <a:cs typeface="Times New Roman"/>
              </a:rPr>
              <a:t>　阅读下面的文字，完成文后题目。</a:t>
            </a:r>
            <a:endParaRPr lang="zh-CN" altLang="zh-CN" sz="260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早　餐</a:t>
            </a:r>
            <a:endParaRPr lang="zh-CN" altLang="zh-CN" sz="2600" kern="100" dirty="0">
              <a:latin typeface="宋体"/>
              <a:cs typeface="Courier New"/>
            </a:endParaRPr>
          </a:p>
          <a:p>
            <a:pPr algn="ctr">
              <a:lnSpc>
                <a:spcPts val="45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美</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约翰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斯坦贝克</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每想起这件事，心中总有一种愉快、满足之感，因它有着</a:t>
            </a:r>
            <a:r>
              <a:rPr lang="zh-CN" altLang="zh-CN" sz="2600" u="heavy" kern="100" dirty="0">
                <a:latin typeface="Times New Roman"/>
                <a:ea typeface="华文细黑"/>
                <a:cs typeface="Times New Roman"/>
              </a:rPr>
              <a:t>无与伦比的美</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a:t>
            </a:r>
            <a:r>
              <a:rPr lang="zh-CN" altLang="zh-CN" sz="2600" kern="100" dirty="0">
                <a:latin typeface="Times New Roman"/>
                <a:ea typeface="华文细黑"/>
                <a:cs typeface="Times New Roman"/>
              </a:rPr>
              <a:t>是凌晨时分，东边的山峦仍是一片令人生厌的蓝黑色。但山背后却已晨曦微露，一抹淡红渲染着山峦的边缘。当这缕红光婀娜升空时，色泽越变越冷，越淡，越暗。当她接近无边无际时，就逐渐和漆黑夜空水乳交融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934" y="-111214"/>
            <a:ext cx="8821322" cy="5286062"/>
          </a:xfrm>
          <a:prstGeom prst="rect">
            <a:avLst/>
          </a:prstGeom>
        </p:spPr>
        <p:txBody>
          <a:bodyPr>
            <a:spAutoFit/>
          </a:bodyPr>
          <a:lstStyle/>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天</a:t>
            </a:r>
            <a:r>
              <a:rPr lang="zh-CN" altLang="zh-CN" sz="2500" kern="100" dirty="0">
                <a:latin typeface="Times New Roman"/>
                <a:ea typeface="华文细黑"/>
                <a:cs typeface="Times New Roman"/>
              </a:rPr>
              <a:t>很冷，虽未刺骨严寒，但也冻得我拱背缩肩，两手插兜。我拖曳双足，沿着山谷乡间的土路前行，突然看见前方有一座帐篷。橘红色的火苗在一只生锈的小铁炉的缝隙中闪烁。</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烟筒</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喷出的灰色浓烟直直升起，好一会儿才在空中飘散。</a:t>
            </a:r>
            <a:endParaRPr lang="zh-CN" altLang="zh-CN" sz="2500" kern="100" dirty="0">
              <a:latin typeface="宋体"/>
              <a:cs typeface="Courier New"/>
            </a:endParaRPr>
          </a:p>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火炉</a:t>
            </a:r>
            <a:r>
              <a:rPr lang="zh-CN" altLang="zh-CN" sz="2500" kern="100" dirty="0">
                <a:latin typeface="Times New Roman"/>
                <a:ea typeface="华文细黑"/>
                <a:cs typeface="Times New Roman"/>
              </a:rPr>
              <a:t>旁有位青年妇女，不，是位姑娘。她身穿褪色的布衣裙，外面罩着背心。走近后才发现她那只弯曲着的胳膊正搂抱着一个婴儿，他被暖暖和和地包在背心里面吮奶。这位母亲不停地转来转去干活，而婴儿一直在吮奶。这既不影响她干活，也没影响她转动时轻捷优美的姿态，她每个动作都准确娴熟</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0016"/>
            <a:ext cx="9143999" cy="5286062"/>
          </a:xfrm>
          <a:prstGeom prst="rect">
            <a:avLst/>
          </a:prstGeom>
        </p:spPr>
        <p:txBody>
          <a:bodyPr wrap="square">
            <a:spAutoFit/>
          </a:bodyPr>
          <a:lstStyle/>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我</a:t>
            </a:r>
            <a:r>
              <a:rPr lang="zh-CN" altLang="zh-CN" sz="2500" kern="100" dirty="0">
                <a:latin typeface="Times New Roman"/>
                <a:ea typeface="华文细黑"/>
                <a:cs typeface="Times New Roman"/>
              </a:rPr>
              <a:t>走近时，一股煎咸肉和烤面包的香味</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世界上最令人感到愉快和温暖的气味</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扑面而来。东边的天空这时已亮起来。我走近火炉，伸出手去烤火，一触到暖气，全身立刻震颤一下。</a:t>
            </a:r>
            <a:endParaRPr lang="zh-CN" altLang="zh-CN" sz="2500" kern="100" dirty="0">
              <a:latin typeface="宋体"/>
              <a:cs typeface="Courier New"/>
            </a:endParaRPr>
          </a:p>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突然</a:t>
            </a:r>
            <a:r>
              <a:rPr lang="zh-CN" altLang="zh-CN" sz="2500" kern="100" dirty="0">
                <a:latin typeface="Times New Roman"/>
                <a:ea typeface="华文细黑"/>
                <a:cs typeface="Times New Roman"/>
              </a:rPr>
              <a:t>帐篷的门帘向上一掀，走出个青年，后面跟着一位长者。他俩都穿着崭新的粗蓝布裤和钉着闪亮铜纽扣的粗蓝布外套。两人长得十分相像。青年蓄着乌黑短髭，长者蓄着花白短髭。他俩默默地站在一起望着逐渐亮起的东方，一同打了个哈欠，一同看着山边的亮处。他们一回身看见了我，就一同向我问好。两人一同来到火炉边烤手</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846" y="-92546"/>
            <a:ext cx="882132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姑娘</a:t>
            </a:r>
            <a:r>
              <a:rPr lang="zh-CN" altLang="zh-CN" sz="2600" kern="100" dirty="0">
                <a:latin typeface="Times New Roman"/>
                <a:ea typeface="华文细黑"/>
                <a:cs typeface="Times New Roman"/>
              </a:rPr>
              <a:t>不停手地、聚精会神地干活。她那梳得平平整整的长发扎成一束垂在背后，干活时，发束随着她的动作甩来甩去。她把几只马口铁水杯、几只铁盘和几份刀叉放在一只大包装箱上，然后从油锅里捞出煎好的咸肉片，放在一只平底大铁盘上，卷曲起来沙沙作响的咸肉片看上去又松又脆。她打开生锈的铁烤箱，取出一只摆满用发酵粉发得松松的大面包的正方形盘子。</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热</a:t>
            </a:r>
            <a:r>
              <a:rPr lang="zh-CN" altLang="zh-CN" sz="2600" kern="100" dirty="0">
                <a:latin typeface="Times New Roman"/>
                <a:ea typeface="华文细黑"/>
                <a:cs typeface="Times New Roman"/>
              </a:rPr>
              <a:t>面包香气扑鼻，两位男人深深地吸了口气</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118" y="-82386"/>
            <a:ext cx="8647507"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长者</a:t>
            </a:r>
            <a:r>
              <a:rPr lang="zh-CN" altLang="zh-CN" sz="2600" kern="100" dirty="0">
                <a:latin typeface="Times New Roman"/>
                <a:ea typeface="华文细黑"/>
                <a:cs typeface="Times New Roman"/>
              </a:rPr>
              <a:t>回头对我说：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你吃过早饭吗？</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没有。</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那就跟我们一起吃吧！</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这就是</a:t>
            </a:r>
            <a:r>
              <a:rPr lang="zh-CN" altLang="zh-CN" sz="2600" kern="100" dirty="0">
                <a:latin typeface="Times New Roman"/>
                <a:ea typeface="华文细黑"/>
                <a:cs typeface="Times New Roman"/>
              </a:rPr>
              <a:t>邀请了，我同他们一块走到包装箱旁，围着箱子蹲在地上。青年问：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你也去摘棉花吗？</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我们已经摘了十二天了。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姑娘</a:t>
            </a:r>
            <a:r>
              <a:rPr lang="zh-CN" altLang="zh-CN" sz="2600" kern="100" dirty="0">
                <a:latin typeface="Times New Roman"/>
                <a:ea typeface="华文细黑"/>
                <a:cs typeface="Times New Roman"/>
              </a:rPr>
              <a:t>从火炉那边说：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还领到了新衣服呢！</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956" y="741087"/>
            <a:ext cx="8769291" cy="3939540"/>
          </a:xfrm>
          <a:prstGeom prst="rect">
            <a:avLst/>
          </a:prstGeom>
          <a:noFill/>
        </p:spPr>
        <p:txBody>
          <a:bodyPr wrap="square" rtlCol="0">
            <a:spAutoFit/>
          </a:bodyPr>
          <a:lstStyle/>
          <a:p>
            <a:pPr algn="just">
              <a:lnSpc>
                <a:spcPts val="5000"/>
              </a:lnSpc>
              <a:spcAft>
                <a:spcPts val="0"/>
              </a:spcAft>
            </a:pPr>
            <a:r>
              <a:rPr lang="zh-CN" altLang="zh-CN" sz="2400" kern="100" dirty="0">
                <a:solidFill>
                  <a:srgbClr val="E36C0A"/>
                </a:solidFill>
                <a:latin typeface="Times New Roman"/>
                <a:ea typeface="华文细黑"/>
                <a:cs typeface="Times New Roman"/>
              </a:rPr>
              <a:t>典题读悟</a:t>
            </a:r>
            <a:endParaRPr lang="zh-CN" altLang="zh-CN" sz="1000" kern="100" dirty="0">
              <a:latin typeface="宋体"/>
              <a:cs typeface="Courier New"/>
            </a:endParaRPr>
          </a:p>
          <a:p>
            <a:pPr algn="just">
              <a:lnSpc>
                <a:spcPts val="5000"/>
              </a:lnSpc>
              <a:spcAft>
                <a:spcPts val="0"/>
              </a:spcAft>
            </a:pPr>
            <a:r>
              <a:rPr lang="zh-CN" altLang="zh-CN" sz="2400" kern="100" dirty="0">
                <a:latin typeface="Times New Roman"/>
                <a:ea typeface="华文细黑"/>
                <a:cs typeface="Times New Roman"/>
              </a:rPr>
              <a:t>试题一：</a:t>
            </a:r>
            <a:r>
              <a:rPr lang="en-US" altLang="zh-CN" sz="2400" kern="100" dirty="0">
                <a:latin typeface="Times New Roman"/>
                <a:ea typeface="华文细黑"/>
                <a:cs typeface="Courier New"/>
              </a:rPr>
              <a:t>2012</a:t>
            </a:r>
            <a:r>
              <a:rPr lang="zh-CN" altLang="zh-CN" sz="2400" kern="100" dirty="0">
                <a:latin typeface="Times New Roman"/>
                <a:ea typeface="华文细黑"/>
                <a:cs typeface="Times New Roman"/>
              </a:rPr>
              <a:t>年福建卷小说《双琴祭》探究题</a:t>
            </a:r>
            <a:endParaRPr lang="zh-CN" altLang="zh-CN" sz="1000" kern="100" dirty="0">
              <a:latin typeface="宋体"/>
              <a:cs typeface="Courier New"/>
            </a:endParaRPr>
          </a:p>
          <a:p>
            <a:pPr algn="just">
              <a:lnSpc>
                <a:spcPts val="5000"/>
              </a:lnSpc>
              <a:spcAft>
                <a:spcPts val="0"/>
              </a:spcAft>
            </a:pPr>
            <a:r>
              <a:rPr lang="zh-CN" altLang="zh-CN" sz="2400" kern="100" dirty="0">
                <a:latin typeface="Times New Roman"/>
                <a:ea typeface="华文细黑"/>
                <a:cs typeface="Times New Roman"/>
              </a:rPr>
              <a:t>请结合文本简要探析作品蕴含的情感。</a:t>
            </a:r>
            <a:endParaRPr lang="zh-CN" altLang="zh-CN" sz="1000" kern="100" dirty="0">
              <a:latin typeface="宋体"/>
              <a:cs typeface="Courier New"/>
            </a:endParaRPr>
          </a:p>
          <a:p>
            <a:pPr algn="just">
              <a:lnSpc>
                <a:spcPts val="5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chemeClr val="accent6">
                    <a:lumMod val="75000"/>
                  </a:schemeClr>
                </a:solidFill>
                <a:latin typeface="Times New Roman"/>
                <a:ea typeface="华文细黑"/>
                <a:cs typeface="Courier New"/>
              </a:rPr>
              <a:t>(</a:t>
            </a:r>
            <a:r>
              <a:rPr lang="zh-CN" altLang="zh-CN" sz="2400" kern="100" dirty="0">
                <a:solidFill>
                  <a:schemeClr val="accent6">
                    <a:lumMod val="75000"/>
                  </a:schemeClr>
                </a:solidFill>
                <a:latin typeface="Times New Roman"/>
                <a:ea typeface="华文细黑"/>
                <a:cs typeface="Times New Roman"/>
              </a:rPr>
              <a:t>要点</a:t>
            </a:r>
            <a:r>
              <a:rPr lang="en-US" altLang="zh-CN" sz="2400" kern="100" dirty="0">
                <a:solidFill>
                  <a:schemeClr val="accent6">
                    <a:lumMod val="75000"/>
                  </a:schemeClr>
                </a:solidFill>
                <a:latin typeface="Times New Roman"/>
                <a:ea typeface="华文细黑"/>
                <a:cs typeface="Courier New"/>
              </a:rPr>
              <a:t>)</a:t>
            </a:r>
            <a:r>
              <a:rPr lang="en-US" altLang="zh-CN" sz="2400" kern="100" dirty="0">
                <a:solidFill>
                  <a:schemeClr val="accent6">
                    <a:lumMod val="75000"/>
                  </a:schemeClr>
                </a:solidFill>
                <a:latin typeface="宋体"/>
                <a:ea typeface="华文细黑"/>
                <a:cs typeface="Times New Roman"/>
              </a:rPr>
              <a:t>①</a:t>
            </a:r>
            <a:r>
              <a:rPr lang="zh-CN" altLang="zh-CN" sz="2400" kern="100" dirty="0">
                <a:solidFill>
                  <a:schemeClr val="accent6">
                    <a:lumMod val="75000"/>
                  </a:schemeClr>
                </a:solidFill>
                <a:latin typeface="Times New Roman"/>
                <a:ea typeface="华文细黑"/>
                <a:cs typeface="Times New Roman"/>
              </a:rPr>
              <a:t>惋惜双琴一毁一废，</a:t>
            </a:r>
            <a:r>
              <a:rPr lang="en-US" altLang="zh-CN" sz="2400" kern="100" dirty="0">
                <a:solidFill>
                  <a:schemeClr val="accent6">
                    <a:lumMod val="75000"/>
                  </a:schemeClr>
                </a:solidFill>
                <a:latin typeface="宋体"/>
                <a:ea typeface="华文细黑"/>
                <a:cs typeface="Times New Roman"/>
              </a:rPr>
              <a:t>②</a:t>
            </a:r>
            <a:r>
              <a:rPr lang="zh-CN" altLang="zh-CN" sz="2400" kern="100" dirty="0">
                <a:solidFill>
                  <a:schemeClr val="accent6">
                    <a:lumMod val="75000"/>
                  </a:schemeClr>
                </a:solidFill>
                <a:latin typeface="Times New Roman"/>
                <a:ea typeface="华文细黑"/>
                <a:cs typeface="Times New Roman"/>
              </a:rPr>
              <a:t>同情两位演奏家一死一疯，</a:t>
            </a:r>
            <a:r>
              <a:rPr lang="en-US" altLang="zh-CN" sz="2400" kern="100" dirty="0">
                <a:solidFill>
                  <a:schemeClr val="accent6">
                    <a:lumMod val="75000"/>
                  </a:schemeClr>
                </a:solidFill>
                <a:latin typeface="宋体"/>
                <a:ea typeface="华文细黑"/>
                <a:cs typeface="Times New Roman"/>
              </a:rPr>
              <a:t>③</a:t>
            </a:r>
            <a:r>
              <a:rPr lang="zh-CN" altLang="zh-CN" sz="2400" kern="100" dirty="0">
                <a:solidFill>
                  <a:schemeClr val="accent6">
                    <a:lumMod val="75000"/>
                  </a:schemeClr>
                </a:solidFill>
                <a:latin typeface="Times New Roman"/>
                <a:ea typeface="华文细黑"/>
                <a:cs typeface="Times New Roman"/>
              </a:rPr>
              <a:t>哀叹美好的事物被世人的</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古怪心理</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毁灭，</a:t>
            </a:r>
            <a:r>
              <a:rPr lang="en-US" altLang="zh-CN" sz="2400" kern="100" dirty="0">
                <a:solidFill>
                  <a:schemeClr val="accent6">
                    <a:lumMod val="75000"/>
                  </a:schemeClr>
                </a:solidFill>
                <a:latin typeface="宋体"/>
                <a:ea typeface="华文细黑"/>
                <a:cs typeface="Times New Roman"/>
              </a:rPr>
              <a:t>④</a:t>
            </a:r>
            <a:r>
              <a:rPr lang="zh-CN" altLang="zh-CN" sz="2400" kern="100" dirty="0">
                <a:solidFill>
                  <a:schemeClr val="accent6">
                    <a:lumMod val="75000"/>
                  </a:schemeClr>
                </a:solidFill>
                <a:latin typeface="Times New Roman"/>
                <a:ea typeface="华文细黑"/>
                <a:cs typeface="Times New Roman"/>
              </a:rPr>
              <a:t>悲悯世人毁灭了美好事物而始终不自知</a:t>
            </a:r>
            <a:r>
              <a:rPr lang="zh-CN" altLang="zh-CN" sz="2400" kern="100" dirty="0" smtClean="0">
                <a:solidFill>
                  <a:schemeClr val="accent6">
                    <a:lumMod val="75000"/>
                  </a:schemeClr>
                </a:solidFill>
                <a:latin typeface="Times New Roman"/>
                <a:ea typeface="华文细黑"/>
                <a:cs typeface="Times New Roman"/>
              </a:rPr>
              <a:t>。</a:t>
            </a:r>
            <a:endParaRPr lang="zh-CN" altLang="zh-CN" sz="10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223257"/>
            <a:ext cx="8733982"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两</a:t>
            </a:r>
            <a:r>
              <a:rPr lang="zh-CN" altLang="zh-CN" sz="2600" kern="100" dirty="0">
                <a:latin typeface="Times New Roman"/>
                <a:ea typeface="华文细黑"/>
                <a:cs typeface="Times New Roman"/>
              </a:rPr>
              <a:t>个男人低头瞧着新衣裤，一同笑了。</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姑娘</a:t>
            </a:r>
            <a:r>
              <a:rPr lang="zh-CN" altLang="zh-CN" sz="2600" kern="100" dirty="0">
                <a:latin typeface="Times New Roman"/>
                <a:ea typeface="华文细黑"/>
                <a:cs typeface="Times New Roman"/>
              </a:rPr>
              <a:t>摆上那盘咸肉，大个的黑面包，一碗咸肉汁和一壶咖啡，然后自己也蹲在纸箱旁。婴儿的头部暖暖和和地包在背心里面，还在吮奶，我听见小嘴吮奶时的咂咂声。</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a:t>
            </a:r>
            <a:r>
              <a:rPr lang="zh-CN" altLang="zh-CN" sz="2600" kern="100" dirty="0">
                <a:latin typeface="Times New Roman"/>
                <a:ea typeface="华文细黑"/>
                <a:cs typeface="Times New Roman"/>
              </a:rPr>
              <a:t>位长者把嘴填得满满的，细细咀嚼了很久才咽下去</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真好吃！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接着他又把嘴填满。</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青年</a:t>
            </a:r>
            <a:r>
              <a:rPr lang="zh-CN" altLang="zh-CN" sz="2600" kern="100" dirty="0">
                <a:latin typeface="Times New Roman"/>
                <a:ea typeface="华文细黑"/>
                <a:cs typeface="Times New Roman"/>
              </a:rPr>
              <a:t>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我们吃了十二天好的了！</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72226"/>
            <a:ext cx="8851616" cy="5221942"/>
          </a:xfrm>
          <a:prstGeom prst="rect">
            <a:avLst/>
          </a:prstGeom>
        </p:spPr>
        <p:txBody>
          <a:bodyPr wrap="square">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这时</a:t>
            </a:r>
            <a:r>
              <a:rPr lang="zh-CN" altLang="zh-CN" sz="2600" kern="100" dirty="0">
                <a:latin typeface="Times New Roman"/>
                <a:ea typeface="华文细黑"/>
                <a:cs typeface="Times New Roman"/>
              </a:rPr>
              <a:t>，每个人都在狼吞虎咽，都把再次放在自己盘上的面包和咸肉又一下子吃得精光，一直吃得肚里饱饱的、身上暖暖的。</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阳光</a:t>
            </a:r>
            <a:r>
              <a:rPr lang="zh-CN" altLang="zh-CN" sz="2600" kern="100" dirty="0">
                <a:latin typeface="Times New Roman"/>
                <a:ea typeface="华文细黑"/>
                <a:cs typeface="Times New Roman"/>
              </a:rPr>
              <a:t>现在有了色彩。那两个男人坚毅地面对东方，晨曦把他们的脸照得闪闪发亮。</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两</a:t>
            </a:r>
            <a:r>
              <a:rPr lang="zh-CN" altLang="zh-CN" sz="2600" kern="100" dirty="0">
                <a:latin typeface="Times New Roman"/>
                <a:ea typeface="华文细黑"/>
                <a:cs typeface="Times New Roman"/>
              </a:rPr>
              <a:t>位男人一同站起身。长者说：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该走了。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青年</a:t>
            </a:r>
            <a:r>
              <a:rPr lang="zh-CN" altLang="zh-CN" sz="2600" kern="100" dirty="0">
                <a:latin typeface="Times New Roman"/>
                <a:ea typeface="华文细黑"/>
                <a:cs typeface="Times New Roman"/>
              </a:rPr>
              <a:t>转向我：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你要是愿意摘棉花，我们可以帮个忙。</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不啦，我还得赶路。谢谢你们的早餐！</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020411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785579"/>
            <a:ext cx="8733982" cy="3298339"/>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长者</a:t>
            </a:r>
            <a:r>
              <a:rPr lang="zh-CN" altLang="zh-CN" sz="2600" kern="100" dirty="0">
                <a:latin typeface="Times New Roman"/>
                <a:ea typeface="华文细黑"/>
                <a:cs typeface="Times New Roman"/>
              </a:rPr>
              <a:t>摆了摆手：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不用谢，你来我们很高兴！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他俩一同走了。</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东方</a:t>
            </a:r>
            <a:r>
              <a:rPr lang="zh-CN" altLang="zh-CN" sz="2600" kern="100" dirty="0">
                <a:latin typeface="Times New Roman"/>
                <a:ea typeface="华文细黑"/>
                <a:cs typeface="Times New Roman"/>
              </a:rPr>
              <a:t>的天际这时正燃起一片火红的朝霞，我独自顺着那条乡间土路坚毅地向前走去</a:t>
            </a:r>
            <a:r>
              <a:rPr lang="en-US" altLang="zh-CN" sz="2600" kern="100" dirty="0" smtClean="0">
                <a:latin typeface="宋体"/>
                <a:ea typeface="华文细黑"/>
                <a:cs typeface="Times New Roman"/>
              </a:rPr>
              <a:t>……</a:t>
            </a: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选自《世界经典微型小说》，有删改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8449045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699542"/>
            <a:ext cx="8733982" cy="393954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小说中的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这件事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具有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无与伦比的美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，请探究文中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的内涵。</a:t>
            </a:r>
            <a:endParaRPr lang="zh-CN" altLang="zh-CN" sz="105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smtClean="0">
                <a:solidFill>
                  <a:schemeClr val="accent6">
                    <a:lumMod val="75000"/>
                  </a:schemeClr>
                </a:solidFill>
                <a:latin typeface="宋体"/>
                <a:ea typeface="华文细黑"/>
                <a:cs typeface="Times New Roman"/>
              </a:rPr>
              <a:t>①</a:t>
            </a:r>
            <a:r>
              <a:rPr lang="zh-CN" altLang="zh-CN" sz="2600" kern="100" dirty="0" smtClean="0">
                <a:solidFill>
                  <a:schemeClr val="accent6">
                    <a:lumMod val="75000"/>
                  </a:schemeClr>
                </a:solidFill>
                <a:latin typeface="Times New Roman"/>
                <a:ea typeface="华文细黑"/>
                <a:cs typeface="Times New Roman"/>
              </a:rPr>
              <a:t>环境美：天气虽然寒冷，但山区晨曦却给人美感。</a:t>
            </a:r>
            <a:endParaRPr lang="zh-CN" altLang="zh-CN" sz="1050" kern="100" dirty="0" smtClean="0">
              <a:solidFill>
                <a:schemeClr val="accent6">
                  <a:lumMod val="75000"/>
                </a:schemeClr>
              </a:solidFill>
              <a:latin typeface="宋体"/>
              <a:cs typeface="Courier New"/>
            </a:endParaRPr>
          </a:p>
          <a:p>
            <a:pPr algn="just">
              <a:lnSpc>
                <a:spcPts val="5000"/>
              </a:lnSpc>
              <a:spcAft>
                <a:spcPts val="0"/>
              </a:spcAft>
            </a:pPr>
            <a:r>
              <a:rPr lang="en-US" altLang="zh-CN" sz="2600" kern="100" dirty="0" smtClean="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人情美：母子之间的融合，父子之间的默契，陌生者之间的关切。</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哲理美：劳动创造美，新生展现美，底层闪耀质朴纯真美</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6539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2965" y="294491"/>
            <a:ext cx="8647507" cy="4293483"/>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阅读</a:t>
            </a:r>
            <a:r>
              <a:rPr lang="zh-CN" altLang="zh-CN" sz="2600" kern="100" dirty="0">
                <a:latin typeface="Times New Roman"/>
                <a:ea typeface="华文细黑"/>
                <a:cs typeface="Times New Roman"/>
              </a:rPr>
              <a:t>下面的文字，完成文后题目。</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离　异</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王安忆</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小孩子</a:t>
            </a:r>
            <a:r>
              <a:rPr lang="zh-CN" altLang="zh-CN" sz="2600" kern="100" dirty="0">
                <a:latin typeface="Times New Roman"/>
                <a:ea typeface="华文细黑"/>
                <a:cs typeface="Times New Roman"/>
              </a:rPr>
              <a:t>的时间都是放大的，所以，在我们五年级的时候，看刚进校的新生，觉得他们实在是太幼稚了。在我们这所校舍十分紧张的小学里，教室都是一室多用。我们班级的一间，在中午散学后，就做了一年级新生的饭厅</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265593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3166" y="59110"/>
            <a:ext cx="8821322" cy="4816896"/>
          </a:xfrm>
          <a:prstGeom prst="rect">
            <a:avLst/>
          </a:prstGeom>
        </p:spPr>
        <p:txBody>
          <a:bodyPr>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总共</a:t>
            </a:r>
            <a:r>
              <a:rPr lang="zh-CN" altLang="zh-CN" sz="2600" dirty="0">
                <a:latin typeface="Times New Roman"/>
                <a:ea typeface="华文细黑"/>
                <a:cs typeface="Times New Roman"/>
              </a:rPr>
              <a:t>大约有二十来名学生，中午家中无人，就在学校吃饭，由一名卫生老师，到里弄办的食堂打来饭和菜，分给他们。所谓卫生老师，就是学校医务室的一名医务员，粗通保健常识，主要用来应付学生紧急发生的事故，其实也要兼做一些杂活。这名老师年届中年，戴副眼镜，显然不是个干活利落的人，每每忙得汗流满面，眼镜落到鼻尖上，头发黏在腮上。尤其是分菜，眼睛没有准头，总是一碗多一碗少，再将多的舀给少的，少的又成多的了。终于分停当，她便</a:t>
            </a:r>
            <a:r>
              <a:rPr lang="zh-CN" altLang="zh-CN" sz="2600" dirty="0" smtClean="0">
                <a:latin typeface="Times New Roman"/>
                <a:ea typeface="华文细黑"/>
                <a:cs typeface="Times New Roman"/>
              </a:rPr>
              <a:t>袖</a:t>
            </a:r>
            <a:endParaRPr lang="zh-CN" altLang="zh-CN" sz="2600" kern="100" dirty="0">
              <a:latin typeface="宋体"/>
              <a:cs typeface="Courier New"/>
            </a:endParaRPr>
          </a:p>
        </p:txBody>
      </p:sp>
    </p:spTree>
    <p:extLst>
      <p:ext uri="{BB962C8B-B14F-4D97-AF65-F5344CB8AC3E}">
        <p14:creationId xmlns:p14="http://schemas.microsoft.com/office/powerpoint/2010/main" val="40823071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4367"/>
            <a:ext cx="9143999" cy="4893647"/>
          </a:xfrm>
          <a:prstGeom prst="rect">
            <a:avLst/>
          </a:prstGeom>
        </p:spPr>
        <p:txBody>
          <a:bodyPr wrap="square">
            <a:spAutoFit/>
          </a:bodyPr>
          <a:lstStyle/>
          <a:p>
            <a:pPr>
              <a:lnSpc>
                <a:spcPct val="150000"/>
              </a:lnSpc>
            </a:pPr>
            <a:r>
              <a:rPr lang="zh-CN" altLang="zh-CN" sz="2600" dirty="0" smtClean="0">
                <a:latin typeface="Times New Roman"/>
                <a:ea typeface="华文细黑"/>
                <a:cs typeface="Times New Roman"/>
              </a:rPr>
              <a:t>手</a:t>
            </a:r>
            <a:r>
              <a:rPr lang="zh-CN" altLang="zh-CN" sz="2600" dirty="0" smtClean="0">
                <a:solidFill>
                  <a:prstClr val="black"/>
                </a:solidFill>
                <a:latin typeface="Times New Roman"/>
                <a:ea typeface="华文细黑"/>
                <a:cs typeface="Times New Roman"/>
              </a:rPr>
              <a:t>坐</a:t>
            </a:r>
            <a:r>
              <a:rPr lang="zh-CN" altLang="zh-CN" sz="2600" dirty="0">
                <a:solidFill>
                  <a:prstClr val="black"/>
                </a:solidFill>
                <a:latin typeface="Times New Roman"/>
                <a:ea typeface="华文细黑"/>
                <a:cs typeface="Times New Roman"/>
              </a:rPr>
              <a:t>在讲台边上，监督小孩子们吃饭。小孩子们一律低了头，努力地扒饭，咀嚼，可怜他们连筷子都捏不牢呢，饭菜也不一定对他们的口味，但他们总能在规定的时间内，将他们的定量吃下去，最终完成任务</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lvl="0">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我们</a:t>
            </a:r>
            <a:r>
              <a:rPr lang="zh-CN" altLang="zh-CN" sz="2600" dirty="0">
                <a:latin typeface="Times New Roman"/>
                <a:ea typeface="华文细黑"/>
                <a:cs typeface="Times New Roman"/>
              </a:rPr>
              <a:t>下了课后，总不急着回家，而是拥在窗口，看小孩子吃饭。然后，慢慢地，我们便潜进去帮着分菜分饭。那位老师对我们的擅自插手，睁一只眼闭一只眼，当然她不好派我们工，但我们的帮助很是有用，解决了她的困难。有一次，她</a:t>
            </a:r>
            <a:r>
              <a:rPr lang="zh-CN" altLang="zh-CN" sz="2600" dirty="0" smtClean="0">
                <a:latin typeface="Times New Roman"/>
                <a:ea typeface="华文细黑"/>
                <a:cs typeface="Times New Roman"/>
              </a:rPr>
              <a:t>主</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8366994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388298"/>
            <a:ext cx="8195983" cy="4199676"/>
          </a:xfrm>
          <a:prstGeom prst="rect">
            <a:avLst/>
          </a:prstGeom>
        </p:spPr>
        <p:txBody>
          <a:bodyPr wrap="square">
            <a:spAutoFit/>
          </a:bodyPr>
          <a:lstStyle/>
          <a:p>
            <a:pPr lvl="0">
              <a:lnSpc>
                <a:spcPct val="150000"/>
              </a:lnSpc>
            </a:pPr>
            <a:r>
              <a:rPr lang="zh-CN" altLang="zh-CN" sz="2600" dirty="0" smtClean="0">
                <a:latin typeface="Times New Roman"/>
                <a:ea typeface="华文细黑"/>
                <a:cs typeface="Times New Roman"/>
              </a:rPr>
              <a:t>动</a:t>
            </a:r>
            <a:r>
              <a:rPr lang="zh-CN" altLang="zh-CN" sz="2600" dirty="0">
                <a:latin typeface="Times New Roman"/>
                <a:ea typeface="华文细黑"/>
                <a:cs typeface="Times New Roman"/>
              </a:rPr>
              <a:t>从小孩子们的伙食中，取出一块面包让我们几个分食，表达对我们的感谢。于是，再渐渐地，我们得寸进尺地，开始给小孩子们喂饭。他们和我们显然要比和老师亲近，因我们没有老师的威仪，他们喊我们</a:t>
            </a:r>
            <a:r>
              <a:rPr lang="en-US" altLang="zh-CN" sz="2600" dirty="0">
                <a:latin typeface="宋体"/>
                <a:ea typeface="华文细黑"/>
                <a:cs typeface="Times New Roman"/>
              </a:rPr>
              <a:t>“</a:t>
            </a:r>
            <a:r>
              <a:rPr lang="zh-CN" altLang="zh-CN" sz="2600" dirty="0">
                <a:latin typeface="Times New Roman"/>
                <a:ea typeface="华文细黑"/>
                <a:cs typeface="Times New Roman"/>
              </a:rPr>
              <a:t>大姐姐</a:t>
            </a:r>
            <a:r>
              <a:rPr lang="en-US" altLang="zh-CN" sz="2600" dirty="0">
                <a:latin typeface="宋体"/>
                <a:ea typeface="华文细黑"/>
                <a:cs typeface="Times New Roman"/>
              </a:rPr>
              <a:t>”</a:t>
            </a:r>
            <a:r>
              <a:rPr lang="zh-CN" altLang="zh-CN" sz="2600" dirty="0">
                <a:latin typeface="Times New Roman"/>
                <a:ea typeface="华文细黑"/>
                <a:cs typeface="Times New Roman"/>
              </a:rPr>
              <a:t>，很依赖地望着我们，我们给这一个喂饭时，那一个还流露出妒意。所以，我们很忙乎，往往耽误了自己回家吃饭</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lvl="0">
              <a:lnSpc>
                <a:spcPct val="150000"/>
              </a:lnSpc>
            </a:pP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1925970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846" y="-42902"/>
            <a:ext cx="8821322" cy="5221942"/>
          </a:xfrm>
          <a:prstGeom prst="rect">
            <a:avLst/>
          </a:prstGeom>
        </p:spPr>
        <p:txBody>
          <a:bodyPr>
            <a:spAutoFit/>
          </a:bodyPr>
          <a:lstStyle/>
          <a:p>
            <a:pPr algn="just">
              <a:lnSpc>
                <a:spcPts val="5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我们</a:t>
            </a:r>
            <a:r>
              <a:rPr lang="zh-CN" altLang="zh-CN" sz="2600" dirty="0">
                <a:latin typeface="Times New Roman"/>
                <a:ea typeface="华文细黑"/>
                <a:cs typeface="Times New Roman"/>
              </a:rPr>
              <a:t>喂饭最多的是一名女生。她个子挺高，比同龄的男孩子几乎高出一头，皮肤特别白皙，长脸，尖下巴，短发，她显得有些大，属于那种从小就有淑女风范的女生。她吃饭最慢，而且勉强，就好像没有什么食欲似的，总也不能将她的那份吃完。给她喂饭也很困难，倒不是说她不听话，相反，她很合作，一勺饭送过去，她极力张大了嘴含进去，然后开始咀嚼。她咀嚼的过程很长，中途几次下咽，都难以完成。最后几乎是直着脖子将这一口东西吞下去，看了也叫人不忍</a:t>
            </a:r>
            <a:r>
              <a:rPr lang="zh-CN" altLang="zh-CN"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029534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118" y="123478"/>
            <a:ext cx="8647507" cy="4708981"/>
          </a:xfrm>
          <a:prstGeom prst="rect">
            <a:avLst/>
          </a:prstGeom>
        </p:spPr>
        <p:txBody>
          <a:bodyPr>
            <a:spAutoFit/>
          </a:bodyPr>
          <a:lstStyle/>
          <a:p>
            <a:pPr lvl="0" algn="just">
              <a:lnSpc>
                <a:spcPts val="4500"/>
              </a:lnSpc>
            </a:pPr>
            <a:r>
              <a:rPr lang="zh-CN" altLang="zh-CN" sz="2600" dirty="0">
                <a:solidFill>
                  <a:prstClr val="black"/>
                </a:solidFill>
                <a:latin typeface="Times New Roman"/>
                <a:ea typeface="华文细黑"/>
                <a:cs typeface="Times New Roman"/>
              </a:rPr>
              <a:t>有几次我们没了耐心，放下她，照顾另一些孩子，这时候我们看见她的眼光，她用祈求的目光看着我们，我们才知道她格外地需要我们</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lvl="0" algn="just">
              <a:lnSpc>
                <a:spcPts val="45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在</a:t>
            </a:r>
            <a:r>
              <a:rPr lang="zh-CN" altLang="zh-CN" sz="2600" dirty="0">
                <a:latin typeface="Times New Roman"/>
                <a:ea typeface="华文细黑"/>
                <a:cs typeface="Times New Roman"/>
              </a:rPr>
              <a:t>这漫长的喂饭过程中，我们会问她一些问题，她显然是想留住我们，生怕我们丢弃她，就很积极地回答我们。她说话的声音尖而细，就像唱歌的人用的假声，并且很急骤，有一点类似聋子听不见自己声音的说话，无法调节音高与频率。从此来看，她大约是很少开口说话、与人打</a:t>
            </a:r>
            <a:r>
              <a:rPr lang="zh-CN" altLang="zh-CN" sz="2600" dirty="0" smtClean="0">
                <a:latin typeface="Times New Roman"/>
                <a:ea typeface="华文细黑"/>
                <a:cs typeface="Times New Roman"/>
              </a:rPr>
              <a:t>交</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274520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273" y="-92546"/>
            <a:ext cx="8769291" cy="5134932"/>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IPAPANNEW"/>
                <a:ea typeface="华文细黑"/>
                <a:cs typeface="Times New Roman"/>
              </a:rPr>
              <a:t>探究解析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这是一道情感意蕴探究题。探究可以采用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对象分析法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，即从小说描写的不同对象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双琴、演奏家、世人这三个角度分别探析作者对不同对象所倾注的不同情感。</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试题二：</a:t>
            </a:r>
            <a:r>
              <a:rPr lang="en-US" altLang="zh-CN" sz="2600" kern="100" dirty="0">
                <a:latin typeface="Times New Roman"/>
                <a:ea typeface="华文细黑"/>
                <a:cs typeface="Courier New"/>
              </a:rPr>
              <a:t>2010</a:t>
            </a:r>
            <a:r>
              <a:rPr lang="zh-CN" altLang="zh-CN" sz="2600" kern="100" dirty="0">
                <a:latin typeface="Times New Roman"/>
                <a:ea typeface="华文细黑"/>
                <a:cs typeface="Times New Roman"/>
              </a:rPr>
              <a:t>年安徽卷小说探究题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有人认为，这篇小说叙述了一个平常人的寻常事；有人认为，这是一篇意蕴丰富的精致作品。请结合文本，联系自身阅读小说的经验和对传统文化精神的认识，谈谈你的见解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498" y="238005"/>
            <a:ext cx="8733982" cy="4638001"/>
          </a:xfrm>
          <a:prstGeom prst="rect">
            <a:avLst/>
          </a:prstGeom>
        </p:spPr>
        <p:txBody>
          <a:bodyPr>
            <a:spAutoFit/>
          </a:bodyPr>
          <a:lstStyle/>
          <a:p>
            <a:pPr lvl="0" algn="just">
              <a:lnSpc>
                <a:spcPts val="4500"/>
              </a:lnSpc>
            </a:pPr>
            <a:r>
              <a:rPr lang="zh-CN" altLang="zh-CN" sz="2600" dirty="0">
                <a:latin typeface="Times New Roman"/>
                <a:ea typeface="华文细黑"/>
                <a:cs typeface="Times New Roman"/>
              </a:rPr>
              <a:t>道的。本来都是一些无关紧要的闲话，和一个小孩子，能有什么话题呢？可是不曾想，事情竟变得严肃了。好像是问到她的妈妈，她的回答忽然令人费解起来，似乎是，妈妈走了。走呢，也不是一般地走，中间还夹杂着一些内容：她夜里被吵醒，有一具烟灰缸敲碎了另一件什么东西；还有一日，一名什么亲戚上门；再有，谁的哭泣。最终，有一日，她从幼儿园回家，那时，她在幼儿园的大班，路上，父亲对她说，妈妈走了。她说着这些的时候，嘴里始终</a:t>
            </a:r>
            <a:r>
              <a:rPr lang="zh-CN" altLang="zh-CN" sz="2600" dirty="0" smtClean="0">
                <a:latin typeface="Times New Roman"/>
                <a:ea typeface="华文细黑"/>
                <a:cs typeface="Times New Roman"/>
              </a:rPr>
              <a:t>含</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40201133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92546"/>
            <a:ext cx="8733982" cy="5286062"/>
          </a:xfrm>
          <a:prstGeom prst="rect">
            <a:avLst/>
          </a:prstGeom>
        </p:spPr>
        <p:txBody>
          <a:bodyPr>
            <a:spAutoFit/>
          </a:bodyPr>
          <a:lstStyle/>
          <a:p>
            <a:pPr lvl="0" algn="just">
              <a:lnSpc>
                <a:spcPts val="4500"/>
              </a:lnSpc>
            </a:pPr>
            <a:r>
              <a:rPr lang="zh-CN" altLang="zh-CN" sz="2600" dirty="0" smtClean="0">
                <a:latin typeface="Times New Roman"/>
                <a:ea typeface="华文细黑"/>
                <a:cs typeface="Times New Roman"/>
              </a:rPr>
              <a:t>了</a:t>
            </a:r>
            <a:r>
              <a:rPr lang="zh-CN" altLang="zh-CN" sz="2600" dirty="0">
                <a:latin typeface="Times New Roman"/>
                <a:ea typeface="华文细黑"/>
                <a:cs typeface="Times New Roman"/>
              </a:rPr>
              <a:t>一口饭，她几乎是带了一种急切的心情，尖着声音快快地说。当我们劝她慢些说时，或者咽下饭再说，她并不听，依然径直地说下去。然后，就有很细的泪珠沿着她秀气挺直的鼻梁，缓缓地流下来。饭已经全冷了，时间也不允许了，老师过来收走了碗碟，我们为她担心，下午要饿怎么办？她说不要紧，她有饼干，说着就从书包里掏出一个铝制饭盒，给我们看。饭盒上箍了牛皮筋，里边整齐地放了苏打饼干，满满一盒。她说是她父亲替她放的，我们看见了父亲一双细心的手。她盖好饭盒，重新箍好，放回书包</a:t>
            </a:r>
            <a:r>
              <a:rPr lang="zh-CN" altLang="zh-CN" sz="2600" dirty="0" smtClean="0">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0579047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210" y="-83021"/>
            <a:ext cx="8821322" cy="5286062"/>
          </a:xfrm>
          <a:prstGeom prst="rect">
            <a:avLst/>
          </a:prstGeom>
        </p:spPr>
        <p:txBody>
          <a:bodyPr>
            <a:spAutoFit/>
          </a:bodyPr>
          <a:lstStyle/>
          <a:p>
            <a:pPr lvl="0" algn="just">
              <a:lnSpc>
                <a:spcPts val="4500"/>
              </a:lnSpc>
            </a:pPr>
            <a:r>
              <a:rPr lang="zh-CN" altLang="zh-CN" sz="2600" dirty="0" smtClean="0">
                <a:latin typeface="Times New Roman"/>
                <a:ea typeface="华文细黑"/>
                <a:cs typeface="Times New Roman"/>
              </a:rPr>
              <a:t>走出</a:t>
            </a:r>
            <a:r>
              <a:rPr lang="zh-CN" altLang="zh-CN" sz="2600" dirty="0">
                <a:latin typeface="Times New Roman"/>
                <a:ea typeface="华文细黑"/>
                <a:cs typeface="Times New Roman"/>
              </a:rPr>
              <a:t>了教室。那位老师对我们说：</a:t>
            </a:r>
            <a:r>
              <a:rPr lang="en-US" altLang="zh-CN" sz="2600" dirty="0">
                <a:latin typeface="宋体"/>
                <a:ea typeface="华文细黑"/>
                <a:cs typeface="Times New Roman"/>
              </a:rPr>
              <a:t>“</a:t>
            </a:r>
            <a:r>
              <a:rPr lang="zh-CN" altLang="zh-CN" sz="2600" dirty="0">
                <a:latin typeface="Times New Roman"/>
                <a:ea typeface="华文细黑"/>
                <a:cs typeface="Times New Roman"/>
              </a:rPr>
              <a:t>你们不要问她太多，她的妈妈和爸爸离婚了。</a:t>
            </a:r>
            <a:r>
              <a:rPr lang="en-US" altLang="zh-CN" sz="2600" dirty="0">
                <a:latin typeface="宋体"/>
                <a:ea typeface="华文细黑"/>
                <a:cs typeface="Times New Roman"/>
              </a:rPr>
              <a:t>”“</a:t>
            </a:r>
            <a:r>
              <a:rPr lang="zh-CN" altLang="zh-CN" sz="2600" dirty="0">
                <a:latin typeface="Times New Roman"/>
                <a:ea typeface="华文细黑"/>
                <a:cs typeface="Times New Roman"/>
              </a:rPr>
              <a:t>为什么呢？</a:t>
            </a:r>
            <a:r>
              <a:rPr lang="en-US" altLang="zh-CN" sz="2600" dirty="0">
                <a:latin typeface="宋体"/>
                <a:ea typeface="华文细黑"/>
                <a:cs typeface="Times New Roman"/>
              </a:rPr>
              <a:t>”</a:t>
            </a:r>
            <a:r>
              <a:rPr lang="zh-CN" altLang="zh-CN" sz="2600" dirty="0">
                <a:latin typeface="Times New Roman"/>
                <a:ea typeface="华文细黑"/>
                <a:cs typeface="Times New Roman"/>
              </a:rPr>
              <a:t>我们问。老师嗫嚅了几句，到底也没说出什么来，只是又叮嘱一句：</a:t>
            </a:r>
            <a:r>
              <a:rPr lang="en-US" altLang="zh-CN" sz="2600" dirty="0">
                <a:latin typeface="宋体"/>
                <a:ea typeface="华文细黑"/>
                <a:cs typeface="Times New Roman"/>
              </a:rPr>
              <a:t>“</a:t>
            </a:r>
            <a:r>
              <a:rPr lang="zh-CN" altLang="zh-CN" sz="2600" dirty="0">
                <a:latin typeface="Times New Roman"/>
                <a:ea typeface="华文细黑"/>
                <a:cs typeface="Times New Roman"/>
              </a:rPr>
              <a:t>不要再问了。</a:t>
            </a:r>
            <a:r>
              <a:rPr lang="en-US" altLang="zh-CN" sz="2600" dirty="0" smtClean="0">
                <a:latin typeface="宋体"/>
                <a:ea typeface="华文细黑"/>
                <a:cs typeface="Times New Roman"/>
              </a:rPr>
              <a:t>”</a:t>
            </a:r>
          </a:p>
          <a:p>
            <a:pPr lvl="0" algn="just">
              <a:lnSpc>
                <a:spcPts val="45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过</a:t>
            </a:r>
            <a:r>
              <a:rPr lang="zh-CN" altLang="zh-CN" sz="2600" dirty="0">
                <a:latin typeface="Times New Roman"/>
                <a:ea typeface="华文细黑"/>
                <a:cs typeface="Times New Roman"/>
              </a:rPr>
              <a:t>了几日，是一个周末，下午没课，吃过午饭，家长们便将孩子接走了。于是，我们看见了她的父亲，一个也是苍白的、斯文的、忧郁的男人，没有一点儿笑容，却是温柔地将女儿抱到自行车后架上坐好，然后自己从前边跨过横梁，坐上车垫，骑走了</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摘自《放大的时间》，有删改</a:t>
            </a:r>
            <a:r>
              <a:rPr lang="en-US" altLang="zh-CN" sz="2600" dirty="0">
                <a:latin typeface="Times New Roman"/>
                <a:ea typeface="华文细黑"/>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8577691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267494"/>
            <a:ext cx="8733982" cy="44986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有人认为，小说的最后一段可以去掉。请结合文本，谈谈你的看法。</a:t>
            </a:r>
            <a:endParaRPr lang="zh-CN" altLang="zh-CN" sz="105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示例</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不能去掉。</a:t>
            </a:r>
            <a:r>
              <a:rPr lang="en-US" altLang="zh-CN" sz="2600" dirty="0">
                <a:solidFill>
                  <a:schemeClr val="accent6">
                    <a:lumMod val="75000"/>
                  </a:schemeClr>
                </a:solidFill>
                <a:latin typeface="宋体"/>
                <a:ea typeface="华文细黑"/>
                <a:cs typeface="Times New Roman"/>
              </a:rPr>
              <a:t>①</a:t>
            </a:r>
            <a:r>
              <a:rPr lang="zh-CN" altLang="zh-CN" sz="2600" dirty="0">
                <a:solidFill>
                  <a:schemeClr val="accent6">
                    <a:lumMod val="75000"/>
                  </a:schemeClr>
                </a:solidFill>
                <a:latin typeface="Times New Roman"/>
                <a:ea typeface="华文细黑"/>
                <a:cs typeface="Times New Roman"/>
              </a:rPr>
              <a:t>从艺术手法角度，倒数第二段侧面介绍父亲为女儿准备了饼干，最后一段写她放学后被父亲接走，使情节宕开一笔，并以父亲骑车而去的动作结尾，给读者留下了想象的余地；</a:t>
            </a:r>
            <a:r>
              <a:rPr lang="en-US" altLang="zh-CN" sz="2600" dirty="0">
                <a:solidFill>
                  <a:schemeClr val="accent6">
                    <a:lumMod val="75000"/>
                  </a:schemeClr>
                </a:solidFill>
                <a:latin typeface="宋体"/>
                <a:ea typeface="华文细黑"/>
                <a:cs typeface="Times New Roman"/>
              </a:rPr>
              <a:t>②</a:t>
            </a:r>
            <a:r>
              <a:rPr lang="zh-CN" altLang="zh-CN" sz="2600" dirty="0">
                <a:solidFill>
                  <a:schemeClr val="accent6">
                    <a:lumMod val="75000"/>
                  </a:schemeClr>
                </a:solidFill>
                <a:latin typeface="Times New Roman"/>
                <a:ea typeface="华文细黑"/>
                <a:cs typeface="Times New Roman"/>
              </a:rPr>
              <a:t>从人物角度，女生文静白皙，内心充满忧伤，而最后一段写到父亲的形象，说明女生</a:t>
            </a:r>
            <a:r>
              <a:rPr lang="zh-CN" altLang="zh-CN" sz="2600" dirty="0" smtClean="0">
                <a:solidFill>
                  <a:schemeClr val="accent6">
                    <a:lumMod val="75000"/>
                  </a:schemeClr>
                </a:solidFill>
                <a:latin typeface="Times New Roman"/>
                <a:ea typeface="华文细黑"/>
                <a:cs typeface="Times New Roman"/>
              </a:rPr>
              <a:t>深</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6680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411510"/>
            <a:ext cx="8733982" cy="4493731"/>
          </a:xfrm>
          <a:prstGeom prst="rect">
            <a:avLst/>
          </a:prstGeom>
        </p:spPr>
        <p:txBody>
          <a:bodyPr>
            <a:spAutoFit/>
          </a:bodyPr>
          <a:lstStyle/>
          <a:p>
            <a:pPr algn="just">
              <a:lnSpc>
                <a:spcPts val="5000"/>
              </a:lnSpc>
              <a:spcAft>
                <a:spcPts val="0"/>
              </a:spcAft>
            </a:pPr>
            <a:r>
              <a:rPr lang="zh-CN" altLang="zh-CN" sz="2600" dirty="0">
                <a:solidFill>
                  <a:schemeClr val="accent6">
                    <a:lumMod val="75000"/>
                  </a:schemeClr>
                </a:solidFill>
                <a:latin typeface="Times New Roman"/>
                <a:ea typeface="华文细黑"/>
                <a:cs typeface="Times New Roman"/>
              </a:rPr>
              <a:t>受家庭的影响，使得这一人物形象的塑造非常合理；</a:t>
            </a:r>
            <a:r>
              <a:rPr lang="en-US" altLang="zh-CN" sz="2600" dirty="0">
                <a:solidFill>
                  <a:schemeClr val="accent6">
                    <a:lumMod val="75000"/>
                  </a:schemeClr>
                </a:solidFill>
                <a:latin typeface="宋体"/>
                <a:ea typeface="华文细黑"/>
                <a:cs typeface="Times New Roman"/>
              </a:rPr>
              <a:t>③</a:t>
            </a:r>
            <a:r>
              <a:rPr lang="zh-CN" altLang="zh-CN" sz="2600" dirty="0">
                <a:solidFill>
                  <a:schemeClr val="accent6">
                    <a:lumMod val="75000"/>
                  </a:schemeClr>
                </a:solidFill>
                <a:latin typeface="Times New Roman"/>
                <a:ea typeface="华文细黑"/>
                <a:cs typeface="Times New Roman"/>
              </a:rPr>
              <a:t>从主题角度，</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我们</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关注父母离异的女生，先是给她</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喂饭</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，继而关注她放学后被父亲接走，表现了</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我们</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这一群大孩子的好奇心和爱心；</a:t>
            </a:r>
            <a:r>
              <a:rPr lang="en-US" altLang="zh-CN" sz="2600" dirty="0">
                <a:solidFill>
                  <a:schemeClr val="accent6">
                    <a:lumMod val="75000"/>
                  </a:schemeClr>
                </a:solidFill>
                <a:latin typeface="宋体"/>
                <a:ea typeface="华文细黑"/>
                <a:cs typeface="Times New Roman"/>
              </a:rPr>
              <a:t>④</a:t>
            </a:r>
            <a:r>
              <a:rPr lang="zh-CN" altLang="zh-CN" sz="2600" dirty="0">
                <a:solidFill>
                  <a:schemeClr val="accent6">
                    <a:lumMod val="75000"/>
                  </a:schemeClr>
                </a:solidFill>
                <a:latin typeface="Times New Roman"/>
                <a:ea typeface="华文细黑"/>
                <a:cs typeface="Times New Roman"/>
              </a:rPr>
              <a:t>从结构角度，小说的最后一段，写女生被父亲接走，既与上一段父亲为女儿准备饼干呼应，又照应文章的标题，这是一个父母离异的女生，所以只有父亲来接她。</a:t>
            </a:r>
            <a:endParaRPr lang="zh-CN" altLang="zh-CN" sz="1050" kern="100" dirty="0">
              <a:solidFill>
                <a:schemeClr val="accent6">
                  <a:lumMod val="75000"/>
                </a:schemeClr>
              </a:solidFill>
              <a:latin typeface="宋体"/>
              <a:cs typeface="Courier New"/>
            </a:endParaRPr>
          </a:p>
        </p:txBody>
      </p:sp>
      <p:grpSp>
        <p:nvGrpSpPr>
          <p:cNvPr id="7" name="组合 6"/>
          <p:cNvGrpSpPr/>
          <p:nvPr/>
        </p:nvGrpSpPr>
        <p:grpSpPr>
          <a:xfrm rot="5400000">
            <a:off x="8388567" y="4398743"/>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4621623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24" y="800582"/>
            <a:ext cx="8682466" cy="3211328"/>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示例一</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这篇小说从题材来看，叙说的是平常人的寻常事，但体现了作者深刻的人性思考和人文关怀。作者将目光投向普通人，显示了对底层人物命运的关注；用暖笔、亮笔来写人生的悲苦，看似沉重，实则蕴涵着一种积极向上的力量，引导人们直面生活的挫折和艰难</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24" y="591428"/>
            <a:ext cx="8682466" cy="3852530"/>
          </a:xfrm>
          <a:prstGeom prst="rect">
            <a:avLst/>
          </a:prstGeom>
          <a:noFill/>
        </p:spPr>
        <p:txBody>
          <a:bodyPr wrap="square" rtlCol="0">
            <a:spAutoFit/>
          </a:bodyPr>
          <a:lstStyle/>
          <a:p>
            <a:pPr algn="just">
              <a:lnSpc>
                <a:spcPts val="5000"/>
              </a:lnSpc>
            </a:pPr>
            <a:r>
              <a:rPr lang="en-US" altLang="zh-CN" sz="2600" kern="100" dirty="0" smtClean="0">
                <a:solidFill>
                  <a:schemeClr val="accent6">
                    <a:lumMod val="75000"/>
                  </a:schemeClr>
                </a:solidFill>
                <a:latin typeface="Times New Roman"/>
                <a:ea typeface="华文细黑"/>
                <a:cs typeface="Courier New"/>
              </a:rPr>
              <a:t>(</a:t>
            </a:r>
            <a:r>
              <a:rPr lang="zh-CN" altLang="zh-CN" sz="2600" kern="100" dirty="0" smtClean="0">
                <a:solidFill>
                  <a:schemeClr val="accent6">
                    <a:lumMod val="75000"/>
                  </a:schemeClr>
                </a:solidFill>
                <a:latin typeface="Times New Roman"/>
                <a:ea typeface="华文细黑"/>
                <a:cs typeface="Times New Roman"/>
              </a:rPr>
              <a:t>示例二</a:t>
            </a:r>
            <a:r>
              <a:rPr lang="en-US" altLang="zh-CN" sz="2600" kern="100" dirty="0" smtClean="0">
                <a:solidFill>
                  <a:schemeClr val="accent6">
                    <a:lumMod val="75000"/>
                  </a:schemeClr>
                </a:solidFill>
                <a:latin typeface="Times New Roman"/>
                <a:ea typeface="华文细黑"/>
                <a:cs typeface="Courier New"/>
              </a:rPr>
              <a:t>)</a:t>
            </a:r>
            <a:r>
              <a:rPr lang="zh-CN" altLang="zh-CN" sz="2600" kern="100" dirty="0" smtClean="0">
                <a:solidFill>
                  <a:schemeClr val="accent6">
                    <a:lumMod val="75000"/>
                  </a:schemeClr>
                </a:solidFill>
                <a:latin typeface="Times New Roman"/>
                <a:ea typeface="华文细黑"/>
                <a:cs typeface="Times New Roman"/>
              </a:rPr>
              <a:t>这是一篇意蕴丰富的小说。罗永才最终摆脱丧妻之悲，主要是受到王石匠和老山民的影响以及大自然的启迪。王石匠的淡定、老山民的坚忍，分别折射出中国传统文化精神中道家的超然和儒家的担当，他们的生活态度深深地感染了罗永才，从而使得他发现了春回大地的可爱、人间生活的温暖。</a:t>
            </a:r>
            <a:endParaRPr lang="zh-CN" altLang="zh-CN" sz="2600" kern="100" dirty="0" smtClean="0">
              <a:solidFill>
                <a:schemeClr val="accent6">
                  <a:lumMod val="75000"/>
                </a:schemeClr>
              </a:solidFill>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2242</TotalTime>
  <Words>6364</Words>
  <Application>Microsoft Office PowerPoint</Application>
  <PresentationFormat>全屏显示(16:9)</PresentationFormat>
  <Paragraphs>197</Paragraphs>
  <Slides>75</Slides>
  <Notes>0</Notes>
  <HiddenSlides>0</HiddenSlides>
  <MMClips>0</MMClips>
  <ScaleCrop>false</ScaleCrop>
  <HeadingPairs>
    <vt:vector size="4" baseType="variant">
      <vt:variant>
        <vt:lpstr>主题</vt:lpstr>
      </vt:variant>
      <vt:variant>
        <vt:i4>1</vt:i4>
      </vt:variant>
      <vt:variant>
        <vt:lpstr>幻灯片标题</vt:lpstr>
      </vt:variant>
      <vt:variant>
        <vt:i4>75</vt:i4>
      </vt:variant>
    </vt:vector>
  </HeadingPairs>
  <TitlesOfParts>
    <vt:vector size="7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184</cp:revision>
  <dcterms:created xsi:type="dcterms:W3CDTF">2014-12-15T01:46:29Z</dcterms:created>
  <dcterms:modified xsi:type="dcterms:W3CDTF">2015-04-17T01:30:40Z</dcterms:modified>
</cp:coreProperties>
</file>