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87" r:id="rId3"/>
    <p:sldId id="504" r:id="rId4"/>
    <p:sldId id="519" r:id="rId5"/>
    <p:sldId id="505" r:id="rId6"/>
    <p:sldId id="506" r:id="rId7"/>
    <p:sldId id="513" r:id="rId8"/>
    <p:sldId id="842" r:id="rId9"/>
    <p:sldId id="789" r:id="rId10"/>
    <p:sldId id="792" r:id="rId11"/>
    <p:sldId id="793" r:id="rId12"/>
    <p:sldId id="794" r:id="rId13"/>
    <p:sldId id="798" r:id="rId14"/>
    <p:sldId id="799" r:id="rId15"/>
    <p:sldId id="800" r:id="rId16"/>
    <p:sldId id="801" r:id="rId17"/>
    <p:sldId id="802" r:id="rId18"/>
    <p:sldId id="803" r:id="rId19"/>
    <p:sldId id="804" r:id="rId20"/>
    <p:sldId id="805" r:id="rId21"/>
    <p:sldId id="806" r:id="rId22"/>
    <p:sldId id="807" r:id="rId23"/>
    <p:sldId id="843" r:id="rId24"/>
    <p:sldId id="812" r:id="rId25"/>
    <p:sldId id="813" r:id="rId26"/>
    <p:sldId id="814" r:id="rId27"/>
    <p:sldId id="815" r:id="rId28"/>
    <p:sldId id="816" r:id="rId29"/>
    <p:sldId id="817" r:id="rId30"/>
    <p:sldId id="818" r:id="rId31"/>
    <p:sldId id="819" r:id="rId32"/>
    <p:sldId id="820" r:id="rId33"/>
    <p:sldId id="821" r:id="rId34"/>
    <p:sldId id="822" r:id="rId35"/>
    <p:sldId id="823" r:id="rId36"/>
    <p:sldId id="824" r:id="rId37"/>
    <p:sldId id="825" r:id="rId38"/>
    <p:sldId id="827" r:id="rId39"/>
    <p:sldId id="826" r:id="rId40"/>
    <p:sldId id="828" r:id="rId41"/>
    <p:sldId id="829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678" r:id="rId55"/>
    <p:sldId id="679" r:id="rId56"/>
    <p:sldId id="680" r:id="rId57"/>
    <p:sldId id="427" r:id="rId58"/>
    <p:sldId id="540" r:id="rId59"/>
    <p:sldId id="681" r:id="rId60"/>
    <p:sldId id="682" r:id="rId61"/>
    <p:sldId id="683" r:id="rId62"/>
    <p:sldId id="684" r:id="rId63"/>
    <p:sldId id="541" r:id="rId64"/>
    <p:sldId id="381" r:id="rId6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99"/>
    <a:srgbClr val="FFFFCC"/>
    <a:srgbClr val="B00000"/>
    <a:srgbClr val="6BA42C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5" autoAdjust="0"/>
    <p:restoredTop sz="61172" autoAdjust="0"/>
  </p:normalViewPr>
  <p:slideViewPr>
    <p:cSldViewPr>
      <p:cViewPr>
        <p:scale>
          <a:sx n="100" d="100"/>
          <a:sy n="100" d="100"/>
        </p:scale>
        <p:origin x="-2178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样样样\7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1186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样样样\7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样样样\7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2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20272" y="5147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现代文阅读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530046"/>
            <a:ext cx="3600400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专题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三  考点突破</a:t>
            </a:r>
            <a:endParaRPr lang="zh-CN" altLang="zh-CN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283718"/>
            <a:ext cx="7443063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考点四　赏析艺术技巧</a:t>
            </a:r>
          </a:p>
          <a:p>
            <a:pPr algn="ctr">
              <a:lnSpc>
                <a:spcPts val="5000"/>
              </a:lnSpc>
            </a:pPr>
            <a:r>
              <a:rPr lang="en-US" altLang="zh-CN" sz="2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——</a:t>
            </a:r>
            <a:r>
              <a:rPr lang="zh-CN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得鱼莫忘筌，得</a:t>
            </a:r>
            <a:r>
              <a:rPr lang="en-US" altLang="zh-CN" sz="2600" b="1" dirty="0">
                <a:solidFill>
                  <a:srgbClr val="7030A0"/>
                </a:solidFill>
                <a:latin typeface="+mj-ea"/>
                <a:ea typeface="+mj-ea"/>
                <a:cs typeface="Times New Roman" pitchFamily="18" charset="0"/>
              </a:rPr>
              <a:t>“</a:t>
            </a:r>
            <a:r>
              <a:rPr lang="zh-CN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意</a:t>
            </a:r>
            <a:r>
              <a:rPr lang="en-US" altLang="zh-CN" sz="2600" b="1" dirty="0">
                <a:solidFill>
                  <a:srgbClr val="7030A0"/>
                </a:solidFill>
                <a:latin typeface="+mj-ea"/>
                <a:ea typeface="+mj-ea"/>
                <a:cs typeface="Times New Roman" pitchFamily="18" charset="0"/>
              </a:rPr>
              <a:t>”</a:t>
            </a:r>
            <a:r>
              <a:rPr lang="zh-CN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需要</a:t>
            </a:r>
            <a:r>
              <a:rPr lang="en-US" altLang="zh-CN" sz="2600" b="1" dirty="0">
                <a:solidFill>
                  <a:srgbClr val="7030A0"/>
                </a:solidFill>
                <a:latin typeface="+mj-ea"/>
                <a:ea typeface="+mj-ea"/>
                <a:cs typeface="Times New Roman" pitchFamily="18" charset="0"/>
              </a:rPr>
              <a:t>“</a:t>
            </a:r>
            <a:r>
              <a:rPr lang="zh-CN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言</a:t>
            </a:r>
            <a:r>
              <a:rPr lang="en-US" altLang="zh-CN" sz="2600" b="1" dirty="0">
                <a:solidFill>
                  <a:srgbClr val="7030A0"/>
                </a:solidFill>
                <a:latin typeface="+mj-ea"/>
                <a:ea typeface="+mj-ea"/>
                <a:cs typeface="Times New Roman" pitchFamily="18" charset="0"/>
              </a:rPr>
              <a:t>”</a:t>
            </a:r>
            <a:endParaRPr lang="zh-CN" altLang="zh-CN" sz="2600" b="1" dirty="0">
              <a:solidFill>
                <a:srgbClr val="7030A0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77155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第一章　文学类文本阅读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1872" y="723270"/>
            <a:ext cx="3326552" cy="56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</a:pP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　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小说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阅读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068" y="534615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却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不料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转出山口，依然是闷闷的雷。见前边牛死也不肯再走，心下大惑，就下马向前。行到岸边，抽一口气，腿子抖起来，如牛一般，不敢再往前动半步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u="heavy" dirty="0" smtClean="0">
                <a:latin typeface="Times New Roman"/>
                <a:ea typeface="华文细黑"/>
                <a:cs typeface="Times New Roman"/>
              </a:rPr>
              <a:t>万丈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绝壁垂直而下，驮队原来就在这壁顶上。怒江自西北天际亮亮而来，深远似涓涓细流，隐隐喧声腾上来，一派森气。俯望那江，蓦地心中一颤，再不敢向下看</a:t>
            </a:r>
            <a:r>
              <a:rPr lang="zh-CN" altLang="zh-CN" sz="2600" u="heavy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u="heavy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8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726" y="651088"/>
            <a:ext cx="8512738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领队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稳稳坐在马上，笑一笑。那马平时并不觉得雄壮，此时却静立如伟人，晃一晃头，鬃飘起来。牛铃如击在心上，一步一响，驮队向横在峡上的一根索子颤颤移去。那索似有千钧之力，扯住两岸石壁，谁也动弹不得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</a:t>
            </a: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节选自阿城《溜索》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56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-92546"/>
            <a:ext cx="8597865" cy="6473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2.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文中画线部分描写了峡谷险峻气势，请分析其表现特色。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80" y="555526"/>
            <a:ext cx="8816916" cy="36889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画线文字主要运用了描写的手法，定点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壁顶上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换景，描绘了怒江绝壁的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形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万丈绝壁垂直而下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深远似涓涓细流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；怒江的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色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亮亮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；怒江的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声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隐隐喧声腾上来，一派森气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；人俯望怒江的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感受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蓦地心中一颤，再不敢向下看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。由近及远再到近，变换视角，分别从视觉、听觉、内心感受写所处环境，极具感染力。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107504" y="4088166"/>
            <a:ext cx="8597865" cy="1075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以壁顶为观察点，变换视角，从视觉、听觉、内心感受多方面描写，使人如临其境。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01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06" y="-138519"/>
            <a:ext cx="8858389" cy="5215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抓住特征，进行形、声、色等方面的描写。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调动视觉、听觉、嗅觉、触觉等多种感官进行描绘。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写景有层次，讲究观察角度。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动静结合，虚实结合，正侧结合，细节描写。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白描和工笔。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小说中景物描写技巧通常与景物的特点和描写的作用一起构成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一景三考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，在涉及景物描写的效果时可参见本节专题三考点二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14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-126454"/>
            <a:ext cx="8858389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人物描写技巧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独腿人生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罗伟章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应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朋友之约，去他家议事，这是我第一次上他家去。朋友住在城南一幢别墅里。别墅是为有私车的人准备的，因此与世俗的闹市区保持一段距离。我没有私车，只得坐公车去，下车之后，要到朋友的别墅，若步行，紧走慢赶，至少也要四十分钟。眼看约定的时间就快到了，我顺手招了一辆人力三轮车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7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223257"/>
            <a:ext cx="8858389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车行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小段路程，我总觉得有点不大对劲，上好的马路，车身却微微颠簸，不像坐其他人的三轮车那么平稳，而且，车轮不是向前滑行，而是向前一冲，片刻的停顿之后，再向前一冲。我正觉奇怪，突然发现蹬车的人只有一条腿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失去的是右腿。他的左腿用力地蹬着踏板，为了让车走得快一些，臀部时时脱离坐垫，身子向左倾斜，以便把所有的力量都用在左腿上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30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-123279"/>
            <a:ext cx="8858389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猛然间觉得很不是滋味，我觉得我很不人道甚至卑鄙。我刚三十出头，有一百三十多斤的体重，体魄强壮，而他比我大二十多岁，身体精瘦，且只有一条腿，从他右腿并不肥大的裤管随风飘动的情形，我猜想他唯一的好腿一定瘦得可怜。然而，我却大模大样坐在车上，让他用独腿带我前行。我的喉咙有些发干，心胸里被一种奇怪的惆怅甚至悲凉的情绪纠缠着，笼罩着。我想对他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不要再蹬了，我走路去。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我当然会一分不少地给他钱，可我又生怕被他误解，同时，我也怕自己的做法显得矫情，玷污了一种圣洁的东西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86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51249"/>
            <a:ext cx="8858389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前面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是一带缓坡，我说：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这里不好骑，我下车，我们把车推过去。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他急忙制止：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没关系，没关系，这点坡都骑不上去，我咋个挣生活啊？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言毕，快乐地笑了两声，身子便弓了起来，加快了蹬踏的频率。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车子遇到坡度，便顽固地不肯向前行，甚至有后退的趋势。他的独腿顽强地与后退的力量抗争着，车轮发出</a:t>
            </a:r>
            <a:r>
              <a:rPr lang="en-US" altLang="zh-CN" sz="2600" u="heavy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吱吱</a:t>
            </a:r>
            <a:r>
              <a:rPr lang="en-US" altLang="zh-CN" sz="2600" u="heavy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的尖叫，车身摇摇晃晃，极不情愿地向前扭动。我甚至觉得这车也是鄙夷我的！它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2600" u="heavy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7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51470"/>
            <a:ext cx="8858389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在痛恨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我不怜惜它的主人，才这般固执的吗？车夫黝黑的后颈高高绷起一股筋来，头使劲地向前蹿，我想他的脸一定是紫红的，他被单薄的衣服包裹起来的肋骨，一定根根可数。</a:t>
            </a:r>
            <a:endParaRPr lang="zh-CN" altLang="zh-CN" sz="2600" u="heavy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总算爬上去了，车夫重浊地喘着气。不知怎么，我心里的惆怅和悲凉竟然了无影踪。我在为他高兴，并暗暗受着鼓舞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			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3867894"/>
            <a:ext cx="8597865" cy="6473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3.</a:t>
            </a:r>
            <a:r>
              <a:rPr lang="zh-CN" altLang="en-US" sz="2600" dirty="0" smtClean="0">
                <a:latin typeface="Times New Roman"/>
                <a:ea typeface="华文细黑"/>
              </a:rPr>
              <a:t>请简要分析文中画线的句子的写人艺术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02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915566"/>
            <a:ext cx="8858389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该处文字综合运用了下列写人手法：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外貌描写，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车夫黝黑的后颈高高绷起一股筋来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他的脸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是紫红的，他被单薄的衣服包裹起来的肋骨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根根可数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，表现车夫与命运抗争的坚强品质。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行动描写，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头使劲地向前蹿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，表现车夫的坚强品质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96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99792" y="1135062"/>
            <a:ext cx="51876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Ⅰ</a:t>
            </a:r>
            <a:r>
              <a:rPr lang="zh-CN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　构建小说艺术技巧的知识</a:t>
            </a:r>
            <a:r>
              <a:rPr lang="zh-CN" altLang="zh-CN" sz="2600" b="1" dirty="0" smtClean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体系</a:t>
            </a:r>
            <a:endParaRPr lang="zh-CN" altLang="zh-CN" sz="2600" b="1" dirty="0">
              <a:solidFill>
                <a:schemeClr val="bg1"/>
              </a:solidFill>
              <a:latin typeface="宋体" pitchFamily="2" charset="-122"/>
              <a:ea typeface="微软雅黑" pitchFamily="34" charset="-122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2699792" y="2307708"/>
            <a:ext cx="5521063" cy="552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Ⅱ</a:t>
            </a:r>
            <a:r>
              <a:rPr lang="zh-CN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　掌握赏析艺术技巧题的答题</a:t>
            </a:r>
            <a:r>
              <a:rPr lang="zh-CN" altLang="zh-CN" sz="2600" b="1" dirty="0" smtClean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规范</a:t>
            </a:r>
            <a:endParaRPr lang="zh-CN" altLang="zh-CN" sz="2600" b="1" dirty="0">
              <a:solidFill>
                <a:schemeClr val="bg1"/>
              </a:solidFill>
              <a:latin typeface="宋体" pitchFamily="2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627534"/>
            <a:ext cx="8858389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侧面描写，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车子遇到坡度，便顽固地不肯向前行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车轮发出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吱吱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的尖叫，车身摇摇晃晃，极不情愿地向前扭动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，运用拟人手法，侧面表现车夫蹬车的艰难和坚强的性格。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或：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我甚至觉得这车也是鄙夷我的！它是在痛恨我不怜惜它的主人，才这般固执的吗？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通过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的心理描写，侧面表现车夫的坚强品质。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5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-20538"/>
            <a:ext cx="8858389" cy="6465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50582"/>
              </p:ext>
            </p:extLst>
          </p:nvPr>
        </p:nvGraphicFramePr>
        <p:xfrm>
          <a:off x="117029" y="813972"/>
          <a:ext cx="8928991" cy="4124517"/>
        </p:xfrm>
        <a:graphic>
          <a:graphicData uri="http://schemas.openxmlformats.org/drawingml/2006/table">
            <a:tbl>
              <a:tblPr/>
              <a:tblGrid>
                <a:gridCol w="432048"/>
                <a:gridCol w="1728192"/>
                <a:gridCol w="5616624"/>
                <a:gridCol w="1152127"/>
              </a:tblGrid>
              <a:tr h="355419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人物描写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概念分析及作用阐释</a:t>
                      </a:r>
                      <a:endParaRPr lang="zh-CN" sz="2400" kern="100" baseline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 </a:t>
                      </a:r>
                      <a:endParaRPr lang="zh-CN" sz="2400" kern="100" baseline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012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直接描写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肖像、神态、动作描写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更好地展现人物的内心及性格特征。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交代人物，突出特点，展示人物性格品质。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语言描写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言为心声，人物的语言也体现着人物的思想性格。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(1)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刻画人物性格，反映人物心理活动，促进故事情节的发展。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(2)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描摹人物的语态，使形象刻画栩栩如生、跃然纸上。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02105"/>
              </p:ext>
            </p:extLst>
          </p:nvPr>
        </p:nvGraphicFramePr>
        <p:xfrm>
          <a:off x="539552" y="628495"/>
          <a:ext cx="8136905" cy="3959479"/>
        </p:xfrm>
        <a:graphic>
          <a:graphicData uri="http://schemas.openxmlformats.org/drawingml/2006/table">
            <a:tbl>
              <a:tblPr/>
              <a:tblGrid>
                <a:gridCol w="904101"/>
                <a:gridCol w="1256139"/>
                <a:gridCol w="4752528"/>
                <a:gridCol w="1224137"/>
              </a:tblGrid>
              <a:tr h="176491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直接描写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心理描写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直接表现人物思想和内在感情</a:t>
                      </a:r>
                      <a:r>
                        <a:rPr lang="en-US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(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矛盾、焦虑、担心、喜悦、兴奋等</a:t>
                      </a:r>
                      <a:r>
                        <a:rPr lang="en-US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Courier New"/>
                        </a:rPr>
                        <a:t>)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，表现人物思想品质，推动情节发展。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交代人物，突出特点，展示人物性格品质。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3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细节描写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  <a:latin typeface="宋体"/>
                          <a:ea typeface="华文细黑" pitchFamily="2" charset="-122"/>
                          <a:cs typeface="Times New Roman"/>
                        </a:rPr>
                        <a:t>①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刻画人物性格、爱好、追求。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华文细黑" pitchFamily="2" charset="-122"/>
                          <a:cs typeface="Times New Roman"/>
                        </a:rPr>
                        <a:t>②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深化主题。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华文细黑" pitchFamily="2" charset="-122"/>
                          <a:cs typeface="Times New Roman"/>
                        </a:rPr>
                        <a:t>③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推动情节发展。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华文细黑" pitchFamily="2" charset="-122"/>
                          <a:cs typeface="Times New Roman"/>
                        </a:rPr>
                        <a:t>④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渲染时代气氛、地方特色。</a:t>
                      </a:r>
                      <a:r>
                        <a:rPr lang="en-US" sz="2400" kern="100" baseline="0" dirty="0">
                          <a:effectLst/>
                          <a:latin typeface="宋体"/>
                          <a:ea typeface="华文细黑" pitchFamily="2" charset="-122"/>
                          <a:cs typeface="Times New Roman"/>
                        </a:rPr>
                        <a:t>⑤</a:t>
                      </a:r>
                      <a:r>
                        <a:rPr lang="zh-CN" sz="24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渲染人物心情、心理活动。</a:t>
                      </a:r>
                      <a:endParaRPr lang="zh-CN" sz="24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14750"/>
              </p:ext>
            </p:extLst>
          </p:nvPr>
        </p:nvGraphicFramePr>
        <p:xfrm>
          <a:off x="611560" y="565051"/>
          <a:ext cx="7776863" cy="2377440"/>
        </p:xfrm>
        <a:graphic>
          <a:graphicData uri="http://schemas.openxmlformats.org/drawingml/2006/table">
            <a:tbl>
              <a:tblPr/>
              <a:tblGrid>
                <a:gridCol w="864096"/>
                <a:gridCol w="2808312"/>
                <a:gridCol w="2232248"/>
                <a:gridCol w="1872207"/>
              </a:tblGrid>
              <a:tr h="115212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间接描写</a:t>
                      </a:r>
                      <a:endParaRPr lang="zh-CN" sz="26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借助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次要人物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烘托</a:t>
                      </a:r>
                      <a:endParaRPr lang="zh-CN" sz="26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引发读者的联想、想象，含蓄曲折地表现人物形象。</a:t>
                      </a:r>
                      <a:endParaRPr lang="zh-CN" sz="26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交代人物，突出特点，展示人物性格品质。</a:t>
                      </a:r>
                      <a:endParaRPr lang="zh-CN" sz="26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借助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物象烘托</a:t>
                      </a:r>
                      <a:endParaRPr lang="zh-CN" sz="26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15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借助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环境烘托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 pitchFamily="2" charset="-122"/>
                          <a:cs typeface="Times New Roman"/>
                        </a:rPr>
                        <a:t>　</a:t>
                      </a:r>
                      <a:endParaRPr lang="zh-CN" sz="2600" kern="100" baseline="0" dirty="0">
                        <a:effectLst/>
                        <a:latin typeface="宋体"/>
                        <a:ea typeface="华文细黑" pitchFamily="2" charset="-122"/>
                        <a:cs typeface="Courier New"/>
                      </a:endParaRPr>
                    </a:p>
                  </a:txBody>
                  <a:tcPr marL="38789" marR="38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83568" y="3226926"/>
            <a:ext cx="7750965" cy="10105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主观描写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客观描写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高考不大涉及此类知识点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81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233" y="216173"/>
            <a:ext cx="890953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三、赏析情节设置技巧</a:t>
            </a:r>
            <a:r>
              <a:rPr lang="en-US" altLang="zh-CN" sz="2500" kern="100" spc="-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见本节专题三</a:t>
            </a:r>
            <a:r>
              <a:rPr lang="en-US" altLang="zh-CN" sz="2500" kern="100" spc="-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spc="-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考点一　分析情节结构</a:t>
            </a:r>
            <a:r>
              <a:rPr lang="en-US" altLang="zh-CN" sz="2500" kern="100" spc="-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500" kern="100" spc="-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500" kern="100" spc="-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四、赏析语言艺术</a:t>
            </a:r>
            <a:endParaRPr lang="zh-CN" altLang="zh-CN" sz="25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人和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车厂的老板刘四爷快七十岁了；人老，心可不老实，年轻的时候他当过库兵，设过赌场，买卖过人口，放过阎王账。干这些营生所应有的资格与本领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力气，心路，手段，交际，字号等等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刘四爷都有。在前清的时候，打过群架，抢过良家妇女，跪过铁索。跪上铁索，刘四并没皱一皱眉，没说一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47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233" y="240763"/>
            <a:ext cx="890953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饶命。官司教他硬挺了过来，这叫作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字号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。出了狱，他开了个洋车厂子。</a:t>
            </a:r>
            <a:r>
              <a:rPr lang="zh-CN" altLang="zh-CN" sz="2500" u="heavy" kern="100" dirty="0">
                <a:latin typeface="Times New Roman"/>
                <a:ea typeface="华文细黑"/>
                <a:cs typeface="Times New Roman"/>
              </a:rPr>
              <a:t>土混混出身，他晓得怎么对付穷人，什么时候该紧一把儿，哪里该松一步儿，他有善于调动的天才。车夫们没有敢跟他耍骨头</a:t>
            </a:r>
            <a:r>
              <a:rPr lang="en-US" altLang="zh-CN" sz="2500" u="heavy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u="heavy" kern="100" dirty="0">
                <a:latin typeface="Times New Roman"/>
                <a:ea typeface="华文细黑"/>
                <a:cs typeface="Times New Roman"/>
              </a:rPr>
              <a:t>注：调皮捣乱</a:t>
            </a:r>
            <a:r>
              <a:rPr lang="en-US" altLang="zh-CN" sz="2500" u="heavy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u="heavy" kern="100" dirty="0">
                <a:latin typeface="Times New Roman"/>
                <a:ea typeface="华文细黑"/>
                <a:cs typeface="Times New Roman"/>
              </a:rPr>
              <a:t>的。他一瞪眼，和他哈哈一笑，能把人弄得迷迷糊糊的，仿佛一脚登在天堂，一脚登在地狱，只好听他摆弄。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到现在，他有六十多辆车，至坏的也是七八成新的，他不存破车。车租，他的比别家的大，可是到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三节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他比别家多放着两天的份儿。人和厂有地方住，拉他的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车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28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498" y="898044"/>
            <a:ext cx="8733982" cy="30418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的光棍儿，都可以白住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可是得交上车份儿，交不上账而和他苦腻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注：软磨硬缠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的，他扣下铺盖，把人当个破水壶似的扔出门外。大家若是有个急事急病，只须告诉他一声，他不含糊，水里火里他都热心地帮忙，这叫作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字号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r">
              <a:lnSpc>
                <a:spcPts val="5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节选自老舍《骆驼祥子》第四章，有删改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93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498" y="-123042"/>
            <a:ext cx="8733982" cy="52159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本段中画线部分突出的语言特色是什么？请举例分析。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根据题干要求，可以明确此题的思路：问画线部分的语言特色，可以根据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耍骨头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紧一把儿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松一步儿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迷迷糊糊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等看出画线部分运用的大部分是口语且善用短句；然后再分析一下语言特色。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运用了口语方言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北京方言，或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有京味儿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有浓郁的地方色彩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，例如：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土混混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耍骨头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紧一把儿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松一步儿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迷迷糊糊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等。质朴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自然、通俗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、形象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活泼、生动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10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498" y="519420"/>
            <a:ext cx="8733982" cy="3852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的语言可以分为两种：一是人物语言，即文中人物对话、独白等，人物语言应该是性格化的语言，要能充分揭示人物的性格特征，表现人物的心理状态；二是叙述人语言，即作者在小说中叙述事件、描绘人物、发表评论、抒发感情时使用的语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69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498" y="295265"/>
            <a:ext cx="873398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鉴赏小说的语言有两层含意：一是鉴赏小说中人物的个性化语言，二是鉴赏小说作者的语言风格。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鉴赏小说中人物的语言特点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不同性格的人，在不同的场合，面对不同的对象，说话的语言风格不一样。有的幽默，有的庄重；有的委婉含蓄，有的直来直去；有的简洁，有的啰唆；有的羞羞答答，有的大大方方；有的粗野，有的文雅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52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07504" y="123478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　构建小说艺术技巧的知识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体系</a:t>
            </a:r>
            <a:endParaRPr lang="zh-CN" altLang="zh-CN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742" y="936466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小说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的艺术技巧是小说鉴赏的重要组成部分。它是一个较为复杂、丰富的技巧系统，与散文鉴赏中的表达技巧系统是完全相通共用的，但它又有着自己鲜明的表达特色。近年来，高考小说命题有向此方向发展的趋势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小说以综合运用各种表现手法来塑造人物形象为中心任务，并以塑造典型的艺术形象为最高目标。小说在塑造人物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形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0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498" y="203106"/>
            <a:ext cx="8733982" cy="46380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鉴赏小说作者的语言特点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的作者，会有不同的语言特点。这里的特点有时是指作者的语言风格，如平实、朴素、华丽、冷峻、热烈、简洁、明快、晓畅、典雅、清丽、幽默、辛辣、含蓄；有时是指在特定的作品中表现出来的遣词造句等修辞方面的特点，如炼字、长短句、整散句等等。另外，也包括作者语言的地域色彩、语体色彩。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年山东卷第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题考查的就是对老舍小说语言的京味、口语化特点的掌握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02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498" y="223257"/>
            <a:ext cx="873398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特别要注意的是，小说作者的语言特点与小说中人物的语言特点是不能等同的。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鉴赏小说语言艺术同鉴赏散文语言艺术一样，关键在于确定语言特色。可以从词语、句式、修辞等角度切入。不过，鉴赏小说语言更突出人物语言的个性化，即语言符合人物的身份，展示人物的性格，表现人物的感情，有时体现地域特色，有鲜明的地方色彩，还有作者语言的个性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90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393" y="108238"/>
            <a:ext cx="851138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en-US" sz="2800" b="1" kern="100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微</a:t>
            </a:r>
            <a:r>
              <a:rPr lang="zh-CN" altLang="en-US" sz="2800" b="1" kern="1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突破  小说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zh-CN" sz="2800" b="1" kern="100" dirty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233" y="792450"/>
            <a:ext cx="8909535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如何赏析小说中的细节描写</a:t>
            </a:r>
            <a:endParaRPr lang="zh-CN" altLang="zh-CN" sz="26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准确理解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细节描写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概念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什么是细节描写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所谓细节，就是构成人物形象、故事情节或环境特征的单位，也就是表现事物各种感情特征的具体而细小的材料。所谓细节描写，就是把细小的事物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如一个动作、一种表情、一个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特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42728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233" y="-107786"/>
            <a:ext cx="8909535" cy="51349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用特写镜头放大，准确、生动、细致地将其描绘出来，使读者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如见其人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如睹其物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如闻其声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可与本专题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考点三　赏析小说形象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细节描写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相关内容参照理解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根据这个定义，称得上细节描写有两个特征：一是将细小的事物描写得极细致、极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，二是所描绘的细节必须具有巨大的表现力和感染力。不少考生以为只要是细致描写就是细节描写，其实不然，只有这两个特征同时具备，才称得上细节描写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7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233" y="151249"/>
            <a:ext cx="8909535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细节描写不只是动作描写，它有许多种，如场景细节、服饰细节、表情细节、语言细节和心理细节等。当动作描写具有较大的表现力时，也叫细节描写。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全面准确地把握细节描写的作用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小说中的细节描写作用十分巨大，表现在：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推动情节发展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通过对细节的描写，使故事情节跌宕起伏，引人入胜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9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233" y="166251"/>
            <a:ext cx="8909535" cy="4493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展示人物性格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一些细小的动作、简短的话语，可以表现出一个人的性格、精神风貌。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凸显环境特征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文章中作者主观感情的流露，往往要借助典型环境的描写，因此文章对一景一物的细致描写，不仅能准确表达出作者的思想感情，还能凸显环境特征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3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233" y="-84926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表达真挚情感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一篇文章能感染读者，往往因为其表达的情感真挚。而真挚情感除了来源于亲身经历的生活，还来源于成功的细节描写。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深化作品主题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好的细节描写，有助于折射广阔的生活画面，表现深刻的社会主题。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其实，细节描写的作用主要表现在刻画人物形象方面：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人物语言的细节描写，使人物形象栩栩如生、跃然纸上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45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233" y="-92546"/>
            <a:ext cx="890953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人物动作的细节描写，透露出人物形象的心理。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人物心理的细节描写，展示人物的内心世界。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人物外貌、服饰方面的细节描写，揭示人物特征、身份等。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环境中的细节描写，烘托出人物的性格。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如何做细节描写题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细节描写题主要有两类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5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一类是侧重分析细节描写的内涵，如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“×××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细节描写表现了人物什么样的情感活动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，此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类题实际上就是从局部文字分析人物形象题。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可参见本节专题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三考点三</a:t>
            </a:r>
            <a:r>
              <a:rPr lang="en-US" altLang="zh-CN" sz="25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30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233" y="-78766"/>
            <a:ext cx="8909535" cy="5212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另一类是侧重分析细节描写的作用。一般要从以下角度答题：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刻画人物方面，如揭示了人物什么样的心理，刻画了人物什么样的性格等。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推动情节方面，主要关注该处细节在小说的情节发展中起到什么样的作用，与前面的情节是否有照应，对后面情节的发展是否有铺垫。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spc="-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500" kern="100" spc="-100" dirty="0">
                <a:latin typeface="Times New Roman"/>
                <a:ea typeface="华文细黑"/>
                <a:cs typeface="Times New Roman"/>
              </a:rPr>
              <a:t>表现主题方面，主要看该处细节描写对表现主题有什么样的作用，该细节与小说的主题是否有联系，是否有利于主题的表现。</a:t>
            </a:r>
            <a:endParaRPr lang="zh-CN" altLang="zh-CN" sz="2500" kern="100" spc="-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烘托环境方面，有的细节能渲染时代气氛、表现地方特色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316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993" y="-107786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即时巩固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妈妈，我爱您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韩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金河仁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第二天早上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，妈妈进入了昏睡状态。我接到护士的电话，吓了一跳。这件事让我越想越伤心，越想越内疚。也就是说，昨天晚上，我和朋友们混在一起碰着啤酒杯的时候，妈妈却是最后一次拥有着正常的精神和身体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48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06" y="-66511"/>
            <a:ext cx="8682466" cy="521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象时，可以采用叙述语言，也可以采用对话语言，还可以采用心理描写等手法。小说的表达方式多种多样，表现手法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更是灵活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变，它可以包罗其他艺术体裁的所有写法，有散文式的背景描绘，有特写般的人物刻画，有戏剧般尖锐激烈的矛盾冲突，有诗一般的意境。从这一点来讲，小说的艺术技巧更为广泛。若从考试的角度看，它与前面散文部分所谈的艺术表现手法没有区别。单就小说而言，它作为一种叙事文体，其艺术技巧更突出叙事技巧、描写艺术、情节设置艺术和语言艺术等几个方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69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993" y="-107786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妈妈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直都是奄奄一息着的，但奇怪的是，当我们兄弟们全都聚到一起把手放到妈妈的身上时，她那粗糙的呼吸声却渐渐平静了下来。转到重症监护室四天之后，妈妈才慢慢地恢复了意识。因为气管插管还深深地留在喉咙里，所以妈妈完全不能说话，也几乎没有动作，但是在妈妈湿润的眼睛中，看得出她已经有了一点意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妈妈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去世前一个星期左右的时候，她不停地向我眨着眼睛，反反复复地把右手吃力地抬起来又放下去。直觉告诉我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0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993" y="-107786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妈妈想说些什么。在下一次探病的时候，我和二哥一起，准备好了笔记本和签字笔，妈妈非常吃力地写了些什么。她写的是草体字，而且字迹都重叠在一起，几乎无法辨认，但是我还是读出了其中的几个字来。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本能地猜到了妈妈内心的想法。很难辨认的字迹，并不是说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想给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什么，而是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想死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确认妈妈的心思，我咬着牙向妈妈问：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现在妈妈写的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是想了结的意思吗？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71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993" y="151249"/>
            <a:ext cx="8909535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妈妈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用湿润的眼睛望着我，弱弱地眨了两三下眼睛。接着，妈妈那一直垂着的右手，食指慢慢地指向了天空。天空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是在跟二哥和我说，她想去天国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二哥和我的眼睛，刹那间被涌出来的眼泪湿润，泣不成声。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那个时候再过了一个星期，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日凌晨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点左右，妈妈在四哥和我的守护下去世了。就像一阵风轻轻吹过，又轻轻消失似的，母亲平静而又舒服地向天国飞去了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45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133" y="-84926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2007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日，天下着雨，妈妈被葬在了沙伐先山，爸爸的旁边。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　　　　　　　谢谢您生下我们。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感谢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您养育我们。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全身心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地尊敬您，爱您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您的孩子们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是妈妈墓碑上刻着的句子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节选自金河仁《再见妈妈》，有改动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06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133" y="223257"/>
            <a:ext cx="8909535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本文语言平实，描写细腻感人。请举出两个描写动作的细节，简要分析其中蕴涵着哪些情感。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她不停地向我眨着眼睛，反反复复地把右手吃力地抬起来又放下去。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妈妈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反复地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眨着眼睛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抬手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向子女暗示：她想说话，有话要告诉子女；她不想再坚持了，她想去天国。这个动作细节，反映了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妈妈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对自己病情的悲观和不想继续拖累子女的无私母爱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58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09" y="843558"/>
            <a:ext cx="8733982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为了确认妈妈的心思，我咬着牙向妈妈问。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咬着牙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反映了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猜测到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妈妈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想死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以后，心中不愿意相信，嘴上不愿意说出，但又为了要向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妈妈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确认，不得不说出时的心理，表现了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说话时鼓起勇气，体现了对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妈妈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的不舍和深深的爱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21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09" y="-137264"/>
            <a:ext cx="87339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奴　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　离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县城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东南三十里，过去有一块极好的风水宝地，依山傍水，地脉充盈。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此地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曾为一郭姓人独占，盖了许多宅院，方圆几百里无人不知、无人不晓。不晓得底细的人以为这一定是官宦之家，而且不会小于四品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3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3398"/>
            <a:ext cx="9036495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实则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不然。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宅的主人，论身份是很不显眼、很不够份的，甚至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可以说是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十分卑微的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给一位当朝大人当阍人。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人便是看门的，此人还干些拉马坠镫的活儿。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个阍人何以发迹？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       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靠向进大人府门的人索要一点</a:t>
            </a:r>
            <a:r>
              <a:rPr lang="en-US" altLang="zh-CN" sz="2600" kern="1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打点</a:t>
            </a:r>
            <a:r>
              <a:rPr lang="en-US" altLang="zh-CN" sz="2600" kern="1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费，日积月累，从此，奴才摇身一变，威风凛凛，有了老爷的气派。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编者语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)]</a:t>
            </a:r>
          </a:p>
          <a:p>
            <a:pPr algn="just">
              <a:lnSpc>
                <a:spcPts val="5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几年过去。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endParaRPr lang="en-US" altLang="zh-CN" sz="2600" kern="100" dirty="0" smtClean="0">
              <a:latin typeface="IPAPANNEW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33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09" y="-156934"/>
            <a:ext cx="87339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奴才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原先的大人也到了告退的年纪。经皇上恩准，回家颐养天年。大人祖居江左，一路聊作散淡之人，游山玩水，十分的惬意。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，恰巧到了奴才的庄园。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人不知，以为地方官绅，或朝中同僚。便打发下人打听，以便小憩，或者叙旧。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下人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回来后向大人禀道，这片庄园极不寻常，是大人昔日的奴才所居。大人即道：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传我的话，说我来了。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13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09" y="-52102"/>
            <a:ext cx="87339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一时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，大门张灯，二门结彩，笙乐齐鸣。奴才亲率家人奴仆，匍匐道边迎候。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进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了庄园，大人边看边叹：好个奴才！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0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宅院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共起九处，连成一气，又各自成局。梁楹节</a:t>
            </a:r>
            <a:r>
              <a:rPr lang="zh-CN" altLang="zh-CN" sz="2500" kern="100" dirty="0">
                <a:latin typeface="宋体"/>
                <a:ea typeface="华文细黑"/>
                <a:cs typeface="宋体"/>
              </a:rPr>
              <a:t>棁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，飞檐斗拱，金碧辉煌。堂上陈设，几屏耀眼，光可鉴人。各房皆朱帘翠幕，兰麝流香。奴才房内，雕檩为床，床有锦被。几上置珠玑古玩，琳琅满目。壁上皆古今名士字画。有花园三座，良田千顷。昔日奴才，丫环仆从成群，纳三房小妾，皆二八姝丽。食则盘行素鳞、络绎八珍，豪奢如京都望族。奴辈皆呼昔日奴才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老爷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36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544" y="37155"/>
            <a:ext cx="8718949" cy="476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一、赏析叙事技巧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《</a:t>
            </a:r>
            <a:r>
              <a:rPr lang="zh-CN" altLang="en-US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9</a:t>
            </a:r>
            <a:r>
              <a:rPr lang="zh-CN" altLang="en-US" sz="2600" kern="100" dirty="0">
                <a:latin typeface="Times New Roman"/>
                <a:ea typeface="华文细黑"/>
                <a:cs typeface="Times New Roman"/>
              </a:rPr>
              <a:t>车厢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》(</a:t>
            </a:r>
            <a:r>
              <a:rPr lang="zh-CN" altLang="en-US" sz="2600" kern="100" dirty="0">
                <a:latin typeface="Times New Roman"/>
                <a:ea typeface="华文细黑"/>
                <a:cs typeface="Times New Roman"/>
              </a:rPr>
              <a:t>原文见本节专题三考点二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ts val="5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1.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故事的主体部分采用第几人称叙述？有什么效果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故事的主体部分叙述了这位读者向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反映的他与他妻子的乘车经历，用的是第三人称。这种人称的叙述，拉开了叙述者与故事之间的距离，使故事的讲述更具有客观性。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32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09" y="-52102"/>
            <a:ext cx="87339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大人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捻着胡须，笑吟吟道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不想你如此造化！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回大人，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奴才拜倒，诚惶诚恐，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奴才全仰仗大人恩典，托大人齐天的洪福，奴才方能有今天。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奴才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又跪前一步：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大人若不嫌奴才寒舍简陋，请大人小住几日，奴才再孝敬大人一回。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我知道你过得不错，很高兴，很高兴的，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大人捻着胡须，笑吟吟道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不打算住了。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吩咐即刻启程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56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09" y="223257"/>
            <a:ext cx="873398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奴才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马上唤大轿侍候。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列队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为大人送行者百人之众。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不，我要骑马。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摆摆手，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又捻着胡须，笑吟吟道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奴才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连忙叫人备马。马备好了，奴才颐指下人充当上马之阶。下人即趋前几步，伏于马肚之侧，恭候大人上马。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并不动身，只以眼瞥奴才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55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669" y="-43398"/>
            <a:ext cx="87339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奴才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顿悟，踉跄往前，替换了下人，毕恭毕敬跪了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请老大人上马！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奴才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的头深深垂下，一把花白胡子抖颤颤扫住了尘埃。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踩稳了奴才的脊梁，跨上马鞍，轻放缰绳，徐行而去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良久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，奴才没有爬起，爬起来便病倒。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天后，奴才死去，享年八十二岁。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72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961" y="-58638"/>
            <a:ext cx="8909535" cy="51613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小说反复写大人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捻着胡须，笑吟吟道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，这样写有什么作用？请简要分析。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ts val="4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突出人物的心理和性格。大人在看到昔日奴才今日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豪奢如京都望族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的生活后，心理是颇为复杂的，既吃惊、意外又蔑视、愤然，但作品却引而不发，只着力描写大人捻胡须的习惯性动作和笑吟吟的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和蔼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神态，突出了大人阴毒、骄横的性格。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深化作品主旨。这几处描写似显得并不经意，但结合后面大人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踩稳了奴才的脊梁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上马的动作描写，才使读者恍然悟到这几处描写实则步步为营，颇具匠心，使作品的主旨显得更加犀利和深刻，引人深思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8407597" y="4527519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3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-16358" y="74330"/>
            <a:ext cx="761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Ⅱ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　掌握赏析艺术技巧题的答题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规范</a:t>
            </a:r>
            <a:endParaRPr lang="zh-CN" altLang="zh-CN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280" y="1354772"/>
            <a:ext cx="8733982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一、局部赏析题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赏析画线句子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《活着》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原文见本节专题三考点二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分析文中画线的两个句子的表现手法与表达效果。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牵着它去水边吃草，就跟拉着个孩子似的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25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-107290"/>
            <a:ext cx="8945554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本题从表现手法和表达效果的角度考查对精彩语言表达艺术的品味。要点明表现手法，从表达内容和产生的效果两方面分析表达效果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贵牵着牛去水边吃草，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就跟拉着个孩子似的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，运用比喻，生动形象地表现了福贵对老牛不同寻常的关爱。因为老牛成了他的亲人，是他孤独生活的一个寄托。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运用比喻，将牛喻为自己的孩子，形象生动地体现了老人对亲人的渴望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91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576" y="576426"/>
            <a:ext cx="87692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两个福贵的脚上都沾满了泥，走去时都微微晃动着身体。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这一句是对老人和牛劳动场景中的细节描写，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脚上都沾满了泥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说明他们都曾在田地里劳动；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走去时都微微晃动着身体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的动作，表现出他们都很疲惫。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细节描写，通过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沾满了泥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微微晃动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等细节，表现出老人与牛的老态和劳作之后的疲惫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41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447" y="-103594"/>
            <a:ext cx="8806138" cy="521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小说局部艺术技巧赏析题最典型的是赏析画线句子题。它是以小说中某一处或几处语句为对象，以赏析艺术技巧为重点的综合性赏析题。这类题型在设置上有两个特点：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所选句子从内容上看分两类，一是小说中描写景物的句子，二是小说中描写人物的精彩语句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题干中有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赏析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关键词，意谓是以表达技巧为重点的综合性赏析活动。这里的表达技巧主要是描写艺术，重点是写人艺术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36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352" y="800582"/>
            <a:ext cx="8596501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做这种题型，关键注意两方面：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把握描写内容：要对这个片段文字细读、深读。要理清层次，抓住关键词语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尤其是动词、形容词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，把握描写对象的特征。细读、深读不仅要反复读，更要动笔墨、动脑筋，以加深对内容的理解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06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797" y="339502"/>
            <a:ext cx="8769291" cy="44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掌握答题要求：语句赏析＝判断艺术技巧＋阐释具体内容＋分析表达效果。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首先，准确判断所用的艺术技巧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。判断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句子所用的描写技巧，先要确定是景物描写还是人物描写，如果是人物描写，则要进一步判断它属哪一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小类，如是肖像描写、心理描写、细节描写。侧面描写的判断须结合主体材料来判定。判断也讲求多角度切入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如描写技巧和修辞手法等综合判断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37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153751"/>
            <a:ext cx="8442189" cy="257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第三人称叙述。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突破开篇以第一人称写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的所见所闻的局限，较为自由地展现事件过程、人物心理，以及不同地点发生的事情。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拉开了叙述者与故事之间的距离，更具有客观性。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47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884" y="-92546"/>
            <a:ext cx="8856984" cy="513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在判断出艺术技巧后就要结合具体内容分析这种技巧是如何运用的，如是细节描写，则要说明细节描写指的是什么等。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最后分析表达效果时，一般要扣住小说四要素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人物、环境、情节、主题作答。另外，从表达效果切入，可从两方面考虑：一是从表达者的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表达视角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考虑，分析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表达作用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；二是从阅读者方面考虑，看作者这样写可以对读者的阅读产生什么样的积极效果。这样全盘考虑，会收到事半功倍之效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53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00" y="-84926"/>
            <a:ext cx="876929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二、整体赏析题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《枪口下的人格》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原文见本节专题三考点一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作者主要用了哪种艺术手法塑造贝尔蒂这一形象？请简要分析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本题考查现代文阅读中修辞手法的运用及对塑造人物所起的作用。本文的主人公是贝尔蒂，为了表现贝尔蒂的高尚品质，作品选取了霍夫曼、迈尔以及其他的普通民众等形象来与贝尔蒂进行对比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95486"/>
            <a:ext cx="87692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(1)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对比。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贝尔蒂与霍夫曼之间的对比，即霍夫曼的虚伪、卑劣与贝尔蒂的真诚、高尚相对比；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贝尔蒂与迈尔之间的对比，即迈尔对待俘虏时的冲动与贝尔蒂的理性相对比，迈尔在死亡面前的恐惧与贝尔蒂的视死如归相对比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在霍夫曼狼一样的目光下，人们的惊慌失措与贝尔蒂的镇定自若相对比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1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434912"/>
            <a:ext cx="8547151" cy="1928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这种题型在高考小说阅读考查中不常出现。主要题型是立足于整体赏析主要写人手法。答题要求同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赏析语句题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388567" y="4398743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0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75856" y="170765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CC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CC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835696" y="244497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584" y="35003"/>
            <a:ext cx="8769291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ts val="45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叙事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记叙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作为小说最主要的表达方式，其技巧表现在叙事的人称和方式两个方面。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0263"/>
              </p:ext>
            </p:extLst>
          </p:nvPr>
        </p:nvGraphicFramePr>
        <p:xfrm>
          <a:off x="395536" y="1995686"/>
          <a:ext cx="8238730" cy="2808312"/>
        </p:xfrm>
        <a:graphic>
          <a:graphicData uri="http://schemas.openxmlformats.org/drawingml/2006/table">
            <a:tbl>
              <a:tblPr/>
              <a:tblGrid>
                <a:gridCol w="648072"/>
                <a:gridCol w="2179624"/>
                <a:gridCol w="5411034"/>
              </a:tblGrid>
              <a:tr h="702078">
                <a:tc gridSpan="2">
                  <a:txBody>
                    <a:bodyPr/>
                    <a:lstStyle/>
                    <a:p>
                      <a:pPr algn="ctr">
                        <a:lnSpc>
                          <a:spcPts val="48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叙事技巧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5000"/>
                        </a:lnSpc>
                        <a:spcAft>
                          <a:spcPts val="0"/>
                        </a:spcAft>
                      </a:pP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概念分析及作用阐释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人称</a:t>
                      </a: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第一人称叙述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8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叙述亲切自然，给人真实生动之感。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 vMerge="1">
                  <a:txBody>
                    <a:bodyPr/>
                    <a:lstStyle/>
                    <a:p>
                      <a:pPr algn="ctr">
                        <a:lnSpc>
                          <a:spcPts val="5000"/>
                        </a:lnSpc>
                        <a:spcAft>
                          <a:spcPts val="0"/>
                        </a:spcAft>
                      </a:pP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第二人称叙述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8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便于感情交流，增强抒情性和亲切感。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第三人称叙述</a:t>
                      </a: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4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不受时空限制，叙写展现自由灵活。</a:t>
                      </a: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4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73031"/>
              </p:ext>
            </p:extLst>
          </p:nvPr>
        </p:nvGraphicFramePr>
        <p:xfrm>
          <a:off x="395536" y="473993"/>
          <a:ext cx="8424936" cy="4488669"/>
        </p:xfrm>
        <a:graphic>
          <a:graphicData uri="http://schemas.openxmlformats.org/drawingml/2006/table">
            <a:tbl>
              <a:tblPr/>
              <a:tblGrid>
                <a:gridCol w="864096"/>
                <a:gridCol w="1008112"/>
                <a:gridCol w="6552728"/>
              </a:tblGrid>
              <a:tr h="556852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方式</a:t>
                      </a: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顺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叙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4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按某一顺序</a:t>
                      </a:r>
                      <a:r>
                        <a:rPr lang="en-US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时间或空间</a:t>
                      </a:r>
                      <a:r>
                        <a:rPr lang="en-US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进行记叙。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75">
                <a:tc vMerge="1">
                  <a:txBody>
                    <a:bodyPr/>
                    <a:lstStyle/>
                    <a:p>
                      <a:pPr algn="ctr">
                        <a:lnSpc>
                          <a:spcPts val="5000"/>
                        </a:lnSpc>
                        <a:spcAft>
                          <a:spcPts val="0"/>
                        </a:spcAft>
                      </a:pP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倒</a:t>
                      </a: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叙</a:t>
                      </a: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4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造成悬念，引人入胜。</a:t>
                      </a: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37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插叙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对主要情节或中心事件做必要的铺垫照应、补充说明，使情节更加完整，结构更加严密，内容更加充实。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8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600" kern="100" baseline="0" dirty="0" smtClean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补叙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5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对上文内容加以补充解释，对下文作</a:t>
                      </a: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某些</a:t>
                      </a:r>
                      <a:r>
                        <a:rPr lang="en-US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/>
                      </a:r>
                      <a:br>
                        <a:rPr lang="en-US" alt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</a:br>
                      <a:r>
                        <a:rPr lang="zh-CN" sz="26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交代</a:t>
                      </a:r>
                      <a:r>
                        <a:rPr lang="zh-CN" sz="26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。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16662" marR="166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3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068" y="126375"/>
            <a:ext cx="8597865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二、赏析描写技巧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小说中的描写有两种，一是环境描写，主要指景物描写；二是人物描写，它是描写的重点。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景物描写技巧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2010 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· </a:t>
            </a:r>
            <a:r>
              <a:rPr lang="zh-CN" altLang="en-US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江苏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一个钟头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之前就听到这隐隐闷雷，初不在意。雷总不停，才渐渐生疑，懒懒问了一句。领队也只懒懒说是怒江，要过溜索了。不由捏紧了心，准备一睹纵贯滇西的怒江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4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2321</TotalTime>
  <Words>4990</Words>
  <Application>Microsoft Office PowerPoint</Application>
  <PresentationFormat>全屏显示(16:9)</PresentationFormat>
  <Paragraphs>239</Paragraphs>
  <Slides>64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183</cp:revision>
  <dcterms:created xsi:type="dcterms:W3CDTF">2014-12-15T01:46:29Z</dcterms:created>
  <dcterms:modified xsi:type="dcterms:W3CDTF">2015-04-17T01:29:55Z</dcterms:modified>
</cp:coreProperties>
</file>