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1572" r:id="rId2"/>
    <p:sldId id="1571" r:id="rId3"/>
    <p:sldId id="1364" r:id="rId4"/>
    <p:sldId id="1492" r:id="rId5"/>
    <p:sldId id="1580" r:id="rId6"/>
    <p:sldId id="1591" r:id="rId7"/>
    <p:sldId id="1494" r:id="rId8"/>
    <p:sldId id="1581" r:id="rId9"/>
    <p:sldId id="1592" r:id="rId10"/>
    <p:sldId id="1496" r:id="rId11"/>
    <p:sldId id="1588" r:id="rId12"/>
    <p:sldId id="1593" r:id="rId13"/>
    <p:sldId id="1498" r:id="rId14"/>
    <p:sldId id="1594" r:id="rId15"/>
    <p:sldId id="1500" r:id="rId16"/>
    <p:sldId id="1582" r:id="rId17"/>
    <p:sldId id="1502" r:id="rId18"/>
    <p:sldId id="1573" r:id="rId19"/>
    <p:sldId id="1595" r:id="rId20"/>
    <p:sldId id="1574" r:id="rId21"/>
    <p:sldId id="1583" r:id="rId22"/>
    <p:sldId id="1596" r:id="rId23"/>
    <p:sldId id="1597" r:id="rId24"/>
    <p:sldId id="1575" r:id="rId25"/>
    <p:sldId id="1589" r:id="rId26"/>
    <p:sldId id="1576" r:id="rId27"/>
    <p:sldId id="1584" r:id="rId28"/>
    <p:sldId id="1598" r:id="rId29"/>
    <p:sldId id="1578" r:id="rId30"/>
    <p:sldId id="1585" r:id="rId31"/>
    <p:sldId id="1579" r:id="rId32"/>
    <p:sldId id="1586" r:id="rId33"/>
    <p:sldId id="1587" r:id="rId34"/>
    <p:sldId id="1599" r:id="rId35"/>
    <p:sldId id="1590" r:id="rId36"/>
    <p:sldId id="1600" r:id="rId37"/>
    <p:sldId id="1601" r:id="rId38"/>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6970" autoAdjust="0"/>
  </p:normalViewPr>
  <p:slideViewPr>
    <p:cSldViewPr>
      <p:cViewPr>
        <p:scale>
          <a:sx n="100" d="100"/>
          <a:sy n="100" d="100"/>
        </p:scale>
        <p:origin x="-738" y="-31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5.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7.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8.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1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0.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5.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7.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8.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2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0.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1.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5.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3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7.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6"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_rels/slide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31.xml"/><Relationship Id="rId5" Type="http://schemas.openxmlformats.org/officeDocument/2006/relationships/slide" Target="slide15.xml"/><Relationship Id="rId15" Type="http://schemas.openxmlformats.org/officeDocument/2006/relationships/slide" Target="slide35.xml"/><Relationship Id="rId10" Type="http://schemas.openxmlformats.org/officeDocument/2006/relationships/slide" Target="slide2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E:\赵丽君  2017\2017大一轮\大一轮语文（江苏专用）\新建文件夹\S20.jpg"/>
          <p:cNvPicPr>
            <a:picLocks noChangeAspect="1" noChangeArrowheads="1"/>
          </p:cNvPicPr>
          <p:nvPr/>
        </p:nvPicPr>
        <p:blipFill rotWithShape="1">
          <a:blip r:embed="rId2">
            <a:extLst>
              <a:ext uri="{28A0092B-C50C-407E-A947-70E740481C1C}">
                <a14:useLocalDpi xmlns:a14="http://schemas.microsoft.com/office/drawing/2010/main" val="0"/>
              </a:ext>
            </a:extLst>
          </a:blip>
          <a:srcRect l="1427" r="1870" b="12969"/>
          <a:stretch/>
        </p:blipFill>
        <p:spPr bwMode="auto">
          <a:xfrm>
            <a:off x="0" y="1588"/>
            <a:ext cx="1219199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118542" y="3757579"/>
            <a:ext cx="1296547"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800" spc="100" dirty="0" smtClean="0">
                <a:solidFill>
                  <a:schemeClr val="tx1">
                    <a:lumMod val="75000"/>
                    <a:lumOff val="25000"/>
                  </a:schemeClr>
                </a:solidFill>
              </a:rPr>
              <a:t>语言文字应用</a:t>
            </a:r>
            <a:endParaRPr lang="zh-CN" altLang="en-US" sz="2800" spc="100" dirty="0">
              <a:solidFill>
                <a:schemeClr val="tx1">
                  <a:lumMod val="75000"/>
                  <a:lumOff val="25000"/>
                </a:schemeClr>
              </a:solidFill>
            </a:endParaRPr>
          </a:p>
        </p:txBody>
      </p:sp>
      <p:sp>
        <p:nvSpPr>
          <p:cNvPr id="14" name="标题 2"/>
          <p:cNvSpPr txBox="1">
            <a:spLocks/>
          </p:cNvSpPr>
          <p:nvPr/>
        </p:nvSpPr>
        <p:spPr>
          <a:xfrm>
            <a:off x="3205362" y="4052688"/>
            <a:ext cx="8856983" cy="67325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考点精练一　正确使用词语</a:t>
            </a:r>
            <a:r>
              <a:rPr lang="en-US" altLang="zh-CN" sz="3600" b="1" kern="100" dirty="0">
                <a:solidFill>
                  <a:schemeClr val="tx1">
                    <a:lumMod val="85000"/>
                    <a:lumOff val="15000"/>
                  </a:schemeClr>
                </a:solidFill>
                <a:latin typeface="Times New Roman"/>
                <a:ea typeface="微软雅黑" pitchFamily="34" charset="-122"/>
                <a:cs typeface="Times New Roman"/>
              </a:rPr>
              <a:t>(</a:t>
            </a:r>
            <a:r>
              <a:rPr lang="zh-CN" altLang="en-US" sz="3600" b="1" kern="100" dirty="0">
                <a:solidFill>
                  <a:schemeClr val="tx1">
                    <a:lumMod val="85000"/>
                    <a:lumOff val="15000"/>
                  </a:schemeClr>
                </a:solidFill>
                <a:latin typeface="Times New Roman"/>
                <a:ea typeface="微软雅黑" pitchFamily="34" charset="-122"/>
                <a:cs typeface="Times New Roman"/>
              </a:rPr>
              <a:t>包括熟语</a:t>
            </a:r>
            <a:r>
              <a:rPr lang="en-US" altLang="zh-CN" sz="3600" b="1" kern="100" dirty="0">
                <a:solidFill>
                  <a:schemeClr val="tx1">
                    <a:lumMod val="85000"/>
                    <a:lumOff val="15000"/>
                  </a:schemeClr>
                </a:solidFill>
                <a:latin typeface="Times New Roman"/>
                <a:ea typeface="微软雅黑" pitchFamily="34" charset="-122"/>
                <a:cs typeface="Times New Roman"/>
              </a:rPr>
              <a:t>)</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45481"/>
            <a:ext cx="11326469" cy="641955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欧洲杯决赛场上，随着葡萄牙前锋埃德尔在加时赛第</a:t>
            </a:r>
            <a:r>
              <a:rPr lang="en-US" altLang="zh-CN" sz="2800" kern="100" dirty="0">
                <a:latin typeface="Times New Roman"/>
                <a:ea typeface="华文细黑"/>
                <a:cs typeface="Courier New"/>
              </a:rPr>
              <a:t>109</a:t>
            </a:r>
            <a:r>
              <a:rPr lang="zh-CN" altLang="zh-CN" sz="2800" kern="100" dirty="0">
                <a:latin typeface="Times New Roman"/>
                <a:ea typeface="华文细黑"/>
                <a:cs typeface="Times New Roman"/>
              </a:rPr>
              <a:t>分钟的一脚劲射破门。整个球场顿时沸腾起来，葡萄牙球迷热情的欢呼声、叫喊声</a:t>
            </a:r>
            <a:r>
              <a:rPr lang="zh-CN" altLang="zh-CN" sz="2800" kern="100" dirty="0">
                <a:solidFill>
                  <a:srgbClr val="0000FF"/>
                </a:solidFill>
                <a:latin typeface="Times New Roman"/>
                <a:ea typeface="华文细黑"/>
                <a:cs typeface="Times New Roman"/>
              </a:rPr>
              <a:t>不绝如缕</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都市职场女性剧《欢乐颂》播出以来，大家评价很高，叫好声一片，它成了</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zh-CN" altLang="zh-CN" sz="2800" kern="100" dirty="0">
                <a:solidFill>
                  <a:srgbClr val="0000FF"/>
                </a:solidFill>
                <a:latin typeface="Times New Roman"/>
                <a:ea typeface="华文细黑"/>
                <a:cs typeface="Times New Roman"/>
              </a:rPr>
              <a:t>炙手可热</a:t>
            </a:r>
            <a:r>
              <a:rPr lang="zh-CN" altLang="zh-CN" sz="2800" kern="100" dirty="0">
                <a:latin typeface="Times New Roman"/>
                <a:ea typeface="华文细黑"/>
                <a:cs typeface="Times New Roman"/>
              </a:rPr>
              <a:t>的电视剧目之一。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除了朋友圈里的微商推销外，张女士还常被各种名目的诸如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最萌宝贝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最美人物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等等投票刷屏搞得</a:t>
            </a:r>
            <a:r>
              <a:rPr lang="zh-CN" altLang="zh-CN" sz="2800" kern="100" dirty="0">
                <a:solidFill>
                  <a:srgbClr val="0000FF"/>
                </a:solidFill>
                <a:latin typeface="Times New Roman"/>
                <a:ea typeface="华文细黑"/>
                <a:cs typeface="Times New Roman"/>
              </a:rPr>
              <a:t>不胜其烦</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毕加索的抽象画风格为何引人注目？人们一直对此</a:t>
            </a:r>
            <a:r>
              <a:rPr lang="zh-CN" altLang="zh-CN" sz="2800" kern="100" dirty="0">
                <a:solidFill>
                  <a:srgbClr val="0000FF"/>
                </a:solidFill>
                <a:latin typeface="Times New Roman"/>
                <a:ea typeface="华文细黑"/>
                <a:cs typeface="Times New Roman"/>
              </a:rPr>
              <a:t>莫衷一是</a:t>
            </a:r>
            <a:r>
              <a:rPr lang="zh-CN" altLang="zh-CN" sz="2800" kern="100" dirty="0">
                <a:latin typeface="Times New Roman"/>
                <a:ea typeface="华文细黑"/>
                <a:cs typeface="Times New Roman"/>
              </a:rPr>
              <a:t>。即便是同一个欣赏者，在不同时间去看毕加索的作品，感受似乎都有所不同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3"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508843"/>
            <a:ext cx="1110329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市民对城市日益堵塞的交通怨言颇多，但市民是否深刻反思过自己对红灯视而不见、横穿公路、跨越防护栏等</a:t>
            </a:r>
            <a:r>
              <a:rPr lang="zh-CN" altLang="zh-CN" sz="2800" kern="100" dirty="0">
                <a:solidFill>
                  <a:srgbClr val="0000FF"/>
                </a:solidFill>
                <a:latin typeface="Times New Roman"/>
                <a:ea typeface="华文细黑"/>
                <a:cs typeface="Times New Roman"/>
              </a:rPr>
              <a:t>不可理喻</a:t>
            </a:r>
            <a:r>
              <a:rPr lang="zh-CN" altLang="zh-CN" sz="2800" kern="100" dirty="0">
                <a:latin typeface="Times New Roman"/>
                <a:ea typeface="华文细黑"/>
                <a:cs typeface="Times New Roman"/>
              </a:rPr>
              <a:t>的行为呢？</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每个人都希望自己身边的人和事都是美好的，但在现实生活中，真的没有毫无瑕疵的人或事，因此不必</a:t>
            </a:r>
            <a:r>
              <a:rPr lang="zh-CN" altLang="zh-CN" sz="2800" kern="100" dirty="0">
                <a:solidFill>
                  <a:srgbClr val="0000FF"/>
                </a:solidFill>
                <a:latin typeface="Times New Roman"/>
                <a:ea typeface="华文细黑"/>
                <a:cs typeface="Times New Roman"/>
              </a:rPr>
              <a:t>求全责备</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①④⑥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②③⑤</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③④⑥</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184221" y="26281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8111430" y="26281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5" name="TextBox 24"/>
          <p:cNvSpPr txBox="1"/>
          <p:nvPr/>
        </p:nvSpPr>
        <p:spPr>
          <a:xfrm>
            <a:off x="5310094" y="3853423"/>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86924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5" grpId="0"/>
      <p:bldP spid="25" grpId="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426209" y="671911"/>
            <a:ext cx="11285621" cy="535017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4455" y="599903"/>
            <a:ext cx="109933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不绝如缕：像细线一样连阒，差点儿就要断了，形容局势危急或声音细微悠长。与前文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球场顿时沸腾起来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欢呼声、叫喊声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矛盾。</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炙手可热：气焰很盛，权势很大。不能形容电视剧热门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不胜其烦：烦琐得让人不能忍受。正确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莫衷一是：不能得出一致的结论。正确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不可理喻：不能够用道理使他明白，形容固执或蛮横，不通情理。不合语境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求全责备：苛责别人，要求完美无缺。正确。</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22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5893"/>
            <a:ext cx="11214326"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那位著名的学者去年在北京大学所作的关于人与自然相互关系的演讲，观点鲜明，切中时弊，真可谓</a:t>
            </a:r>
            <a:r>
              <a:rPr lang="zh-CN" altLang="zh-CN" sz="2800" kern="100" dirty="0">
                <a:solidFill>
                  <a:srgbClr val="0000FF"/>
                </a:solidFill>
                <a:latin typeface="Times New Roman"/>
                <a:ea typeface="华文细黑"/>
                <a:cs typeface="Times New Roman"/>
              </a:rPr>
              <a:t>不刊之论</a:t>
            </a:r>
            <a:r>
              <a:rPr lang="zh-CN" altLang="zh-CN" sz="2800" kern="100" dirty="0">
                <a:latin typeface="Times New Roman"/>
                <a:ea typeface="华文细黑"/>
                <a:cs typeface="Times New Roman"/>
              </a:rPr>
              <a:t>啊！</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随着出版业的市场化和多元化，类型多样、题材丰富的作品大量涌现，其中也有一些作品粗制滥造，令人</a:t>
            </a:r>
            <a:r>
              <a:rPr lang="zh-CN" altLang="zh-CN" sz="2800" kern="100" dirty="0">
                <a:solidFill>
                  <a:srgbClr val="0000FF"/>
                </a:solidFill>
                <a:latin typeface="Times New Roman"/>
                <a:ea typeface="华文细黑"/>
                <a:cs typeface="Times New Roman"/>
              </a:rPr>
              <a:t>不忍卒读</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有人多次为芦山灾民慷慨解囊，倾尽全部积蓄，也有人声明自己将</a:t>
            </a:r>
            <a:r>
              <a:rPr lang="zh-CN" altLang="zh-CN" sz="2800" kern="100" dirty="0">
                <a:solidFill>
                  <a:srgbClr val="0000FF"/>
                </a:solidFill>
                <a:latin typeface="Times New Roman"/>
                <a:ea typeface="华文细黑"/>
                <a:cs typeface="Times New Roman"/>
              </a:rPr>
              <a:t>细大不捐</a:t>
            </a:r>
            <a:r>
              <a:rPr lang="zh-CN" altLang="zh-CN" sz="2800" kern="100" dirty="0">
                <a:latin typeface="Times New Roman"/>
                <a:ea typeface="华文细黑"/>
                <a:cs typeface="Times New Roman"/>
              </a:rPr>
              <a:t>，以抗议某些慈善机构运作缺乏透明度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随着</a:t>
            </a:r>
            <a:r>
              <a:rPr lang="en-US" altLang="zh-CN" sz="2800" kern="100" dirty="0">
                <a:latin typeface="Times New Roman"/>
                <a:ea typeface="华文细黑"/>
                <a:cs typeface="Courier New"/>
              </a:rPr>
              <a:t>4G</a:t>
            </a:r>
            <a:r>
              <a:rPr lang="zh-CN" altLang="zh-CN" sz="2800" kern="100" dirty="0">
                <a:latin typeface="Times New Roman"/>
                <a:ea typeface="华文细黑"/>
                <a:cs typeface="Times New Roman"/>
              </a:rPr>
              <a:t>时代的到来，国产智能手机纷纷</a:t>
            </a:r>
            <a:r>
              <a:rPr lang="zh-CN" altLang="zh-CN" sz="2800" kern="100" dirty="0">
                <a:solidFill>
                  <a:srgbClr val="0000FF"/>
                </a:solidFill>
                <a:latin typeface="Times New Roman"/>
                <a:ea typeface="华文细黑"/>
                <a:cs typeface="Times New Roman"/>
              </a:rPr>
              <a:t>登堂入室</a:t>
            </a:r>
            <a:r>
              <a:rPr lang="zh-CN" altLang="zh-CN" sz="2800" kern="100" dirty="0">
                <a:latin typeface="Times New Roman"/>
                <a:ea typeface="华文细黑"/>
                <a:cs typeface="Times New Roman"/>
              </a:rPr>
              <a:t>，截至今年第一季度，联想、华为、中兴和小米等品牌手机在全球市场已占有三分之一的份额</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296301"/>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生活在这个快节奏时代的我们，已经很少静得下心来好好读书了，即便读也是</a:t>
            </a:r>
            <a:r>
              <a:rPr lang="zh-CN" altLang="zh-CN" sz="2800" kern="100" dirty="0">
                <a:solidFill>
                  <a:srgbClr val="0000FF"/>
                </a:solidFill>
                <a:latin typeface="Times New Roman"/>
                <a:ea typeface="华文细黑"/>
                <a:cs typeface="Times New Roman"/>
              </a:rPr>
              <a:t>东鳞西爪</a:t>
            </a:r>
            <a:r>
              <a:rPr lang="zh-CN" altLang="zh-CN" sz="2800" kern="100" dirty="0">
                <a:latin typeface="Times New Roman"/>
                <a:ea typeface="华文细黑"/>
                <a:cs typeface="Times New Roman"/>
              </a:rPr>
              <a:t>浮光掠影的文字信息的汇集，难得有对着美食大快朵颐式的阅读快感。</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《奇特的年份》是帕斯捷尔纳克用象征手法写成的短篇小说，其独特之处在于完全通过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来传递作家的认识，这不能不说是他</a:t>
            </a:r>
            <a:r>
              <a:rPr lang="zh-CN" altLang="zh-CN" sz="2800" kern="100" dirty="0">
                <a:solidFill>
                  <a:srgbClr val="0000FF"/>
                </a:solidFill>
                <a:latin typeface="Times New Roman"/>
                <a:ea typeface="华文细黑"/>
                <a:cs typeface="Times New Roman"/>
              </a:rPr>
              <a:t>独辟蹊径</a:t>
            </a:r>
            <a:r>
              <a:rPr lang="zh-CN" altLang="zh-CN" sz="2800" kern="100" dirty="0">
                <a:latin typeface="Times New Roman"/>
                <a:ea typeface="华文细黑"/>
                <a:cs typeface="Times New Roman"/>
              </a:rPr>
              <a:t>之举。</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②③⑤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③④⑥</a:t>
            </a:r>
            <a:endParaRPr lang="zh-CN" altLang="zh-CN" sz="1050" kern="100" dirty="0">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0" name="TextBox 19"/>
          <p:cNvSpPr txBox="1"/>
          <p:nvPr/>
        </p:nvSpPr>
        <p:spPr>
          <a:xfrm>
            <a:off x="2854846" y="364581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465882" y="430114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17502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9" grpId="0"/>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61442"/>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下列各句中加颜色成语的使用，全都错误的一项是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教学语言要做到严谨简洁，不要</a:t>
            </a:r>
            <a:r>
              <a:rPr lang="zh-CN" altLang="zh-CN" sz="2800" kern="100" dirty="0">
                <a:solidFill>
                  <a:srgbClr val="0000FF"/>
                </a:solidFill>
                <a:latin typeface="Times New Roman"/>
                <a:ea typeface="华文细黑"/>
                <a:cs typeface="Times New Roman"/>
              </a:rPr>
              <a:t>繁文缛节</a:t>
            </a:r>
            <a:r>
              <a:rPr lang="zh-CN" altLang="zh-CN" sz="2800" kern="100" dirty="0">
                <a:latin typeface="Times New Roman"/>
                <a:ea typeface="华文细黑"/>
                <a:cs typeface="Times New Roman"/>
              </a:rPr>
              <a:t>，应抓住重点，有的放矢，尽量在最短的时间内传达最多的信息。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经过几年的激烈竞争，前几年迅速崛起的快递行业中的大部分企业都已经转行或倒闭了，市场上只剩为数不多的几家</a:t>
            </a:r>
            <a:r>
              <a:rPr lang="zh-CN" altLang="zh-CN" sz="2800" kern="100" dirty="0">
                <a:solidFill>
                  <a:srgbClr val="0000FF"/>
                </a:solidFill>
                <a:latin typeface="Times New Roman"/>
                <a:ea typeface="华文细黑"/>
                <a:cs typeface="Times New Roman"/>
              </a:rPr>
              <a:t>平分秋色</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伪文艺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进入我们的文艺阵地后，文艺生态受到很大破坏，优秀作品主导文艺创作的生态格局</a:t>
            </a:r>
            <a:r>
              <a:rPr lang="zh-CN" altLang="zh-CN" sz="2800" kern="100" dirty="0">
                <a:solidFill>
                  <a:srgbClr val="0000FF"/>
                </a:solidFill>
                <a:latin typeface="Times New Roman"/>
                <a:ea typeface="华文细黑"/>
                <a:cs typeface="Times New Roman"/>
              </a:rPr>
              <a:t>岌岌可危</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《舌尖上的中国》以富有草根气息的语调，把中国饮食文化讲述得</a:t>
            </a:r>
            <a:r>
              <a:rPr lang="zh-CN" altLang="zh-CN" sz="2800" kern="100" dirty="0">
                <a:solidFill>
                  <a:srgbClr val="0000FF"/>
                </a:solidFill>
                <a:latin typeface="Times New Roman"/>
                <a:ea typeface="华文细黑"/>
                <a:cs typeface="Times New Roman"/>
              </a:rPr>
              <a:t>栩栩如生</a:t>
            </a:r>
            <a:r>
              <a:rPr lang="zh-CN" altLang="zh-CN" sz="2800" kern="100" dirty="0">
                <a:latin typeface="Times New Roman"/>
                <a:ea typeface="华文细黑"/>
                <a:cs typeface="Times New Roman"/>
              </a:rPr>
              <a:t>，这既让国人兴奋不已，也向世界发出了一张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中国名片</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798748"/>
            <a:ext cx="1121432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由远安县的农村姑娘们创办的家庭农场有</a:t>
            </a:r>
            <a:r>
              <a:rPr lang="en-US" altLang="zh-CN" sz="2800" kern="100" dirty="0">
                <a:latin typeface="Times New Roman"/>
                <a:ea typeface="华文细黑"/>
                <a:cs typeface="Courier New"/>
              </a:rPr>
              <a:t>200</a:t>
            </a:r>
            <a:r>
              <a:rPr lang="zh-CN" altLang="zh-CN" sz="2800" kern="100" dirty="0">
                <a:latin typeface="Times New Roman"/>
                <a:ea typeface="华文细黑"/>
                <a:cs typeface="Times New Roman"/>
              </a:rPr>
              <a:t>多只羊，但找不到销路的她们此时却是</a:t>
            </a:r>
            <a:r>
              <a:rPr lang="zh-CN" altLang="zh-CN" sz="2800" kern="100" dirty="0">
                <a:solidFill>
                  <a:srgbClr val="0000FF"/>
                </a:solidFill>
                <a:latin typeface="Times New Roman"/>
                <a:ea typeface="华文细黑"/>
                <a:cs typeface="Times New Roman"/>
              </a:rPr>
              <a:t>一筹莫展</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每到下班高峰时期，安静的幸福门市场便逐渐热闹起来，叫卖声、讲价声此起彼伏，人群</a:t>
            </a:r>
            <a:r>
              <a:rPr lang="zh-CN" altLang="zh-CN" sz="2800" kern="100" dirty="0">
                <a:solidFill>
                  <a:srgbClr val="0000FF"/>
                </a:solidFill>
                <a:latin typeface="Times New Roman"/>
                <a:ea typeface="华文细黑"/>
                <a:cs typeface="Times New Roman"/>
              </a:rPr>
              <a:t>络绎不绝</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②④⑥</a:t>
            </a:r>
            <a:r>
              <a:rPr lang="en-US" altLang="zh-CN" sz="2800" kern="100" dirty="0">
                <a:latin typeface="Times New Roman"/>
                <a:ea typeface="华文细黑"/>
                <a:cs typeface="Courier New"/>
              </a:rPr>
              <a:t>  </a:t>
            </a: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②③⑥</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5869657" y="290564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p:cNvSpPr txBox="1"/>
          <p:nvPr/>
        </p:nvSpPr>
        <p:spPr>
          <a:xfrm>
            <a:off x="5267114" y="346412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705583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32230" y="512325"/>
            <a:ext cx="10776747"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小雨下课后兴冲冲地直奔学校收发室，他要领取国外朋友给他寄来的信，可是当他拿到信时，却发现信封上的邮票</a:t>
            </a:r>
            <a:r>
              <a:rPr lang="zh-CN" altLang="zh-CN" sz="2800" kern="100" dirty="0">
                <a:solidFill>
                  <a:srgbClr val="0000FF"/>
                </a:solidFill>
                <a:latin typeface="Times New Roman"/>
                <a:ea typeface="华文细黑"/>
                <a:cs typeface="Times New Roman"/>
              </a:rPr>
              <a:t>不胫而走</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根据刘震云同名小说改编的电影《我不是潘金莲》，还未正式上映就在国外电影节上斩获多个奖项，令广大观众对其</a:t>
            </a:r>
            <a:r>
              <a:rPr lang="zh-CN" altLang="zh-CN" sz="2800" kern="100" dirty="0">
                <a:solidFill>
                  <a:srgbClr val="0000FF"/>
                </a:solidFill>
                <a:latin typeface="Times New Roman"/>
                <a:ea typeface="华文细黑"/>
                <a:cs typeface="Times New Roman"/>
              </a:rPr>
              <a:t>拭目以待</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历史专业出身的石晓明，不愿像其他同学一样埋首钻研，</a:t>
            </a:r>
            <a:r>
              <a:rPr lang="zh-CN" altLang="zh-CN" sz="2800" kern="100" dirty="0">
                <a:solidFill>
                  <a:srgbClr val="0000FF"/>
                </a:solidFill>
                <a:latin typeface="Times New Roman"/>
                <a:ea typeface="华文细黑"/>
                <a:cs typeface="Times New Roman"/>
              </a:rPr>
              <a:t>皓首穷经</a:t>
            </a:r>
            <a:r>
              <a:rPr lang="zh-CN" altLang="zh-CN" sz="2800" kern="100" dirty="0">
                <a:latin typeface="Times New Roman"/>
                <a:ea typeface="华文细黑"/>
                <a:cs typeface="Times New Roman"/>
              </a:rPr>
              <a:t>，著书立说，而是毅然选择了与自己专业相去甚远的工作，实在让人匪夷所思</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4"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8"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9"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0"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57369" y="503619"/>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作为历史上的重大事件，几乎所有史书都对此事件</a:t>
            </a:r>
            <a:r>
              <a:rPr lang="zh-CN" altLang="zh-CN" sz="2800" kern="100" dirty="0">
                <a:solidFill>
                  <a:srgbClr val="0000FF"/>
                </a:solidFill>
                <a:latin typeface="Times New Roman"/>
                <a:ea typeface="华文细黑"/>
                <a:cs typeface="Times New Roman"/>
              </a:rPr>
              <a:t>语焉不</a:t>
            </a:r>
            <a:r>
              <a:rPr lang="zh-CN" altLang="zh-CN" sz="2800" kern="100" dirty="0">
                <a:latin typeface="Times New Roman"/>
                <a:ea typeface="华文细黑"/>
                <a:cs typeface="Times New Roman"/>
              </a:rPr>
              <a:t>详，一笔带过，专家推测可能是当时统治者钳制思想、封闭消息、政治高压的结果。</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为了理想，我们这一届高三莘莘学子面对高考压力迎难而上，而老师和家长们</a:t>
            </a:r>
            <a:r>
              <a:rPr lang="zh-CN" altLang="zh-CN" sz="2800" kern="100" dirty="0">
                <a:solidFill>
                  <a:srgbClr val="0000FF"/>
                </a:solidFill>
                <a:latin typeface="Times New Roman"/>
                <a:ea typeface="华文细黑"/>
                <a:cs typeface="Times New Roman"/>
              </a:rPr>
              <a:t>具体而微</a:t>
            </a:r>
            <a:r>
              <a:rPr lang="zh-CN" altLang="zh-CN" sz="2800" kern="100" dirty="0">
                <a:latin typeface="Times New Roman"/>
                <a:ea typeface="华文细黑"/>
                <a:cs typeface="Times New Roman"/>
              </a:rPr>
              <a:t>的关怀，更使我们斗志昂扬，信心百倍。</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小时候的张衡半夜数星星，说自己长大后要成为一名科学家，没想到</a:t>
            </a:r>
            <a:r>
              <a:rPr lang="zh-CN" altLang="zh-CN" sz="2800" kern="100" dirty="0">
                <a:solidFill>
                  <a:srgbClr val="0000FF"/>
                </a:solidFill>
                <a:latin typeface="Times New Roman"/>
                <a:ea typeface="华文细黑"/>
                <a:cs typeface="Times New Roman"/>
              </a:rPr>
              <a:t>一语成谶</a:t>
            </a:r>
            <a:r>
              <a:rPr lang="zh-CN" altLang="zh-CN" sz="2800" kern="100" dirty="0">
                <a:latin typeface="Times New Roman"/>
                <a:ea typeface="华文细黑"/>
                <a:cs typeface="Times New Roman"/>
              </a:rPr>
              <a:t>，后来的他成了汉代著名的天文历法大家。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②⑤⑥</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3"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4"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798385" y="38756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8725594" y="387565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5" name="TextBox 24"/>
          <p:cNvSpPr txBox="1"/>
          <p:nvPr/>
        </p:nvSpPr>
        <p:spPr>
          <a:xfrm>
            <a:off x="363594" y="512226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781687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5" grpId="0"/>
      <p:bldP spid="25"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矩形 29"/>
          <p:cNvSpPr/>
          <p:nvPr/>
        </p:nvSpPr>
        <p:spPr>
          <a:xfrm>
            <a:off x="498217" y="185953"/>
            <a:ext cx="11285621" cy="612416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32" name="矩形 31"/>
          <p:cNvSpPr/>
          <p:nvPr/>
        </p:nvSpPr>
        <p:spPr>
          <a:xfrm>
            <a:off x="608537" y="153644"/>
            <a:ext cx="11103293" cy="608446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不胫而走：没有腿却能跑，形容传布迅速。望文生义，应改为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不翼而飞</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拭目以待：擦亮眼睛等待着，形容殷切期望或密切关注事态的动向及结果。使用正确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皓首穷经：直到年老头白还在钻研经书和古籍；形容勤勉好学，至老不倦。使用正确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语焉不详：说到了，但说得不详细，不清楚。使用正确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具体而微：内容大体具备而形状或规模较小。望文生义，应改为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无微不至</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一语成谶：一句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不好的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话说中了。感情色彩不当。</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3"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4"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72250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334566" y="512325"/>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作为学生和语文知识之间的一座桥梁，中学语文教师如果能够充分运用兴趣原理，提高教学过程中的趣味性，必然可以收到</a:t>
            </a:r>
            <a:r>
              <a:rPr lang="zh-CN" altLang="zh-CN" sz="2800" kern="100" dirty="0">
                <a:solidFill>
                  <a:srgbClr val="0000FF"/>
                </a:solidFill>
                <a:latin typeface="Times New Roman"/>
                <a:ea typeface="华文细黑"/>
                <a:cs typeface="Times New Roman"/>
              </a:rPr>
              <a:t>事半功倍</a:t>
            </a:r>
            <a:r>
              <a:rPr lang="zh-CN" altLang="zh-CN" sz="2800" kern="100" dirty="0">
                <a:latin typeface="Times New Roman"/>
                <a:ea typeface="华文细黑"/>
                <a:cs typeface="Times New Roman"/>
              </a:rPr>
              <a:t>的效果。</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中央电视台的《实话实说》栏目，确实办得妙趣横生，每当我陶醉其中，就真有点</a:t>
            </a:r>
            <a:r>
              <a:rPr lang="zh-CN" altLang="zh-CN" sz="2800" kern="100" dirty="0">
                <a:solidFill>
                  <a:srgbClr val="0000FF"/>
                </a:solidFill>
                <a:latin typeface="Times New Roman"/>
                <a:ea typeface="华文细黑"/>
                <a:cs typeface="Times New Roman"/>
              </a:rPr>
              <a:t>乐不思蜀</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spc="-100" dirty="0">
                <a:latin typeface="Times New Roman"/>
                <a:ea typeface="华文细黑"/>
                <a:cs typeface="Times New Roman"/>
              </a:rPr>
              <a:t>有些同学在写作议论文时，遇到理论的阐发便感到</a:t>
            </a:r>
            <a:r>
              <a:rPr lang="zh-CN" altLang="zh-CN" sz="2800" kern="100" spc="-100" dirty="0">
                <a:solidFill>
                  <a:srgbClr val="0000FF"/>
                </a:solidFill>
                <a:latin typeface="Times New Roman"/>
                <a:ea typeface="华文细黑"/>
                <a:cs typeface="Times New Roman"/>
              </a:rPr>
              <a:t>理屈词穷</a:t>
            </a:r>
            <a:r>
              <a:rPr lang="zh-CN" altLang="zh-CN" sz="2800" kern="100" spc="-100" dirty="0">
                <a:latin typeface="Times New Roman"/>
                <a:ea typeface="华文细黑"/>
                <a:cs typeface="Times New Roman"/>
              </a:rPr>
              <a:t>，无话可说。</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以每个人分发一百元钱然后遣散的方式来应付民工集中追索欠款，这种作为只能是</a:t>
            </a:r>
            <a:r>
              <a:rPr lang="zh-CN" altLang="zh-CN" sz="2800" kern="100" dirty="0">
                <a:solidFill>
                  <a:srgbClr val="0000FF"/>
                </a:solidFill>
                <a:latin typeface="Times New Roman"/>
                <a:ea typeface="华文细黑"/>
                <a:cs typeface="Times New Roman"/>
              </a:rPr>
              <a:t>扬汤止沸</a:t>
            </a:r>
            <a:r>
              <a:rPr lang="zh-CN" altLang="zh-CN" sz="2800" kern="100" dirty="0">
                <a:latin typeface="Times New Roman"/>
                <a:ea typeface="华文细黑"/>
                <a:cs typeface="Times New Roman"/>
              </a:rPr>
              <a:t>，对解决问题毫无帮助</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0"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49282"/>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他似乎有一种超常的直觉，能够捕捉到事物最饱满、辉煌的瞬间，在这个</a:t>
            </a:r>
            <a:r>
              <a:rPr lang="zh-CN" altLang="zh-CN" sz="2800" kern="100" dirty="0">
                <a:solidFill>
                  <a:srgbClr val="0000FF"/>
                </a:solidFill>
                <a:latin typeface="Times New Roman"/>
                <a:ea typeface="华文细黑"/>
                <a:cs typeface="Times New Roman"/>
              </a:rPr>
              <a:t>稍纵即逝</a:t>
            </a:r>
            <a:r>
              <a:rPr lang="zh-CN" altLang="zh-CN" sz="2800" kern="100" dirty="0">
                <a:latin typeface="Times New Roman"/>
                <a:ea typeface="华文细黑"/>
                <a:cs typeface="Times New Roman"/>
              </a:rPr>
              <a:t>的瞬间，他书写生命的绽放，也由此体会生命的快意。</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因为在分众化时代，走大众化路线，就意味着要面对</a:t>
            </a:r>
            <a:r>
              <a:rPr lang="zh-CN" altLang="zh-CN" sz="2800" kern="100" dirty="0">
                <a:solidFill>
                  <a:srgbClr val="0000FF"/>
                </a:solidFill>
                <a:latin typeface="Times New Roman"/>
                <a:ea typeface="华文细黑"/>
                <a:cs typeface="Times New Roman"/>
              </a:rPr>
              <a:t>众口难调</a:t>
            </a:r>
            <a:r>
              <a:rPr lang="zh-CN" altLang="zh-CN" sz="2800" kern="100" dirty="0">
                <a:latin typeface="Times New Roman"/>
                <a:ea typeface="华文细黑"/>
                <a:cs typeface="Times New Roman"/>
              </a:rPr>
              <a:t>的尴尬和困难，有可能你想让所有观众都满意，结果所有人都有不满意的地方。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在韩国，家庭收入与教育支出挂钩，极大影响了教育机会的均衡分配，继而造成教育质量</a:t>
            </a:r>
            <a:r>
              <a:rPr lang="zh-CN" altLang="zh-CN" sz="2800" kern="100" dirty="0">
                <a:solidFill>
                  <a:srgbClr val="0000FF"/>
                </a:solidFill>
                <a:latin typeface="Times New Roman"/>
                <a:ea typeface="华文细黑"/>
                <a:cs typeface="Times New Roman"/>
              </a:rPr>
              <a:t>良莠不齐</a:t>
            </a:r>
            <a:r>
              <a:rPr lang="zh-CN" altLang="zh-CN" sz="2800" kern="100" dirty="0">
                <a:latin typeface="Times New Roman"/>
                <a:ea typeface="华文细黑"/>
                <a:cs typeface="Times New Roman"/>
              </a:rPr>
              <a:t>、阶级分化等问题，引发了社会的关注和思考</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653962"/>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随着经济的迅速发展，各种社会问题也</a:t>
            </a:r>
            <a:r>
              <a:rPr lang="zh-CN" altLang="zh-CN" sz="2800" kern="100" dirty="0">
                <a:solidFill>
                  <a:srgbClr val="0000FF"/>
                </a:solidFill>
                <a:latin typeface="Times New Roman"/>
                <a:ea typeface="华文细黑"/>
                <a:cs typeface="Times New Roman"/>
              </a:rPr>
              <a:t>络绎不绝</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GDP</a:t>
            </a:r>
            <a:r>
              <a:rPr lang="zh-CN" altLang="zh-CN" sz="2800" kern="100" dirty="0">
                <a:latin typeface="Times New Roman"/>
                <a:ea typeface="华文细黑"/>
                <a:cs typeface="Times New Roman"/>
              </a:rPr>
              <a:t>上升的同时，污染严重、百姓文明素质不高、拜金主义盛行等社会问题日益凸显。</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超级英雄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是美国大众文化的重要品牌，它一边在世界电影市场上盈利，一边</a:t>
            </a:r>
            <a:r>
              <a:rPr lang="zh-CN" altLang="zh-CN" sz="2800" kern="100" dirty="0">
                <a:solidFill>
                  <a:srgbClr val="0000FF"/>
                </a:solidFill>
                <a:latin typeface="Times New Roman"/>
                <a:ea typeface="华文细黑"/>
                <a:cs typeface="Times New Roman"/>
              </a:rPr>
              <a:t>潜移默化</a:t>
            </a:r>
            <a:r>
              <a:rPr lang="zh-CN" altLang="zh-CN" sz="2800" kern="100" dirty="0">
                <a:latin typeface="Times New Roman"/>
                <a:ea typeface="华文细黑"/>
                <a:cs typeface="Times New Roman"/>
              </a:rPr>
              <a:t>地巩固年轻一代美国观众的国家认同感。</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相比新生儿父母被推销电话轰炸的</a:t>
            </a:r>
            <a:r>
              <a:rPr lang="zh-CN" altLang="zh-CN" sz="2800" kern="100" dirty="0">
                <a:solidFill>
                  <a:srgbClr val="0000FF"/>
                </a:solidFill>
                <a:latin typeface="Times New Roman"/>
                <a:ea typeface="华文细黑"/>
                <a:cs typeface="Times New Roman"/>
              </a:rPr>
              <a:t>不厌其烦</a:t>
            </a:r>
            <a:r>
              <a:rPr lang="zh-CN" altLang="zh-CN" sz="2800" kern="100" dirty="0">
                <a:latin typeface="Times New Roman"/>
                <a:ea typeface="华文细黑"/>
                <a:cs typeface="Times New Roman"/>
              </a:rPr>
              <a:t>，艾滋患者更加窘迫，一位感染者表示：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那些推销的人准确掌握了我们的信息，这让我们很害怕。</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②③⑥	</a:t>
            </a: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①④⑤</a:t>
            </a:r>
            <a:r>
              <a:rPr lang="en-US" altLang="zh-CN" sz="2800" kern="100" dirty="0">
                <a:latin typeface="Times New Roman"/>
                <a:ea typeface="华文细黑"/>
                <a:cs typeface="Courier New"/>
              </a:rPr>
              <a:t>  	D.</a:t>
            </a:r>
            <a:r>
              <a:rPr lang="en-US" altLang="zh-CN" sz="2800" kern="100" dirty="0">
                <a:latin typeface="宋体"/>
                <a:ea typeface="华文细黑"/>
                <a:cs typeface="Times New Roman"/>
              </a:rPr>
              <a:t>③④⑥</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3495589" y="46963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2422798" y="46963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5" name="TextBox 24"/>
          <p:cNvSpPr txBox="1"/>
          <p:nvPr/>
        </p:nvSpPr>
        <p:spPr>
          <a:xfrm>
            <a:off x="392060" y="530926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951118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5" grpId="0"/>
      <p:bldP spid="25"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41789" y="306623"/>
            <a:ext cx="11285621" cy="600349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298043"/>
            <a:ext cx="1110329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稍纵即逝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指稍微一放松就溜过去了，形容时间、机会等极易失去。由句中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捕捉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瞬间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可知，该成语使用正确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众口难调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比喻不容易使所有的人都满意。由句中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想让所有观众都满意，结果所有人都有不满意的地方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可知，该成语使用正确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良莠不齐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指好人坏人混杂在一起。该成语的适用对象只能是人，侧重于人的品质，不能用于形容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教育质量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，该成语使用错误。应改用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参差不齐</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络绎不绝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人、马、车、船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前后相接，连续不断。不能用来修饰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各种社会问题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，该成语使用错误。应改用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纷至沓来</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34043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41789" y="1167907"/>
            <a:ext cx="11285621" cy="37276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1309768"/>
            <a:ext cx="11103293"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潜移默化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指人的思想或性格受到其他方面的感染，而不知不觉地起了变化。句中强调的是美国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超级英雄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这一文化品牌对年轻一代美国观众的影响，该成语使用正确。</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不厌其烦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指不嫌烦琐。句中强调的是新生儿父母对推销电话轰炸感到厌烦，该成语使用错误。应改用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不胜其烦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2309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226422"/>
            <a:ext cx="11214326"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依次填入下列各句横线处的成语，最恰当的一组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对同胞的贫困与苦难缺少体会与感知，就很难从内向外地生发出强烈的改变贫困人群命运的意愿，就很容易在扶贫工作上</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，浮于表面。</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限塑令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是一项利在长远的好政策，它遭遇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七年之痒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的困局，有社会认知和制度等多方面的制约，但既然已经起步在路上，就不能</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她是一个做事</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的人，往往起</a:t>
            </a:r>
            <a:r>
              <a:rPr lang="zh-CN" altLang="zh-CN" sz="2800" kern="100">
                <a:latin typeface="Times New Roman"/>
                <a:ea typeface="华文细黑"/>
                <a:cs typeface="Times New Roman"/>
              </a:rPr>
              <a:t>了</a:t>
            </a:r>
            <a:r>
              <a:rPr lang="zh-CN" altLang="zh-CN" sz="2800" kern="100" smtClean="0">
                <a:latin typeface="Times New Roman"/>
                <a:ea typeface="华文细黑"/>
                <a:cs typeface="Times New Roman"/>
              </a:rPr>
              <a:t>个头</a:t>
            </a:r>
            <a:r>
              <a:rPr lang="zh-CN" altLang="en-US" sz="2800" kern="100" smtClean="0">
                <a:latin typeface="Times New Roman"/>
                <a:ea typeface="华文细黑"/>
                <a:cs typeface="Times New Roman"/>
              </a:rPr>
              <a:t>儿</a:t>
            </a:r>
            <a:r>
              <a:rPr lang="zh-CN" altLang="zh-CN" sz="2800" kern="100">
                <a:latin typeface="Times New Roman"/>
                <a:ea typeface="华文细黑"/>
                <a:cs typeface="Times New Roman"/>
              </a:rPr>
              <a:t>却很少</a:t>
            </a:r>
            <a:r>
              <a:rPr lang="zh-CN" altLang="zh-CN" sz="2800" kern="100" dirty="0">
                <a:latin typeface="Times New Roman"/>
                <a:ea typeface="华文细黑"/>
                <a:cs typeface="Times New Roman"/>
              </a:rPr>
              <a:t>坚持到底。就如她对画画充满了热情，利用放学时间去兴趣班上课，可是没过多久她就将画画工具扔到了一边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189434"/>
            <a:ext cx="11214326"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浅尝辄止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半途而废</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有始无终</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半途而废</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有始无终</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浅尝辄止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有始无终</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半途而废</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浅尝辄止</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浅尝辄止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有始无终</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半途而废</a:t>
            </a:r>
            <a:endParaRPr lang="zh-CN" altLang="zh-CN" sz="1050" kern="100" dirty="0">
              <a:latin typeface="宋体"/>
              <a:cs typeface="Courier New"/>
            </a:endParaRPr>
          </a:p>
        </p:txBody>
      </p:sp>
      <p:sp>
        <p:nvSpPr>
          <p:cNvPr id="10" name="矩形 9"/>
          <p:cNvSpPr/>
          <p:nvPr/>
        </p:nvSpPr>
        <p:spPr>
          <a:xfrm>
            <a:off x="441789" y="2982674"/>
            <a:ext cx="11285621" cy="34714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2997746"/>
            <a:ext cx="11103293" cy="32729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浅尝辄止：略微尝试一下就停下来，指对知识、问题等不做深入研究。半途而废：做事情没有完成而终止。有始无终：做事不能坚持到底。</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句横线后有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浮于表面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浅尝辄止</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句中有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起步在路上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半途而废</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句中有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往往起了个头儿却很少坚持到底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有始无终。</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TextBox 24"/>
          <p:cNvSpPr txBox="1"/>
          <p:nvPr/>
        </p:nvSpPr>
        <p:spPr>
          <a:xfrm>
            <a:off x="10552373" y="22480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TextBox 25"/>
          <p:cNvSpPr txBox="1"/>
          <p:nvPr/>
        </p:nvSpPr>
        <p:spPr>
          <a:xfrm>
            <a:off x="9479582" y="224804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7" name="TextBox 26"/>
          <p:cNvSpPr txBox="1"/>
          <p:nvPr/>
        </p:nvSpPr>
        <p:spPr>
          <a:xfrm>
            <a:off x="392060" y="33345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76607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9" restart="whenNotActive" fill="hold" evtFilter="cancelBubble" nodeType="interactiveSeq">
                <p:stCondLst>
                  <p:cond evt="onClick" delay="0">
                    <p:tgtEl>
                      <p:spTgt spid="26"/>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0" grpId="0" animBg="1"/>
      <p:bldP spid="10" grpId="1" animBg="1"/>
      <p:bldP spid="12" grpId="0"/>
      <p:bldP spid="12" grpId="1"/>
      <p:bldP spid="27" grpId="0"/>
      <p:bldP spid="2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70051"/>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依次填入下列各句横线处的成语，最恰当的一组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《梦想改造家》节目组来到可可西里自然保护区，为在这里保护野生动物的志愿者们建造能够遮风挡雨、抵抗高原恶劣气候的营地，让他们不再</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今年</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岁的河南人李中南，不远几千里，</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来到桂林，目的是要找到</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年前借给他</a:t>
            </a:r>
            <a:r>
              <a:rPr lang="en-US" altLang="zh-CN" sz="2800" kern="100" dirty="0">
                <a:latin typeface="Times New Roman"/>
                <a:ea typeface="华文细黑"/>
                <a:cs typeface="Courier New"/>
              </a:rPr>
              <a:t>300</a:t>
            </a:r>
            <a:r>
              <a:rPr lang="zh-CN" altLang="zh-CN" sz="2800" kern="100" dirty="0">
                <a:latin typeface="Times New Roman"/>
                <a:ea typeface="华文细黑"/>
                <a:cs typeface="Times New Roman"/>
              </a:rPr>
              <a:t>元钱的求秀真老人，把钱还给她。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来自阿富汗的</a:t>
            </a:r>
            <a:r>
              <a:rPr lang="en-US" altLang="zh-CN" sz="2800" kern="100" dirty="0">
                <a:latin typeface="Times New Roman"/>
                <a:ea typeface="华文细黑"/>
                <a:cs typeface="Courier New"/>
              </a:rPr>
              <a:t>105</a:t>
            </a:r>
            <a:r>
              <a:rPr lang="zh-CN" altLang="zh-CN" sz="2800" kern="100" dirty="0">
                <a:latin typeface="Times New Roman"/>
                <a:ea typeface="华文细黑"/>
                <a:cs typeface="Times New Roman"/>
              </a:rPr>
              <a:t>岁的难民乌兹贝齐，带领一家</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口</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，穿越沙漠、大海和森林逃至欧洲，梦想能过上没有战争、没有炸弹的幸福生活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937408"/>
            <a:ext cx="11214326"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风餐露宿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跋山涉水</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风尘仆仆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风尘仆仆</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风餐露宿</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跋山涉水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风餐露宿</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风尘仆仆</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跋山涉水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跋山涉水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风尘仆仆</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风餐露宿</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TextBox 24"/>
          <p:cNvSpPr txBox="1"/>
          <p:nvPr/>
        </p:nvSpPr>
        <p:spPr>
          <a:xfrm>
            <a:off x="9661698" y="30401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6" name="TextBox 25">
            <a:hlinkClick r:id="rId16" action="ppaction://hlinksldjump"/>
          </p:cNvPr>
          <p:cNvSpPr txBox="1"/>
          <p:nvPr/>
        </p:nvSpPr>
        <p:spPr>
          <a:xfrm>
            <a:off x="10734489" y="30401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480396" y="235693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402214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20" grpId="0"/>
      <p:bldP spid="20"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98217" y="420347"/>
            <a:ext cx="11285621" cy="54577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87333" y="420347"/>
            <a:ext cx="11103293"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风餐露宿：形容旅途或野外生活的艰苦。风尘仆仆：形容奔波忙碌，旅途劳顿。跋山涉水：翻山越岭，</a:t>
            </a:r>
            <a:r>
              <a:rPr lang="zh-CN" altLang="zh-CN" sz="2800" kern="100" dirty="0">
                <a:latin typeface="宋体"/>
                <a:ea typeface="华文细黑"/>
                <a:cs typeface="宋体"/>
              </a:rPr>
              <a:t>蹚</a:t>
            </a:r>
            <a:r>
              <a:rPr lang="zh-CN" altLang="zh-CN" sz="2800" kern="100" dirty="0">
                <a:latin typeface="仿宋_GB2312"/>
                <a:ea typeface="华文细黑"/>
                <a:cs typeface="仿宋_GB2312"/>
              </a:rPr>
              <a:t>水过河</a:t>
            </a:r>
            <a:r>
              <a:rPr lang="zh-CN" altLang="zh-CN" sz="2800" kern="100" dirty="0">
                <a:latin typeface="Times New Roman"/>
                <a:ea typeface="华文细黑"/>
                <a:cs typeface="Times New Roman"/>
              </a:rPr>
              <a:t>，形容旅途艰苦。三个成语都有旅途辛苦之意，但各有侧重：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风餐露宿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重在强调野外生活的艰苦；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风尘仆仆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重在强调奔波忙碌；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跋山涉水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重在强调远行的艰辛。从语境来看，第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句强调野外生活的艰苦，所以选择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风餐露宿</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句强调长途奔波，所以选择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风尘仆仆</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句强调远行的艰辛，所以选择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跋山涉水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905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54943"/>
            <a:ext cx="11214326"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依次填入下列各句横线处的成语，最恰当的一组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天津自贸区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金改</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实施细则正式出台，这对于融资租赁企业来说</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，它的出台为租赁企业提高融资能力提供了更广阔的空间。</a:t>
            </a:r>
            <a:endParaRPr lang="zh-CN" altLang="zh-CN" sz="1050" kern="100" dirty="0">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黑龙江省公安厅纪检委纠风办工作人员徐某利用职务便利</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，私自为黑社会头目办理省公安厅特邀监督员证。</a:t>
            </a:r>
            <a:endParaRPr lang="zh-CN" altLang="zh-CN" sz="1050" kern="100" dirty="0">
              <a:latin typeface="宋体"/>
              <a:cs typeface="Courier New"/>
            </a:endParaRPr>
          </a:p>
          <a:p>
            <a:pPr algn="just">
              <a:lnSpc>
                <a:spcPct val="135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万余株花色艳丽、有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植物活化石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之称的龙虾花被移植到金鞭溪、花溪峪培植基地，为张家界武陵源核心景区</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如虎添翼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锦上添花</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为虎添翼</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为虎添翼</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如虎添翼</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锦上添花</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如虎添翼</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为虎添翼</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锦上添花</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锦上添花</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为虎添翼</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如虎添翼</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1" name="TextBox 40">
            <a:hlinkClick r:id="rId16" action="ppaction://hlinksldjump"/>
          </p:cNvPr>
          <p:cNvSpPr txBox="1"/>
          <p:nvPr/>
        </p:nvSpPr>
        <p:spPr>
          <a:xfrm>
            <a:off x="10101275" y="1894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42" name="TextBox 41"/>
          <p:cNvSpPr txBox="1"/>
          <p:nvPr/>
        </p:nvSpPr>
        <p:spPr>
          <a:xfrm>
            <a:off x="9028484" y="1894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p:cNvSpPr txBox="1"/>
          <p:nvPr/>
        </p:nvSpPr>
        <p:spPr>
          <a:xfrm>
            <a:off x="465882" y="530869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12973" y="261442"/>
            <a:ext cx="11103293"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独俏寒枝的梅花曾经触动多少文人墨客的审美心灵，吸引他们诗兴大发，</a:t>
            </a:r>
            <a:r>
              <a:rPr lang="zh-CN" altLang="zh-CN" sz="2800" kern="100" dirty="0">
                <a:solidFill>
                  <a:srgbClr val="0000FF"/>
                </a:solidFill>
                <a:latin typeface="Times New Roman"/>
                <a:ea typeface="华文细黑"/>
                <a:cs typeface="Times New Roman"/>
              </a:rPr>
              <a:t>吟风弄月</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恐怖分子多次制造自杀性爆炸事件，致使大量的无辜者</a:t>
            </a:r>
            <a:r>
              <a:rPr lang="zh-CN" altLang="zh-CN" sz="2800" kern="100" dirty="0">
                <a:solidFill>
                  <a:srgbClr val="0000FF"/>
                </a:solidFill>
                <a:latin typeface="Times New Roman"/>
                <a:ea typeface="华文细黑"/>
                <a:cs typeface="Times New Roman"/>
              </a:rPr>
              <a:t>死于非命</a:t>
            </a:r>
            <a:r>
              <a:rPr lang="zh-CN" altLang="zh-CN" sz="2800" kern="100" dirty="0">
                <a:latin typeface="Times New Roman"/>
                <a:ea typeface="华文细黑"/>
                <a:cs typeface="Times New Roman"/>
              </a:rPr>
              <a:t>，社会秩序动荡不安。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③④⑥</a:t>
            </a:r>
            <a:endParaRPr lang="zh-CN" altLang="zh-CN" sz="1050" kern="100" dirty="0">
              <a:latin typeface="宋体"/>
              <a:cs typeface="Courier New"/>
            </a:endParaRPr>
          </a:p>
        </p:txBody>
      </p:sp>
      <p:sp>
        <p:nvSpPr>
          <p:cNvPr id="21" name="矩形 20"/>
          <p:cNvSpPr/>
          <p:nvPr/>
        </p:nvSpPr>
        <p:spPr>
          <a:xfrm>
            <a:off x="648580" y="3667559"/>
            <a:ext cx="11063250" cy="274498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2" name="矩形 21"/>
          <p:cNvSpPr/>
          <p:nvPr/>
        </p:nvSpPr>
        <p:spPr>
          <a:xfrm>
            <a:off x="728948" y="3610542"/>
            <a:ext cx="10670047"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乐不思蜀：泛指乐而忘返。用在此处不合语境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理屈词穷：理由已被驳倒，无话可说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吟风弄月：旧时有的诗人作诗爱用风花雪月做题材，因此称这类题材的写作为吟风弄月。</a:t>
            </a:r>
            <a:endParaRPr lang="zh-CN" altLang="zh-CN" sz="1050" kern="100" dirty="0">
              <a:effectLst/>
              <a:latin typeface="宋体"/>
              <a:cs typeface="Courier New"/>
            </a:endParaRPr>
          </a:p>
        </p:txBody>
      </p:sp>
      <p:sp>
        <p:nvSpPr>
          <p:cNvPr id="23" name="TextBox 22"/>
          <p:cNvSpPr txBox="1"/>
          <p:nvPr/>
        </p:nvSpPr>
        <p:spPr>
          <a:xfrm>
            <a:off x="10782114" y="30210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5"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6" name="TextBox 25"/>
          <p:cNvSpPr txBox="1"/>
          <p:nvPr/>
        </p:nvSpPr>
        <p:spPr>
          <a:xfrm>
            <a:off x="9701994" y="30210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7" name="TextBox 26"/>
          <p:cNvSpPr txBox="1"/>
          <p:nvPr/>
        </p:nvSpPr>
        <p:spPr>
          <a:xfrm>
            <a:off x="5483138" y="294694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2105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19" restart="whenNotActive" fill="hold" evtFilter="cancelBubble" nodeType="interactiveSeq">
                <p:stCondLst>
                  <p:cond evt="onClick" delay="0">
                    <p:tgtEl>
                      <p:spTgt spid="26"/>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21" grpId="0" animBg="1"/>
      <p:bldP spid="21" grpId="1" animBg="1"/>
      <p:bldP spid="22" grpId="0"/>
      <p:bldP spid="22" grpId="1"/>
      <p:bldP spid="27" grpId="0"/>
      <p:bldP spid="27" grpId="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41789" y="658362"/>
            <a:ext cx="11285621" cy="469365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654600"/>
            <a:ext cx="11103293"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如虎添翼：比喻强大的得到援助后更加强大，也比喻凶恶的得到援助后更加凶恶。根据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提供了更广阔的空间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的语境，</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句横线处用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如虎添翼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更合适。为虎添翼：比喻帮助恶人，增加恶人的势力。含贬义，只能用于人。根据语境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句横线处用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为虎添翼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更合适。锦上添花：比喻使美好的事物更加美好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句景区的语境相符，故此处应用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锦上添花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550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440317"/>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依次填入下列各句横线处的成语，最恰当的一组</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美国一家新闻媒体曾经公布了一份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美国压力最大的</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所高校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排名，哥伦比亚大学、斯坦福大学、哈佛大学分列前三位，在这些学校中，学生通宵赶作业是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年春晚小品《放心吧》，将现实生活中人们</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且深恶痛绝的电话诈骗，巧妙地展现给观众，既接地气，又传播了正能量。</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防暴队官兵需要在规定的时间内完成作战准备，携带着武器弹药向事发地点赶去。对于他们来说，这种情况已经</a:t>
            </a:r>
            <a:r>
              <a:rPr lang="en-US" altLang="zh-CN" sz="2800" kern="100" dirty="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41520" y="361344"/>
            <a:ext cx="11214326"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习以为常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家常便饭</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司空见惯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家常便饭</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习以为常</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司空见惯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家常便饭</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司空见惯</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习以为常</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司空见惯</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习以为常</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家常便饭</a:t>
            </a:r>
            <a:endParaRPr lang="zh-CN" altLang="zh-CN" sz="1050" kern="100" dirty="0">
              <a:latin typeface="宋体"/>
              <a:cs typeface="Courier New"/>
            </a:endParaRPr>
          </a:p>
        </p:txBody>
      </p:sp>
      <p:sp>
        <p:nvSpPr>
          <p:cNvPr id="10" name="矩形 9"/>
          <p:cNvSpPr/>
          <p:nvPr/>
        </p:nvSpPr>
        <p:spPr>
          <a:xfrm>
            <a:off x="550590" y="3248470"/>
            <a:ext cx="11285621" cy="213415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540430" y="3322510"/>
            <a:ext cx="11103293"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家常便饭：比喻经常发生、习以为常的事情。多用作宾语。司空见惯：看惯了就不觉得奇怪。多用作定语、谓语。习以为常：常做某种事情或常见某种现象，成了习惯，就觉得很平常了。多用作定语、谓语。</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TextBox 24"/>
          <p:cNvSpPr txBox="1"/>
          <p:nvPr/>
        </p:nvSpPr>
        <p:spPr>
          <a:xfrm>
            <a:off x="9749619" y="24936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6" name="TextBox 25"/>
          <p:cNvSpPr txBox="1"/>
          <p:nvPr/>
        </p:nvSpPr>
        <p:spPr>
          <a:xfrm>
            <a:off x="10844597" y="24936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7" name="TextBox 26"/>
          <p:cNvSpPr txBox="1"/>
          <p:nvPr/>
        </p:nvSpPr>
        <p:spPr>
          <a:xfrm>
            <a:off x="543614" y="177361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2333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9" restart="whenNotActive" fill="hold" evtFilter="cancelBubble" nodeType="interactiveSeq">
                <p:stCondLst>
                  <p:cond evt="onClick" delay="0">
                    <p:tgtEl>
                      <p:spTgt spid="25"/>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10" grpId="0" animBg="1"/>
      <p:bldP spid="10" grpId="1" animBg="1"/>
      <p:bldP spid="12" grpId="0"/>
      <p:bldP spid="12" grpId="1"/>
      <p:bldP spid="27" grpId="0"/>
      <p:bldP spid="27"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70805"/>
            <a:ext cx="11326469"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下列各句中，加颜色的成语使用不正确的两项是</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中国女排在第一局中大比分输球，随后就展开了</a:t>
            </a:r>
            <a:r>
              <a:rPr lang="zh-CN" altLang="zh-CN" sz="2800" kern="100" dirty="0">
                <a:solidFill>
                  <a:srgbClr val="0000FF"/>
                </a:solidFill>
                <a:latin typeface="Times New Roman"/>
                <a:ea typeface="华文细黑"/>
                <a:cs typeface="Times New Roman"/>
              </a:rPr>
              <a:t>排山倒海</a:t>
            </a:r>
            <a:r>
              <a:rPr lang="zh-CN" altLang="zh-CN" sz="2800" kern="100" dirty="0">
                <a:latin typeface="Times New Roman"/>
                <a:ea typeface="华文细黑"/>
                <a:cs typeface="Times New Roman"/>
              </a:rPr>
              <a:t>般的进攻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压</a:t>
            </a:r>
            <a:r>
              <a:rPr lang="zh-CN" altLang="zh-CN" sz="2800" kern="100" dirty="0">
                <a:latin typeface="Times New Roman"/>
                <a:ea typeface="华文细黑"/>
                <a:cs typeface="Times New Roman"/>
              </a:rPr>
              <a:t>得对方喘不过气来，最终逆转对手，获得了比赛的胜利。</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某些媒体从业人员缺乏敏锐的新闻触觉，不去挖掘有社会意义的新闻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反倒</a:t>
            </a:r>
            <a:r>
              <a:rPr lang="zh-CN" altLang="zh-CN" sz="2800" kern="100" dirty="0">
                <a:latin typeface="Times New Roman"/>
                <a:ea typeface="华文细黑"/>
                <a:cs typeface="Times New Roman"/>
              </a:rPr>
              <a:t>抓住明星的一点隐私就</a:t>
            </a:r>
            <a:r>
              <a:rPr lang="zh-CN" altLang="zh-CN" sz="2800" kern="100" dirty="0">
                <a:solidFill>
                  <a:srgbClr val="0000FF"/>
                </a:solidFill>
                <a:latin typeface="Times New Roman"/>
                <a:ea typeface="华文细黑"/>
                <a:cs typeface="Times New Roman"/>
              </a:rPr>
              <a:t>笔走龙蛇</a:t>
            </a:r>
            <a:r>
              <a:rPr lang="zh-CN" altLang="zh-CN" sz="2800" kern="100" dirty="0">
                <a:latin typeface="Times New Roman"/>
                <a:ea typeface="华文细黑"/>
                <a:cs typeface="Times New Roman"/>
              </a:rPr>
              <a:t>，真是可悲可叹。</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审讯之初，他依然</a:t>
            </a:r>
            <a:r>
              <a:rPr lang="zh-CN" altLang="zh-CN" sz="2800" kern="100" dirty="0">
                <a:solidFill>
                  <a:srgbClr val="0000FF"/>
                </a:solidFill>
                <a:latin typeface="Times New Roman"/>
                <a:ea typeface="华文细黑"/>
                <a:cs typeface="Times New Roman"/>
              </a:rPr>
              <a:t>负隅顽抗</a:t>
            </a:r>
            <a:r>
              <a:rPr lang="zh-CN" altLang="zh-CN" sz="2800" kern="100" dirty="0">
                <a:latin typeface="Times New Roman"/>
                <a:ea typeface="华文细黑"/>
                <a:cs typeface="Times New Roman"/>
              </a:rPr>
              <a:t>，甚至还不可一世地口出狂言，但最终</a:t>
            </a:r>
            <a:r>
              <a:rPr lang="zh-CN" altLang="zh-CN" sz="2800" kern="100" dirty="0" smtClean="0">
                <a:latin typeface="Times New Roman"/>
                <a:ea typeface="华文细黑"/>
                <a:cs typeface="Times New Roman"/>
              </a:rPr>
              <a:t>还</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在检察官所呈的如山铁证面前低下了头，当堂认罪。</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在语文教学中，我们应努力贯彻以学生为主体，教师为主导的教学</a:t>
            </a:r>
            <a:r>
              <a:rPr lang="zh-CN" altLang="zh-CN" sz="2800" kern="100" dirty="0" smtClean="0">
                <a:latin typeface="Times New Roman"/>
                <a:ea typeface="华文细黑"/>
                <a:cs typeface="Times New Roman"/>
              </a:rPr>
              <a:t>理</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念</a:t>
            </a:r>
            <a:r>
              <a:rPr lang="zh-CN" altLang="zh-CN" sz="2800" kern="100" dirty="0">
                <a:latin typeface="Times New Roman"/>
                <a:ea typeface="华文细黑"/>
                <a:cs typeface="Times New Roman"/>
              </a:rPr>
              <a:t>，坚决摒弃那种不尊重学生的</a:t>
            </a:r>
            <a:r>
              <a:rPr lang="zh-CN" altLang="zh-CN" sz="2800" kern="100" dirty="0">
                <a:solidFill>
                  <a:srgbClr val="0000FF"/>
                </a:solidFill>
                <a:latin typeface="Times New Roman"/>
                <a:ea typeface="华文细黑"/>
                <a:cs typeface="Times New Roman"/>
              </a:rPr>
              <a:t>耳提面命</a:t>
            </a:r>
            <a:r>
              <a:rPr lang="zh-CN" altLang="zh-CN" sz="2800" kern="100" dirty="0">
                <a:latin typeface="Times New Roman"/>
                <a:ea typeface="华文细黑"/>
                <a:cs typeface="Times New Roman"/>
              </a:rPr>
              <a:t>式的教学方式</a:t>
            </a:r>
            <a:r>
              <a:rPr lang="zh-CN" altLang="zh-CN" sz="2800" kern="100" dirty="0" smtClean="0">
                <a:latin typeface="Times New Roman"/>
                <a:ea typeface="华文细黑"/>
                <a:cs typeface="Times New Roman"/>
              </a:rPr>
              <a:t>。</a:t>
            </a:r>
          </a:p>
          <a:p>
            <a:pPr algn="just">
              <a:lnSpc>
                <a:spcPct val="135000"/>
              </a:lnSpc>
              <a:spcAft>
                <a:spcPts val="0"/>
              </a:spcAft>
            </a:pPr>
            <a:r>
              <a:rPr lang="en-US" altLang="zh-CN" sz="2800" kern="100" dirty="0" smtClean="0">
                <a:latin typeface="Times New Roman"/>
                <a:ea typeface="华文细黑"/>
                <a:cs typeface="Courier New"/>
              </a:rPr>
              <a:t>E.</a:t>
            </a:r>
            <a:r>
              <a:rPr lang="zh-CN" altLang="zh-CN" sz="2800" kern="100" dirty="0" smtClean="0">
                <a:latin typeface="Times New Roman"/>
                <a:ea typeface="华文细黑"/>
                <a:cs typeface="Times New Roman"/>
              </a:rPr>
              <a:t>这位先生对《论语》的解说，具有很鲜明的时代性，几乎每一页都会</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有文字让我感到莫名的激动，以至情不自禁地</a:t>
            </a:r>
            <a:r>
              <a:rPr lang="zh-CN" altLang="zh-CN" sz="2800" kern="100" dirty="0" smtClean="0">
                <a:solidFill>
                  <a:srgbClr val="0000FF"/>
                </a:solidFill>
                <a:latin typeface="Times New Roman"/>
                <a:ea typeface="华文细黑"/>
                <a:cs typeface="Times New Roman"/>
              </a:rPr>
              <a:t>拍案叫绝</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663894" y="2180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45" name="TextBox 44"/>
          <p:cNvSpPr txBox="1"/>
          <p:nvPr/>
        </p:nvSpPr>
        <p:spPr>
          <a:xfrm>
            <a:off x="8591103" y="2180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TextBox 20"/>
          <p:cNvSpPr txBox="1"/>
          <p:nvPr/>
        </p:nvSpPr>
        <p:spPr>
          <a:xfrm>
            <a:off x="277072" y="188134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
        <p:nvSpPr>
          <p:cNvPr id="22" name="TextBox 21"/>
          <p:cNvSpPr txBox="1"/>
          <p:nvPr/>
        </p:nvSpPr>
        <p:spPr>
          <a:xfrm>
            <a:off x="291586" y="4178902"/>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21" grpId="0"/>
      <p:bldP spid="21" grpId="1"/>
      <p:bldP spid="22" grpId="0"/>
      <p:bldP spid="22" grpId="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498217" y="984939"/>
            <a:ext cx="11285621" cy="395702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568449" y="912931"/>
            <a:ext cx="11103293"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项排山倒海：推开高山，翻倒大海，形容力量强盛，声势浩大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笔走龙蛇：形容书法生动而有气势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项负隅顽抗：依仗某种条件，顽固进行抵抗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耳提面命：不仅是当面告诉他，而且是提着他的耳朵向他讲；形容长辈教导热心恳切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拍案叫绝：拍着桌子叫好。形容非常赞赏。</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885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36807" y="60511"/>
            <a:ext cx="11439734" cy="6456102"/>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下列各句中，加颜色的成语使用不正确的两项是</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spc="-150" dirty="0">
                <a:latin typeface="Times New Roman"/>
                <a:ea typeface="华文细黑"/>
                <a:cs typeface="Times New Roman"/>
              </a:rPr>
              <a:t>当时秦司令员去向志愿军司令部汇报工作，志愿军司令部作出个总结说</a:t>
            </a:r>
            <a:r>
              <a:rPr lang="zh-CN" altLang="zh-CN" sz="2800" kern="100" spc="-150" dirty="0" smtClean="0">
                <a:latin typeface="Times New Roman"/>
                <a:ea typeface="华文细黑"/>
                <a:cs typeface="Times New Roman"/>
              </a:rPr>
              <a:t>：</a:t>
            </a:r>
            <a:endParaRPr lang="en-US" altLang="zh-CN" sz="2800" kern="100" spc="-150" dirty="0" smtClean="0">
              <a:latin typeface="Times New Roman"/>
              <a:ea typeface="华文细黑"/>
              <a:cs typeface="Times New Roman"/>
            </a:endParaRPr>
          </a:p>
          <a:p>
            <a:pPr algn="just">
              <a:lnSpc>
                <a:spcPct val="135000"/>
              </a:lnSpc>
              <a:spcAft>
                <a:spcPts val="0"/>
              </a:spcAft>
            </a:pPr>
            <a:r>
              <a:rPr lang="en-US" altLang="zh-CN" sz="2800" kern="100" spc="-150" dirty="0">
                <a:latin typeface="Times New Roman"/>
                <a:ea typeface="华文细黑"/>
                <a:cs typeface="Times New Roman"/>
              </a:rPr>
              <a:t> </a:t>
            </a:r>
            <a:r>
              <a:rPr lang="en-US" altLang="zh-CN" sz="2800" kern="100" spc="-150" dirty="0" smtClean="0">
                <a:latin typeface="Times New Roman"/>
                <a:ea typeface="华文细黑"/>
                <a:cs typeface="Times New Roman"/>
              </a:rPr>
              <a:t>   </a:t>
            </a:r>
            <a:r>
              <a:rPr lang="en-US" altLang="zh-CN" sz="2800" kern="100" spc="-150" dirty="0" smtClean="0">
                <a:latin typeface="宋体"/>
                <a:ea typeface="华文细黑"/>
                <a:cs typeface="Times New Roman"/>
              </a:rPr>
              <a:t>“</a:t>
            </a:r>
            <a:r>
              <a:rPr lang="zh-CN" altLang="zh-CN" sz="2800" kern="100" spc="-150" dirty="0">
                <a:latin typeface="Times New Roman"/>
                <a:ea typeface="华文细黑"/>
                <a:cs typeface="Times New Roman"/>
              </a:rPr>
              <a:t>这是高度觉悟的人发挥了高度的智慧和勇敢。</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这真是</a:t>
            </a:r>
            <a:r>
              <a:rPr lang="zh-CN" altLang="zh-CN" sz="2800" kern="100" spc="-150" dirty="0">
                <a:solidFill>
                  <a:srgbClr val="0000FF"/>
                </a:solidFill>
                <a:latin typeface="Times New Roman"/>
                <a:ea typeface="华文细黑"/>
                <a:cs typeface="Times New Roman"/>
              </a:rPr>
              <a:t>一针见血</a:t>
            </a:r>
            <a:r>
              <a:rPr lang="zh-CN" altLang="zh-CN" sz="2800" kern="100" spc="-150" dirty="0">
                <a:latin typeface="Times New Roman"/>
                <a:ea typeface="华文细黑"/>
                <a:cs typeface="Times New Roman"/>
              </a:rPr>
              <a:t>的话。</a:t>
            </a:r>
            <a:endParaRPr lang="zh-CN" altLang="zh-CN" sz="1050" kern="100" spc="-15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她因为</a:t>
            </a:r>
            <a:r>
              <a:rPr lang="zh-CN" altLang="zh-CN" sz="2800" kern="100" dirty="0">
                <a:solidFill>
                  <a:srgbClr val="0000FF"/>
                </a:solidFill>
                <a:latin typeface="Times New Roman"/>
                <a:ea typeface="华文细黑"/>
                <a:cs typeface="Times New Roman"/>
              </a:rPr>
              <a:t>全神贯注</a:t>
            </a:r>
            <a:r>
              <a:rPr lang="zh-CN" altLang="zh-CN" sz="2800" kern="100" dirty="0">
                <a:latin typeface="Times New Roman"/>
                <a:ea typeface="华文细黑"/>
                <a:cs typeface="Times New Roman"/>
              </a:rPr>
              <a:t>在总机上，忽然听到脚步，暗自吃了一惊，以为有</a:t>
            </a:r>
            <a:r>
              <a:rPr lang="zh-CN" altLang="zh-CN" sz="2800" kern="100" dirty="0" smtClean="0">
                <a:latin typeface="Times New Roman"/>
                <a:ea typeface="华文细黑"/>
                <a:cs typeface="Times New Roman"/>
              </a:rPr>
              <a:t>个</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什么</a:t>
            </a:r>
            <a:r>
              <a:rPr lang="zh-CN" altLang="zh-CN" sz="2800" kern="100" dirty="0">
                <a:latin typeface="Times New Roman"/>
                <a:ea typeface="华文细黑"/>
                <a:cs typeface="Times New Roman"/>
              </a:rPr>
              <a:t>人来打电话</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我军万船齐发，攻破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千里江防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，很快就占领了蒋介石自以为</a:t>
            </a:r>
            <a:r>
              <a:rPr lang="zh-CN" altLang="zh-CN" sz="2800" kern="100" dirty="0" smtClean="0">
                <a:latin typeface="Times New Roman"/>
                <a:ea typeface="华文细黑"/>
                <a:cs typeface="Times New Roman"/>
              </a:rPr>
              <a:t>防守</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得</a:t>
            </a:r>
            <a:r>
              <a:rPr lang="zh-CN" altLang="zh-CN" sz="2800" kern="100" dirty="0">
                <a:solidFill>
                  <a:srgbClr val="0000FF"/>
                </a:solidFill>
                <a:latin typeface="Times New Roman"/>
                <a:ea typeface="华文细黑"/>
                <a:cs typeface="Times New Roman"/>
              </a:rPr>
              <a:t>固若金汤</a:t>
            </a:r>
            <a:r>
              <a:rPr lang="zh-CN" altLang="zh-CN" sz="2800" kern="100" dirty="0">
                <a:latin typeface="Times New Roman"/>
                <a:ea typeface="华文细黑"/>
                <a:cs typeface="Times New Roman"/>
              </a:rPr>
              <a:t>的南京城。</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日下午，中国足协宣布正式聘用马塞洛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里皮先生担任</a:t>
            </a:r>
            <a:r>
              <a:rPr lang="zh-CN" altLang="zh-CN" sz="2800" kern="100" dirty="0" smtClean="0">
                <a:latin typeface="Times New Roman"/>
                <a:ea typeface="华文细黑"/>
                <a:cs typeface="Times New Roman"/>
              </a:rPr>
              <a:t>中</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国</a:t>
            </a:r>
            <a:r>
              <a:rPr lang="zh-CN" altLang="zh-CN" sz="2800" kern="100" dirty="0">
                <a:latin typeface="Times New Roman"/>
                <a:ea typeface="华文细黑"/>
                <a:cs typeface="Times New Roman"/>
              </a:rPr>
              <a:t>国家男子足球队主教练。里皮这次的</a:t>
            </a:r>
            <a:r>
              <a:rPr lang="zh-CN" altLang="zh-CN" sz="2800" kern="100" dirty="0">
                <a:solidFill>
                  <a:srgbClr val="0000FF"/>
                </a:solidFill>
                <a:latin typeface="Times New Roman"/>
                <a:ea typeface="华文细黑"/>
                <a:cs typeface="Times New Roman"/>
              </a:rPr>
              <a:t>临危授命</a:t>
            </a:r>
            <a:r>
              <a:rPr lang="zh-CN" altLang="zh-CN" sz="2800" kern="100" dirty="0">
                <a:latin typeface="Times New Roman"/>
                <a:ea typeface="华文细黑"/>
                <a:cs typeface="Times New Roman"/>
              </a:rPr>
              <a:t>，无论结果如何，</a:t>
            </a:r>
            <a:r>
              <a:rPr lang="zh-CN" altLang="zh-CN" sz="2800" kern="100" dirty="0" smtClean="0">
                <a:latin typeface="Times New Roman"/>
                <a:ea typeface="华文细黑"/>
                <a:cs typeface="Times New Roman"/>
              </a:rPr>
              <a:t>都</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足以</a:t>
            </a:r>
            <a:r>
              <a:rPr lang="zh-CN" altLang="zh-CN" sz="2800" kern="100" dirty="0">
                <a:latin typeface="Times New Roman"/>
                <a:ea typeface="华文细黑"/>
                <a:cs typeface="Times New Roman"/>
              </a:rPr>
              <a:t>让大家热血沸腾。</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E.</a:t>
            </a:r>
            <a:r>
              <a:rPr lang="zh-CN" altLang="zh-CN" sz="2800" kern="100" spc="-150" dirty="0">
                <a:latin typeface="Times New Roman"/>
                <a:ea typeface="华文细黑"/>
                <a:cs typeface="Times New Roman"/>
              </a:rPr>
              <a:t>他在晚年固然犯过一些错误，但是他以前对革命的贡献是不能</a:t>
            </a:r>
            <a:r>
              <a:rPr lang="zh-CN" altLang="zh-CN" sz="2800" kern="100" spc="-150" dirty="0">
                <a:solidFill>
                  <a:srgbClr val="0000FF"/>
                </a:solidFill>
                <a:latin typeface="Times New Roman"/>
                <a:ea typeface="华文细黑"/>
                <a:cs typeface="Times New Roman"/>
              </a:rPr>
              <a:t>一笔勾销</a:t>
            </a:r>
            <a:r>
              <a:rPr lang="zh-CN" altLang="zh-CN" sz="2800" kern="100" spc="-150" dirty="0">
                <a:latin typeface="Times New Roman"/>
                <a:ea typeface="华文细黑"/>
                <a:cs typeface="Times New Roman"/>
              </a:rPr>
              <a:t>的</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19" name="TextBox 18">
            <a:hlinkClick r:id="rId16" action="ppaction://hlinksldjump"/>
          </p:cNvPr>
          <p:cNvSpPr txBox="1"/>
          <p:nvPr/>
        </p:nvSpPr>
        <p:spPr>
          <a:xfrm>
            <a:off x="9663894" y="2180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8591103" y="2180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TextBox 20"/>
          <p:cNvSpPr txBox="1"/>
          <p:nvPr/>
        </p:nvSpPr>
        <p:spPr>
          <a:xfrm>
            <a:off x="334566" y="414987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
        <p:nvSpPr>
          <p:cNvPr id="22" name="TextBox 21"/>
          <p:cNvSpPr txBox="1"/>
          <p:nvPr/>
        </p:nvSpPr>
        <p:spPr>
          <a:xfrm>
            <a:off x="298562" y="5878066"/>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92735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1" grpId="0"/>
      <p:bldP spid="21" grpId="1"/>
      <p:bldP spid="22" grpId="0"/>
      <p:bldP spid="22" grpId="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550590" y="765498"/>
            <a:ext cx="11285621" cy="359729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3" name="矩形 22"/>
          <p:cNvSpPr/>
          <p:nvPr/>
        </p:nvSpPr>
        <p:spPr>
          <a:xfrm>
            <a:off x="620822" y="837506"/>
            <a:ext cx="11103293"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项一针见血：比喻说话直截了当，切中要害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项全神贯注：全部精神集中在一点上。形容注意力高度集中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项固若金汤：形容城池坚固不易攻破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项临危授命：在危急关头勇于献出生命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项一笔勾销：比喻把一切完全取消或再也不提往事。</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4542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E:\赵丽君  2017\2017大一轮\大一轮语文（江苏专用）\新建文件夹\S20.jpg"/>
          <p:cNvPicPr>
            <a:picLocks noChangeAspect="1" noChangeArrowheads="1"/>
          </p:cNvPicPr>
          <p:nvPr/>
        </p:nvPicPr>
        <p:blipFill rotWithShape="1">
          <a:blip r:embed="rId2">
            <a:extLst>
              <a:ext uri="{28A0092B-C50C-407E-A947-70E740481C1C}">
                <a14:useLocalDpi xmlns:a14="http://schemas.microsoft.com/office/drawing/2010/main" val="0"/>
              </a:ext>
            </a:extLst>
          </a:blip>
          <a:srcRect l="1427" r="1870" b="12969"/>
          <a:stretch/>
        </p:blipFill>
        <p:spPr bwMode="auto">
          <a:xfrm>
            <a:off x="0" y="1588"/>
            <a:ext cx="1219199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026458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89434"/>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这位受到中共中央政治局常委刘云山接见、曾经</a:t>
            </a:r>
            <a:r>
              <a:rPr lang="zh-CN" altLang="zh-CN" sz="2800" kern="100" dirty="0">
                <a:solidFill>
                  <a:srgbClr val="0000FF"/>
                </a:solidFill>
                <a:latin typeface="Times New Roman"/>
                <a:ea typeface="华文细黑"/>
                <a:cs typeface="Times New Roman"/>
              </a:rPr>
              <a:t>一文不名</a:t>
            </a:r>
            <a:r>
              <a:rPr lang="zh-CN" altLang="zh-CN" sz="2800" kern="100" dirty="0">
                <a:latin typeface="Times New Roman"/>
                <a:ea typeface="华文细黑"/>
                <a:cs typeface="Times New Roman"/>
              </a:rPr>
              <a:t>的年轻人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马克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扎克伯格，于</a:t>
            </a:r>
            <a:r>
              <a:rPr lang="en-US" altLang="zh-CN" sz="2800" kern="100" dirty="0">
                <a:latin typeface="Times New Roman"/>
                <a:ea typeface="华文细黑"/>
                <a:cs typeface="Courier New"/>
              </a:rPr>
              <a:t>2006</a:t>
            </a:r>
            <a:r>
              <a:rPr lang="zh-CN" altLang="zh-CN" sz="2800" kern="100" dirty="0">
                <a:latin typeface="Times New Roman"/>
                <a:ea typeface="华文细黑"/>
                <a:cs typeface="Times New Roman"/>
              </a:rPr>
              <a:t>年创办自己的公司</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Facebook</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，如今已是亿万富翁，成为了人生的大赢家。</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苹果公司预计于</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月发布新一代</a:t>
            </a:r>
            <a:r>
              <a:rPr lang="en-US" altLang="zh-CN" sz="2800" kern="100" dirty="0" err="1">
                <a:latin typeface="Times New Roman"/>
                <a:ea typeface="华文细黑"/>
                <a:cs typeface="Courier New"/>
              </a:rPr>
              <a:t>iphone</a:t>
            </a:r>
            <a:r>
              <a:rPr lang="en-US" altLang="zh-CN" sz="2800" kern="100" dirty="0">
                <a:latin typeface="Times New Roman"/>
                <a:ea typeface="华文细黑"/>
                <a:cs typeface="Courier New"/>
              </a:rPr>
              <a:t> 7</a:t>
            </a:r>
            <a:r>
              <a:rPr lang="zh-CN" altLang="zh-CN" sz="2800" kern="100" dirty="0">
                <a:latin typeface="Times New Roman"/>
                <a:ea typeface="华文细黑"/>
                <a:cs typeface="Times New Roman"/>
              </a:rPr>
              <a:t>手机，但从对消费者的调查来看，人们却对此反应平平，由此可见，</a:t>
            </a:r>
            <a:r>
              <a:rPr lang="en-US" altLang="zh-CN" sz="2800" kern="100" dirty="0" err="1">
                <a:latin typeface="Times New Roman"/>
                <a:ea typeface="华文细黑"/>
                <a:cs typeface="Courier New"/>
              </a:rPr>
              <a:t>iphone</a:t>
            </a:r>
            <a:r>
              <a:rPr lang="zh-CN" altLang="zh-CN" sz="2800" kern="100" dirty="0">
                <a:latin typeface="Times New Roman"/>
                <a:ea typeface="华文细黑"/>
                <a:cs typeface="Times New Roman"/>
              </a:rPr>
              <a:t>系列已经不再是</a:t>
            </a:r>
            <a:r>
              <a:rPr lang="zh-CN" altLang="zh-CN" sz="2800" kern="100" dirty="0">
                <a:solidFill>
                  <a:srgbClr val="0000FF"/>
                </a:solidFill>
                <a:latin typeface="Times New Roman"/>
                <a:ea typeface="华文细黑"/>
                <a:cs typeface="Times New Roman"/>
              </a:rPr>
              <a:t>炙手可热</a:t>
            </a:r>
            <a:r>
              <a:rPr lang="zh-CN" altLang="zh-CN" sz="2800" kern="100" dirty="0">
                <a:latin typeface="Times New Roman"/>
                <a:ea typeface="华文细黑"/>
                <a:cs typeface="Times New Roman"/>
              </a:rPr>
              <a:t>的手机了。</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先秦哲学起源于对人生、对社会的忧患，先秦诸子周游列国，大多</a:t>
            </a:r>
            <a:r>
              <a:rPr lang="zh-CN" altLang="zh-CN" sz="2800" kern="100" dirty="0">
                <a:solidFill>
                  <a:srgbClr val="0000FF"/>
                </a:solidFill>
                <a:latin typeface="Times New Roman"/>
                <a:ea typeface="华文细黑"/>
                <a:cs typeface="Times New Roman"/>
              </a:rPr>
              <a:t>席不暇暖</a:t>
            </a:r>
            <a:r>
              <a:rPr lang="zh-CN" altLang="zh-CN" sz="2800" kern="100" dirty="0">
                <a:latin typeface="Times New Roman"/>
                <a:ea typeface="华文细黑"/>
                <a:cs typeface="Times New Roman"/>
              </a:rPr>
              <a:t>，以谋求天下由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转变为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的格局</a:t>
            </a:r>
            <a:r>
              <a:rPr lang="zh-CN" altLang="zh-CN" sz="2800" kern="100" dirty="0" smtClean="0">
                <a:latin typeface="Times New Roman"/>
                <a:ea typeface="华文细黑"/>
                <a:cs typeface="Times New Roman"/>
              </a:rPr>
              <a:t>。</a:t>
            </a:r>
          </a:p>
        </p:txBody>
      </p:sp>
      <p:sp>
        <p:nvSpPr>
          <p:cNvPr id="42"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44"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52"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54"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5"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189434"/>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smtClean="0">
                <a:latin typeface="Times New Roman"/>
                <a:ea typeface="华文细黑"/>
                <a:cs typeface="Times New Roman"/>
              </a:rPr>
              <a:t>这位作家后期的散文常常化绚烂为平淡，以超然和平静的眼光洞察人生的悲善，淡雅古朴，已经到了</a:t>
            </a:r>
            <a:r>
              <a:rPr lang="zh-CN" altLang="zh-CN" sz="2800" kern="100" dirty="0" smtClean="0">
                <a:solidFill>
                  <a:srgbClr val="0000FF"/>
                </a:solidFill>
                <a:latin typeface="Times New Roman"/>
                <a:ea typeface="华文细黑"/>
                <a:cs typeface="Times New Roman"/>
              </a:rPr>
              <a:t>炉火纯青</a:t>
            </a:r>
            <a:r>
              <a:rPr lang="zh-CN" altLang="zh-CN" sz="2800" kern="100" dirty="0" smtClean="0">
                <a:latin typeface="Times New Roman"/>
                <a:ea typeface="华文细黑"/>
                <a:cs typeface="Times New Roman"/>
              </a:rPr>
              <a:t>的地步。</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印度南部的一个小村，几乎每家都出了一名小偷，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贼村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之名不胫而走，为洗刷恶名，全村居民宣誓要</a:t>
            </a:r>
            <a:r>
              <a:rPr lang="zh-CN" altLang="zh-CN" sz="2800" kern="100" dirty="0" smtClean="0">
                <a:solidFill>
                  <a:srgbClr val="0000FF"/>
                </a:solidFill>
                <a:latin typeface="Times New Roman"/>
                <a:ea typeface="华文细黑"/>
                <a:cs typeface="Times New Roman"/>
              </a:rPr>
              <a:t>改弦更张</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smtClean="0">
                <a:latin typeface="Times New Roman"/>
                <a:ea typeface="华文细黑"/>
                <a:cs typeface="Times New Roman"/>
              </a:rPr>
              <a:t>台湾前官员陆以正曾说，在台湾住久了，人会变得</a:t>
            </a:r>
            <a:r>
              <a:rPr lang="zh-CN" altLang="zh-CN" sz="2800" kern="100" dirty="0" smtClean="0">
                <a:solidFill>
                  <a:srgbClr val="0000FF"/>
                </a:solidFill>
                <a:latin typeface="Times New Roman"/>
                <a:ea typeface="华文细黑"/>
                <a:cs typeface="Times New Roman"/>
              </a:rPr>
              <a:t>目光如豆</a:t>
            </a:r>
            <a:r>
              <a:rPr lang="zh-CN" altLang="zh-CN" sz="2800" kern="100" dirty="0" smtClean="0">
                <a:latin typeface="Times New Roman"/>
                <a:ea typeface="华文细黑"/>
                <a:cs typeface="Times New Roman"/>
              </a:rPr>
              <a:t>，休说国际大势了，就连岛内经济发展的急速转型，乃至政治力量的实质改变，往往都视而不见。</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②③⑥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③④⑤</a:t>
            </a:r>
            <a:r>
              <a:rPr lang="en-US" altLang="zh-CN" sz="2800" kern="100" dirty="0" smtClean="0">
                <a:latin typeface="Times New Roman"/>
                <a:ea typeface="华文细黑"/>
                <a:cs typeface="Times New Roman"/>
              </a:rPr>
              <a:t> </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2" name="TextBox 41">
            <a:hlinkClick r:id="rId16" action="ppaction://hlinksldjump"/>
          </p:cNvPr>
          <p:cNvSpPr txBox="1"/>
          <p:nvPr/>
        </p:nvSpPr>
        <p:spPr>
          <a:xfrm>
            <a:off x="5221585" y="42642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19" name="TextBox 18"/>
          <p:cNvSpPr txBox="1"/>
          <p:nvPr/>
        </p:nvSpPr>
        <p:spPr>
          <a:xfrm>
            <a:off x="4150990" y="42642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p:cNvSpPr txBox="1"/>
          <p:nvPr/>
        </p:nvSpPr>
        <p:spPr>
          <a:xfrm>
            <a:off x="5317070" y="480520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233553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580764" y="513935"/>
            <a:ext cx="11063250" cy="488334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728948" y="549474"/>
            <a:ext cx="10670047"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一文不名：一个钱也没有。</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使用正确。炙手可热：手一挨近就感觉热，形容气焰很盛，权势很大。含贬义。不能作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热门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望文生义。席不暇暖：座位还没有坐热就走了，形容很忙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不合语境。炉火纯青：比喻学问、技术等达到了纯熟完美的地步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使用正确。改弦更张：琴声不和谐，换了琴弦，重新安上，比喻改革制度或变更做法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不合语境。目光如豆：形容眼光短浅。</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使用正确。</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662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98043"/>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下列各句中加颜色成语的使用，全都正确的一项是</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他闲来无事，就经常上网发一些</a:t>
            </a:r>
            <a:r>
              <a:rPr lang="zh-CN" altLang="zh-CN" sz="2800" kern="100" dirty="0">
                <a:solidFill>
                  <a:srgbClr val="0000FF"/>
                </a:solidFill>
                <a:latin typeface="Times New Roman"/>
                <a:ea typeface="华文细黑"/>
                <a:cs typeface="Times New Roman"/>
              </a:rPr>
              <a:t>飞短流长</a:t>
            </a:r>
            <a:r>
              <a:rPr lang="zh-CN" altLang="zh-CN" sz="2800" kern="100" dirty="0">
                <a:latin typeface="Times New Roman"/>
                <a:ea typeface="华文细黑"/>
                <a:cs typeface="Times New Roman"/>
              </a:rPr>
              <a:t>的帖子，结果不仅弄得与同事邻里的关系很紧张，甚至还惹上了官司。</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在文化强省战略指引下，我省动漫产业迈入高速发展的新阶段，去年我省与沿海省份动漫原创产品的产值已经</a:t>
            </a:r>
            <a:r>
              <a:rPr lang="zh-CN" altLang="zh-CN" sz="2800" kern="100" dirty="0">
                <a:solidFill>
                  <a:srgbClr val="0000FF"/>
                </a:solidFill>
                <a:latin typeface="Times New Roman"/>
                <a:ea typeface="华文细黑"/>
                <a:cs typeface="Times New Roman"/>
              </a:rPr>
              <a:t>等量齐观</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听到张旭东升任宁江市交通局长的消息，一帮老同学、老同事纷纷发来短信，祝贺他的</a:t>
            </a:r>
            <a:r>
              <a:rPr lang="zh-CN" altLang="zh-CN" sz="2800" kern="100" dirty="0">
                <a:solidFill>
                  <a:srgbClr val="0000FF"/>
                </a:solidFill>
                <a:latin typeface="Times New Roman"/>
                <a:ea typeface="华文细黑"/>
                <a:cs typeface="Times New Roman"/>
              </a:rPr>
              <a:t>乔迁之喜</a:t>
            </a:r>
            <a:r>
              <a:rPr lang="zh-CN" altLang="zh-CN" sz="2800" kern="100" dirty="0">
                <a:latin typeface="Times New Roman"/>
                <a:ea typeface="华文细黑"/>
                <a:cs typeface="Times New Roman"/>
              </a:rPr>
              <a:t>，并要他赶快请客。</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有人认为天才之作总是合天地之灵气，</a:t>
            </a:r>
            <a:r>
              <a:rPr lang="zh-CN" altLang="zh-CN" sz="2800" kern="100" dirty="0">
                <a:solidFill>
                  <a:srgbClr val="0000FF"/>
                </a:solidFill>
                <a:latin typeface="Times New Roman"/>
                <a:ea typeface="华文细黑"/>
                <a:cs typeface="Times New Roman"/>
              </a:rPr>
              <a:t>妙手偶得</a:t>
            </a:r>
            <a:r>
              <a:rPr lang="zh-CN" altLang="zh-CN" sz="2800" kern="100" dirty="0">
                <a:latin typeface="Times New Roman"/>
                <a:ea typeface="华文细黑"/>
                <a:cs typeface="Times New Roman"/>
              </a:rPr>
              <a:t>，据说《蓝色多瑙河》就是作者在用餐时灵感一来随手写在袖口上的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87182"/>
            <a:ext cx="1121432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伴着落日的余晖，诗人缓步登上了江边的这座历史名楼，极目远眺，晓霞尽染，鸿雁南飞，</a:t>
            </a:r>
            <a:r>
              <a:rPr lang="zh-CN" altLang="zh-CN" sz="2800" kern="100" dirty="0">
                <a:solidFill>
                  <a:srgbClr val="0000FF"/>
                </a:solidFill>
                <a:latin typeface="Times New Roman"/>
                <a:ea typeface="华文细黑"/>
                <a:cs typeface="Times New Roman"/>
              </a:rPr>
              <a:t>江河日下</a:t>
            </a:r>
            <a:r>
              <a:rPr lang="zh-CN" altLang="zh-CN" sz="2800" kern="100" dirty="0">
                <a:latin typeface="Times New Roman"/>
                <a:ea typeface="华文细黑"/>
                <a:cs typeface="Times New Roman"/>
              </a:rPr>
              <a:t>，诗意油然而生。</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司机张师傅冒着生命危险解救乘客的事迹，一经新闻媒体报道，就被传得</a:t>
            </a:r>
            <a:r>
              <a:rPr lang="zh-CN" altLang="zh-CN" sz="2800" kern="100" dirty="0">
                <a:solidFill>
                  <a:srgbClr val="0000FF"/>
                </a:solidFill>
                <a:latin typeface="Times New Roman"/>
                <a:ea typeface="华文细黑"/>
                <a:cs typeface="Times New Roman"/>
              </a:rPr>
              <a:t>满城风雨</a:t>
            </a:r>
            <a:r>
              <a:rPr lang="zh-CN" altLang="zh-CN" sz="2800" kern="100" dirty="0">
                <a:latin typeface="Times New Roman"/>
                <a:ea typeface="华文细黑"/>
                <a:cs typeface="Times New Roman"/>
              </a:rPr>
              <a:t>，感动了无数市民。</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②④⑥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①⑤⑥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②③⑤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①③④</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7312013" y="26281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19" name="TextBox 18"/>
          <p:cNvSpPr txBox="1"/>
          <p:nvPr/>
        </p:nvSpPr>
        <p:spPr>
          <a:xfrm>
            <a:off x="6239222" y="262818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p:cNvSpPr txBox="1"/>
          <p:nvPr/>
        </p:nvSpPr>
        <p:spPr>
          <a:xfrm>
            <a:off x="5259576" y="382555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97957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390739" y="127021"/>
            <a:ext cx="11578933" cy="633508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416112" y="106261"/>
            <a:ext cx="11439734" cy="6275861"/>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飞短流长：造谣生事，搬弄是非。符合语境</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②</a:t>
            </a:r>
            <a:r>
              <a:rPr lang="zh-CN" altLang="zh-CN" sz="2700" kern="100" dirty="0">
                <a:latin typeface="Times New Roman"/>
                <a:ea typeface="华文细黑"/>
                <a:cs typeface="Times New Roman"/>
              </a:rPr>
              <a:t>等量齐观：不管事物间的差异，同等看待。用来形容动漫产品的产值不恰当</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③</a:t>
            </a:r>
            <a:r>
              <a:rPr lang="zh-CN" altLang="zh-CN" sz="2700" kern="100" dirty="0">
                <a:latin typeface="Times New Roman"/>
                <a:ea typeface="华文细黑"/>
                <a:cs typeface="Times New Roman"/>
              </a:rPr>
              <a:t>乔迁之喜：借指搬到好的地方去住或官职高升</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多用于祝贺</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。符合语境</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④</a:t>
            </a:r>
            <a:r>
              <a:rPr lang="zh-CN" altLang="zh-CN" sz="2700" kern="100" dirty="0">
                <a:latin typeface="Times New Roman"/>
                <a:ea typeface="华文细黑"/>
                <a:cs typeface="Times New Roman"/>
              </a:rPr>
              <a:t>妙手偶得：技术高超的人，偶然间即可得到。也用来形容文学素养很深的人，出于灵感，即可偶然间得到妙语佳作。符合语境</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⑤</a:t>
            </a:r>
            <a:r>
              <a:rPr lang="zh-CN" altLang="zh-CN" sz="2700" kern="100" dirty="0">
                <a:latin typeface="Times New Roman"/>
                <a:ea typeface="华文细黑"/>
                <a:cs typeface="Times New Roman"/>
              </a:rPr>
              <a:t>江河日下：江河的水天天向下游流，比喻情况一天天坏下去。本句属于望文生义，不合语境</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⑥</a:t>
            </a:r>
            <a:r>
              <a:rPr lang="zh-CN" altLang="zh-CN" sz="2700" kern="100" dirty="0">
                <a:latin typeface="Times New Roman"/>
                <a:ea typeface="华文细黑"/>
                <a:cs typeface="Times New Roman"/>
              </a:rPr>
              <a:t>满城风雨：形容事情传遍各处，到处都在议论着</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多指坏事</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，属于贬义词，而</a:t>
            </a:r>
            <a:r>
              <a:rPr lang="en-US" altLang="zh-CN" sz="2700" kern="100" dirty="0">
                <a:latin typeface="宋体"/>
                <a:ea typeface="华文细黑"/>
                <a:cs typeface="Times New Roman"/>
              </a:rPr>
              <a:t>⑥</a:t>
            </a:r>
            <a:r>
              <a:rPr lang="zh-CN" altLang="zh-CN" sz="2700" kern="100" dirty="0">
                <a:latin typeface="Times New Roman"/>
                <a:ea typeface="华文细黑"/>
                <a:cs typeface="Times New Roman"/>
              </a:rPr>
              <a:t>句应为褒扬。</a:t>
            </a:r>
            <a:endParaRPr lang="zh-CN" altLang="zh-CN" sz="270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9022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386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869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321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780520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353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6837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830037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751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784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9268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72885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121268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9917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6150</TotalTime>
  <Words>4582</Words>
  <Application>Microsoft Office PowerPoint</Application>
  <PresentationFormat>自定义</PresentationFormat>
  <Paragraphs>711</Paragraphs>
  <Slides>37</Slides>
  <Notes>0</Notes>
  <HiddenSlides>10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3608</cp:revision>
  <dcterms:created xsi:type="dcterms:W3CDTF">2014-11-27T01:03:00Z</dcterms:created>
  <dcterms:modified xsi:type="dcterms:W3CDTF">2017-03-28T08:39:58Z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