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481" r:id="rId11"/>
    <p:sldId id="491" r:id="rId12"/>
    <p:sldId id="515" r:id="rId13"/>
    <p:sldId id="516" r:id="rId14"/>
    <p:sldId id="517" r:id="rId15"/>
    <p:sldId id="518" r:id="rId16"/>
    <p:sldId id="519" r:id="rId17"/>
    <p:sldId id="471" r:id="rId18"/>
    <p:sldId id="495" r:id="rId19"/>
    <p:sldId id="500" r:id="rId20"/>
    <p:sldId id="496" r:id="rId21"/>
    <p:sldId id="520" r:id="rId22"/>
    <p:sldId id="524" r:id="rId23"/>
    <p:sldId id="521" r:id="rId24"/>
    <p:sldId id="522" r:id="rId25"/>
    <p:sldId id="525" r:id="rId26"/>
    <p:sldId id="373" r:id="rId27"/>
    <p:sldId id="396" r:id="rId28"/>
    <p:sldId id="398" r:id="rId29"/>
    <p:sldId id="399" r:id="rId30"/>
    <p:sldId id="400" r:id="rId31"/>
    <p:sldId id="504" r:id="rId32"/>
    <p:sldId id="526" r:id="rId33"/>
    <p:sldId id="401" r:id="rId34"/>
    <p:sldId id="527" r:id="rId35"/>
    <p:sldId id="402" r:id="rId36"/>
    <p:sldId id="528" r:id="rId37"/>
    <p:sldId id="403" r:id="rId38"/>
    <p:sldId id="404" r:id="rId39"/>
    <p:sldId id="405" r:id="rId40"/>
    <p:sldId id="411" r:id="rId41"/>
    <p:sldId id="510" r:id="rId42"/>
    <p:sldId id="529" r:id="rId43"/>
    <p:sldId id="414" r:id="rId44"/>
    <p:sldId id="511" r:id="rId45"/>
    <p:sldId id="530" r:id="rId46"/>
    <p:sldId id="531" r:id="rId47"/>
    <p:sldId id="534" r:id="rId4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9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package" Target="../embeddings/Microsoft_Office_Word___10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7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1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3.docx"/><Relationship Id="rId1" Type="http://schemas.openxmlformats.org/officeDocument/2006/relationships/vmlDrawing" Target="../drawings/vmlDrawing16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2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9.xml"/><Relationship Id="rId5" Type="http://schemas.openxmlformats.org/officeDocument/2006/relationships/slide" Target="slide29.xml"/><Relationship Id="rId10" Type="http://schemas.openxmlformats.org/officeDocument/2006/relationships/slide" Target="slide38.xml"/><Relationship Id="rId4" Type="http://schemas.openxmlformats.org/officeDocument/2006/relationships/slide" Target="slide28.xml"/><Relationship Id="rId9" Type="http://schemas.openxmlformats.org/officeDocument/2006/relationships/slide" Target="slide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9.xml"/><Relationship Id="rId5" Type="http://schemas.openxmlformats.org/officeDocument/2006/relationships/slide" Target="slide29.xml"/><Relationship Id="rId10" Type="http://schemas.openxmlformats.org/officeDocument/2006/relationships/slide" Target="slide38.xml"/><Relationship Id="rId4" Type="http://schemas.openxmlformats.org/officeDocument/2006/relationships/slide" Target="slide28.xml"/><Relationship Id="rId9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8.docx"/><Relationship Id="rId1" Type="http://schemas.openxmlformats.org/officeDocument/2006/relationships/vmlDrawing" Target="../drawings/vmlDrawing19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0.docx"/><Relationship Id="rId1" Type="http://schemas.openxmlformats.org/officeDocument/2006/relationships/vmlDrawing" Target="../drawings/vmlDrawing20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39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3.docx"/><Relationship Id="rId1" Type="http://schemas.openxmlformats.org/officeDocument/2006/relationships/vmlDrawing" Target="../drawings/vmlDrawing21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9.xml"/><Relationship Id="rId5" Type="http://schemas.openxmlformats.org/officeDocument/2006/relationships/slide" Target="slide29.xml"/><Relationship Id="rId10" Type="http://schemas.openxmlformats.org/officeDocument/2006/relationships/slide" Target="slide38.xml"/><Relationship Id="rId4" Type="http://schemas.openxmlformats.org/officeDocument/2006/relationships/slide" Target="slide28.xml"/><Relationship Id="rId9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45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9.xml"/><Relationship Id="rId5" Type="http://schemas.openxmlformats.org/officeDocument/2006/relationships/slide" Target="slide29.xml"/><Relationship Id="rId10" Type="http://schemas.openxmlformats.org/officeDocument/2006/relationships/slide" Target="slide38.xml"/><Relationship Id="rId4" Type="http://schemas.openxmlformats.org/officeDocument/2006/relationships/slide" Target="slide28.xml"/><Relationship Id="rId9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49.docx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7.docx"/><Relationship Id="rId1" Type="http://schemas.openxmlformats.org/officeDocument/2006/relationships/vmlDrawing" Target="../drawings/vmlDrawing23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oleObject" Target="../embeddings/oleObject2.bin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53.docx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5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1.docx"/><Relationship Id="rId1" Type="http://schemas.openxmlformats.org/officeDocument/2006/relationships/vmlDrawing" Target="../drawings/vmlDrawing25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37.xml"/><Relationship Id="rId19" Type="http://schemas.openxmlformats.org/officeDocument/2006/relationships/package" Target="../embeddings/Microsoft_Office_Word___54.docx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58.docx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6.docx"/><Relationship Id="rId1" Type="http://schemas.openxmlformats.org/officeDocument/2006/relationships/vmlDrawing" Target="../drawings/vmlDrawing26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55.docx"/><Relationship Id="rId10" Type="http://schemas.openxmlformats.org/officeDocument/2006/relationships/slide" Target="slide37.xml"/><Relationship Id="rId19" Type="http://schemas.openxmlformats.org/officeDocument/2006/relationships/package" Target="../embeddings/Microsoft_Office_Word___59.docx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1.docx"/><Relationship Id="rId1" Type="http://schemas.openxmlformats.org/officeDocument/2006/relationships/vmlDrawing" Target="../drawings/vmlDrawing27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60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6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4.docx"/><Relationship Id="rId1" Type="http://schemas.openxmlformats.org/officeDocument/2006/relationships/vmlDrawing" Target="../drawings/vmlDrawing28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63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7.docx"/><Relationship Id="rId1" Type="http://schemas.openxmlformats.org/officeDocument/2006/relationships/vmlDrawing" Target="../drawings/vmlDrawing29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66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71.docx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9.docx"/><Relationship Id="rId1" Type="http://schemas.openxmlformats.org/officeDocument/2006/relationships/vmlDrawing" Target="../drawings/vmlDrawing30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7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3.docx"/><Relationship Id="rId1" Type="http://schemas.openxmlformats.org/officeDocument/2006/relationships/vmlDrawing" Target="../drawings/vmlDrawing31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72.docx"/><Relationship Id="rId10" Type="http://schemas.openxmlformats.org/officeDocument/2006/relationships/slide" Target="slide37.xml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slide" Target="slide3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7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32.v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28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37.xml"/><Relationship Id="rId19" Type="http://schemas.openxmlformats.org/officeDocument/2006/relationships/image" Target="../media/image4.png"/><Relationship Id="rId4" Type="http://schemas.openxmlformats.org/officeDocument/2006/relationships/slide" Target="slide27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785" y="3840515"/>
            <a:ext cx="8790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17</a:t>
            </a: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基本量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破解等差、等比数列的法宝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35496" y="800805"/>
            <a:ext cx="14236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3985" y="1166733"/>
            <a:ext cx="4075763" cy="23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7010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等差数列、等比数列的性质及应用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0601" y="1038671"/>
            <a:ext cx="834500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1001" y="1610371"/>
            <a:ext cx="51809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10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08238"/>
            <a:ext cx="859786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设各项都是正数的等比数列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项和，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70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，那么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A.150  			B.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200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C.150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200  	D.400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50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依题意，数列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成等比数列，因此有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10)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10(70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20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30.</a:t>
            </a: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6623" y="1419622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20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，因此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30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20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40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9006653"/>
              </p:ext>
            </p:extLst>
          </p:nvPr>
        </p:nvGraphicFramePr>
        <p:xfrm>
          <a:off x="444684" y="2258492"/>
          <a:ext cx="5813425" cy="1249362"/>
        </p:xfrm>
        <a:graphic>
          <a:graphicData uri="http://schemas.openxmlformats.org/presentationml/2006/ole">
            <p:oleObj spid="_x0000_s4142" name="文档" r:id="rId3" imgW="5813468" imgH="125101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68523" y="325041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8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4723" y="376853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数列的性质盘点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0262763"/>
              </p:ext>
            </p:extLst>
          </p:nvPr>
        </p:nvGraphicFramePr>
        <p:xfrm>
          <a:off x="107504" y="1157129"/>
          <a:ext cx="8686801" cy="3703637"/>
        </p:xfrm>
        <a:graphic>
          <a:graphicData uri="http://schemas.openxmlformats.org/presentationml/2006/ole">
            <p:oleObj spid="_x0000_s5167" name="文档" r:id="rId3" imgW="8691411" imgH="3744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255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6892146"/>
              </p:ext>
            </p:extLst>
          </p:nvPr>
        </p:nvGraphicFramePr>
        <p:xfrm>
          <a:off x="139700" y="265113"/>
          <a:ext cx="8664575" cy="4852987"/>
        </p:xfrm>
        <a:graphic>
          <a:graphicData uri="http://schemas.openxmlformats.org/presentationml/2006/ole">
            <p:oleObj spid="_x0000_s6201" name="文档" r:id="rId3" imgW="8691411" imgH="488081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598660"/>
              </p:ext>
            </p:extLst>
          </p:nvPr>
        </p:nvGraphicFramePr>
        <p:xfrm>
          <a:off x="1534016" y="1250907"/>
          <a:ext cx="1558574" cy="824914"/>
        </p:xfrm>
        <a:graphic>
          <a:graphicData uri="http://schemas.openxmlformats.org/presentationml/2006/ole">
            <p:oleObj spid="_x0000_s6202" name="Equation" r:id="rId4" imgW="647640" imgH="3427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331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083" y="87797"/>
            <a:ext cx="851273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已知正数组成的等差数列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2945035"/>
              </p:ext>
            </p:extLst>
          </p:nvPr>
        </p:nvGraphicFramePr>
        <p:xfrm>
          <a:off x="395536" y="1280096"/>
          <a:ext cx="7954963" cy="1363662"/>
        </p:xfrm>
        <a:graphic>
          <a:graphicData uri="http://schemas.openxmlformats.org/presentationml/2006/ole">
            <p:oleObj spid="_x0000_s7253" name="文档" r:id="rId3" imgW="7954021" imgH="136527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08288" y="2101459"/>
            <a:ext cx="526458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3633778"/>
              </p:ext>
            </p:extLst>
          </p:nvPr>
        </p:nvGraphicFramePr>
        <p:xfrm>
          <a:off x="395536" y="2896109"/>
          <a:ext cx="7954963" cy="1363662"/>
        </p:xfrm>
        <a:graphic>
          <a:graphicData uri="http://schemas.openxmlformats.org/presentationml/2006/ole">
            <p:oleObj spid="_x0000_s7254" name="文档" r:id="rId4" imgW="7954021" imgH="1366714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00668" y="3670592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时取等号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25.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1981" y="642774"/>
            <a:ext cx="518091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25</a:t>
            </a:r>
            <a:endParaRPr lang="zh-CN" altLang="zh-CN" sz="26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60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5488" y="298987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在等差数列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，其前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971470"/>
              </p:ext>
            </p:extLst>
          </p:nvPr>
        </p:nvGraphicFramePr>
        <p:xfrm>
          <a:off x="346409" y="1019067"/>
          <a:ext cx="7954963" cy="1060450"/>
        </p:xfrm>
        <a:graphic>
          <a:graphicData uri="http://schemas.openxmlformats.org/presentationml/2006/ole">
            <p:oleObj spid="_x0000_s8354" name="文档" r:id="rId3" imgW="7954021" imgH="106035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3686936"/>
              </p:ext>
            </p:extLst>
          </p:nvPr>
        </p:nvGraphicFramePr>
        <p:xfrm>
          <a:off x="361649" y="1739147"/>
          <a:ext cx="8267700" cy="906462"/>
        </p:xfrm>
        <a:graphic>
          <a:graphicData uri="http://schemas.openxmlformats.org/presentationml/2006/ole">
            <p:oleObj spid="_x0000_s8355" name="文档" r:id="rId4" imgW="8266035" imgH="90753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5080756"/>
              </p:ext>
            </p:extLst>
          </p:nvPr>
        </p:nvGraphicFramePr>
        <p:xfrm>
          <a:off x="320993" y="2491672"/>
          <a:ext cx="8756650" cy="906462"/>
        </p:xfrm>
        <a:graphic>
          <a:graphicData uri="http://schemas.openxmlformats.org/presentationml/2006/ole">
            <p:oleObj spid="_x0000_s8356" name="文档" r:id="rId5" imgW="8760270" imgH="90505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9931006"/>
              </p:ext>
            </p:extLst>
          </p:nvPr>
        </p:nvGraphicFramePr>
        <p:xfrm>
          <a:off x="294636" y="3291830"/>
          <a:ext cx="8755063" cy="998538"/>
        </p:xfrm>
        <a:graphic>
          <a:graphicData uri="http://schemas.openxmlformats.org/presentationml/2006/ole">
            <p:oleObj spid="_x0000_s8357" name="文档" r:id="rId6" imgW="8760270" imgH="100210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4187419"/>
            <a:ext cx="457200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5116" y="1018054"/>
            <a:ext cx="1268296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2 016</a:t>
            </a:r>
            <a:endParaRPr lang="zh-CN" altLang="zh-CN" sz="26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10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1927" y="45478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916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等差、等比数列的综合应用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6995" y="786790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是公比大于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的等比数列，对任意的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，则由题设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4284318"/>
              </p:ext>
            </p:extLst>
          </p:nvPr>
        </p:nvGraphicFramePr>
        <p:xfrm>
          <a:off x="5626998" y="1409130"/>
          <a:ext cx="1204913" cy="1128712"/>
        </p:xfrm>
        <a:graphic>
          <a:graphicData uri="http://schemas.openxmlformats.org/presentationml/2006/ole">
            <p:oleObj spid="_x0000_s9338" name="文档" r:id="rId3" imgW="1204980" imgH="11293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7310953"/>
              </p:ext>
            </p:extLst>
          </p:nvPr>
        </p:nvGraphicFramePr>
        <p:xfrm>
          <a:off x="326177" y="3148013"/>
          <a:ext cx="6789737" cy="1995487"/>
        </p:xfrm>
        <a:graphic>
          <a:graphicData uri="http://schemas.openxmlformats.org/presentationml/2006/ole">
            <p:oleObj spid="_x0000_s9339" name="文档" r:id="rId4" imgW="6788377" imgH="19988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8425348"/>
              </p:ext>
            </p:extLst>
          </p:nvPr>
        </p:nvGraphicFramePr>
        <p:xfrm>
          <a:off x="3421063" y="3208338"/>
          <a:ext cx="5302250" cy="1990725"/>
        </p:xfrm>
        <a:graphic>
          <a:graphicData uri="http://schemas.openxmlformats.org/presentationml/2006/ole">
            <p:oleObj spid="_x0000_s9340" name="文档" r:id="rId5" imgW="5318754" imgH="20033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3551655"/>
              </p:ext>
            </p:extLst>
          </p:nvPr>
        </p:nvGraphicFramePr>
        <p:xfrm>
          <a:off x="478015" y="787902"/>
          <a:ext cx="6789737" cy="1098550"/>
        </p:xfrm>
        <a:graphic>
          <a:graphicData uri="http://schemas.openxmlformats.org/presentationml/2006/ole">
            <p:oleObj spid="_x0000_s10324" name="文档" r:id="rId3" imgW="6788377" imgH="10985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651899"/>
            <a:ext cx="379462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3630607"/>
              </p:ext>
            </p:extLst>
          </p:nvPr>
        </p:nvGraphicFramePr>
        <p:xfrm>
          <a:off x="478015" y="2496052"/>
          <a:ext cx="8085137" cy="1119188"/>
        </p:xfrm>
        <a:graphic>
          <a:graphicData uri="http://schemas.openxmlformats.org/presentationml/2006/ole">
            <p:oleObj spid="_x0000_s10325" name="文档" r:id="rId4" imgW="8083217" imgH="112126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09620" y="3395331"/>
            <a:ext cx="526778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66623" y="234599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，则由已知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3319877"/>
              </p:ext>
            </p:extLst>
          </p:nvPr>
        </p:nvGraphicFramePr>
        <p:xfrm>
          <a:off x="482784" y="1059582"/>
          <a:ext cx="6789737" cy="1165225"/>
        </p:xfrm>
        <a:graphic>
          <a:graphicData uri="http://schemas.openxmlformats.org/presentationml/2006/ole">
            <p:oleObj spid="_x0000_s11375" name="文档" r:id="rId3" imgW="6788377" imgH="117208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1133782"/>
              </p:ext>
            </p:extLst>
          </p:nvPr>
        </p:nvGraphicFramePr>
        <p:xfrm>
          <a:off x="467544" y="2198613"/>
          <a:ext cx="6789737" cy="1165225"/>
        </p:xfrm>
        <a:graphic>
          <a:graphicData uri="http://schemas.openxmlformats.org/presentationml/2006/ole">
            <p:oleObj spid="_x0000_s11376" name="文档" r:id="rId4" imgW="6788377" imgH="117280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8429977"/>
              </p:ext>
            </p:extLst>
          </p:nvPr>
        </p:nvGraphicFramePr>
        <p:xfrm>
          <a:off x="452304" y="3056408"/>
          <a:ext cx="6789737" cy="2179638"/>
        </p:xfrm>
        <a:graphic>
          <a:graphicData uri="http://schemas.openxmlformats.org/presentationml/2006/ole">
            <p:oleObj spid="_x0000_s11377" name="文档" r:id="rId5" imgW="6788377" imgH="21891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226" y="1282706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等差数列、等比数列是高考的必考点，经常以一个选择题或一个填空题，再加一个解答题的形式考查，题目难度可大可小，有时为中档题，有时解答题难度较大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解决这类问题的关键是熟练掌握基本量，即通项公式、前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项和公式及等差、等比数列的常用性质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9494871"/>
              </p:ext>
            </p:extLst>
          </p:nvPr>
        </p:nvGraphicFramePr>
        <p:xfrm>
          <a:off x="806598" y="1203598"/>
          <a:ext cx="6789738" cy="1997075"/>
        </p:xfrm>
        <a:graphic>
          <a:graphicData uri="http://schemas.openxmlformats.org/presentationml/2006/ole">
            <p:oleObj spid="_x0000_s12325" name="文档" r:id="rId3" imgW="6788377" imgH="199889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22709" y="3279155"/>
            <a:ext cx="182293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1470"/>
            <a:ext cx="8597865" cy="2417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满足：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为等差数列，求实数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的值及数列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7887822"/>
              </p:ext>
            </p:extLst>
          </p:nvPr>
        </p:nvGraphicFramePr>
        <p:xfrm>
          <a:off x="4060324" y="80824"/>
          <a:ext cx="350838" cy="914400"/>
        </p:xfrm>
        <a:graphic>
          <a:graphicData uri="http://schemas.openxmlformats.org/presentationml/2006/ole">
            <p:oleObj spid="_x0000_s13492" name="文档" r:id="rId3" imgW="351632" imgH="91585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6944276"/>
              </p:ext>
            </p:extLst>
          </p:nvPr>
        </p:nvGraphicFramePr>
        <p:xfrm>
          <a:off x="374550" y="2499742"/>
          <a:ext cx="6789738" cy="1098550"/>
        </p:xfrm>
        <a:graphic>
          <a:graphicData uri="http://schemas.openxmlformats.org/presentationml/2006/ole">
            <p:oleObj spid="_x0000_s13493" name="文档" r:id="rId4" imgW="6788377" imgH="110000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855200"/>
              </p:ext>
            </p:extLst>
          </p:nvPr>
        </p:nvGraphicFramePr>
        <p:xfrm>
          <a:off x="374550" y="3291830"/>
          <a:ext cx="6789738" cy="1098550"/>
        </p:xfrm>
        <a:graphic>
          <a:graphicData uri="http://schemas.openxmlformats.org/presentationml/2006/ole">
            <p:oleObj spid="_x0000_s13494" name="文档" r:id="rId5" imgW="6788377" imgH="110144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4198839"/>
              </p:ext>
            </p:extLst>
          </p:nvPr>
        </p:nvGraphicFramePr>
        <p:xfrm>
          <a:off x="373063" y="4137025"/>
          <a:ext cx="3276600" cy="1098550"/>
        </p:xfrm>
        <a:graphic>
          <a:graphicData uri="http://schemas.openxmlformats.org/presentationml/2006/ole">
            <p:oleObj spid="_x0000_s13495" name="文档" r:id="rId6" imgW="3276983" imgH="109903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2389277"/>
              </p:ext>
            </p:extLst>
          </p:nvPr>
        </p:nvGraphicFramePr>
        <p:xfrm>
          <a:off x="3203848" y="4068678"/>
          <a:ext cx="3276600" cy="1098550"/>
        </p:xfrm>
        <a:graphic>
          <a:graphicData uri="http://schemas.openxmlformats.org/presentationml/2006/ole">
            <p:oleObj spid="_x0000_s13496" name="文档" r:id="rId7" imgW="3276983" imgH="11004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902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623" y="42356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为等差数列，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等于一个与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无关的常数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7219937"/>
              </p:ext>
            </p:extLst>
          </p:nvPr>
        </p:nvGraphicFramePr>
        <p:xfrm>
          <a:off x="475164" y="1765424"/>
          <a:ext cx="6789738" cy="1098550"/>
        </p:xfrm>
        <a:graphic>
          <a:graphicData uri="http://schemas.openxmlformats.org/presentationml/2006/ole">
            <p:oleObj spid="_x0000_s14441" name="文档" r:id="rId3" imgW="6788377" imgH="110144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7682585"/>
              </p:ext>
            </p:extLst>
          </p:nvPr>
        </p:nvGraphicFramePr>
        <p:xfrm>
          <a:off x="437064" y="2781394"/>
          <a:ext cx="6789738" cy="1098550"/>
        </p:xfrm>
        <a:graphic>
          <a:graphicData uri="http://schemas.openxmlformats.org/presentationml/2006/ole">
            <p:oleObj spid="_x0000_s14442" name="文档" r:id="rId4" imgW="6788377" imgH="110288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8867672"/>
              </p:ext>
            </p:extLst>
          </p:nvPr>
        </p:nvGraphicFramePr>
        <p:xfrm>
          <a:off x="429444" y="3705448"/>
          <a:ext cx="6789738" cy="1098550"/>
        </p:xfrm>
        <a:graphic>
          <a:graphicData uri="http://schemas.openxmlformats.org/presentationml/2006/ole">
            <p:oleObj spid="_x0000_s14443" name="文档" r:id="rId5" imgW="6788377" imgH="11046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211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453" y="1378814"/>
            <a:ext cx="834500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，首先弄清是等差还是等比，然后利用相应的公式列方程组求相关基本量，从而确定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熟练掌握并能灵活应用等差、等比数列的性质，也是解决此类题目的主要方法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62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178" y="442417"/>
            <a:ext cx="8512738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46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995" y="130285"/>
            <a:ext cx="8597865" cy="4817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，问：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的第几项相等？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项相等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3257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60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523" y="987574"/>
            <a:ext cx="894697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1.(2014·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对任意等比数列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，下列说法一定正确的是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等比数列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等比数列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等比数列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设等比数列的公比为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1039686"/>
              </p:ext>
            </p:extLst>
          </p:nvPr>
        </p:nvGraphicFramePr>
        <p:xfrm>
          <a:off x="164272" y="3416463"/>
          <a:ext cx="4716463" cy="1122363"/>
        </p:xfrm>
        <a:graphic>
          <a:graphicData uri="http://schemas.openxmlformats.org/presentationml/2006/ole">
            <p:oleObj spid="_x0000_s15394" name="文档" r:id="rId15" imgW="4716984" imgH="112174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6663" y="4123031"/>
            <a:ext cx="509145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5356" y="1019067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948" y="699542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是首项为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，公差为－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的等差数列，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为其前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6530092"/>
              </p:ext>
            </p:extLst>
          </p:nvPr>
        </p:nvGraphicFramePr>
        <p:xfrm>
          <a:off x="322773" y="1890961"/>
          <a:ext cx="8626475" cy="1112837"/>
        </p:xfrm>
        <a:graphic>
          <a:graphicData uri="http://schemas.openxmlformats.org/presentationml/2006/ole">
            <p:oleObj spid="_x0000_s16479" name="文档" r:id="rId15" imgW="8630617" imgH="111568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1479656"/>
              </p:ext>
            </p:extLst>
          </p:nvPr>
        </p:nvGraphicFramePr>
        <p:xfrm>
          <a:off x="255548" y="2355726"/>
          <a:ext cx="8624888" cy="1135062"/>
        </p:xfrm>
        <a:graphic>
          <a:graphicData uri="http://schemas.openxmlformats.org/presentationml/2006/ole">
            <p:oleObj spid="_x0000_s16480" name="文档" r:id="rId16" imgW="8630617" imgH="113724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5124" y="3075806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,2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4591378"/>
              </p:ext>
            </p:extLst>
          </p:nvPr>
        </p:nvGraphicFramePr>
        <p:xfrm>
          <a:off x="197948" y="4273654"/>
          <a:ext cx="8626475" cy="1050925"/>
        </p:xfrm>
        <a:graphic>
          <a:graphicData uri="http://schemas.openxmlformats.org/presentationml/2006/ole">
            <p:oleObj spid="_x0000_s16481" name="文档" r:id="rId17" imgW="8630617" imgH="104990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668344" y="1362854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786790"/>
            <a:ext cx="8597865" cy="36774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为等差数列，其公差为－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的等比中项，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110  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90	C.90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D.110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的等比中项，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4)·(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933191"/>
              </p:ext>
            </p:extLst>
          </p:nvPr>
        </p:nvGraphicFramePr>
        <p:xfrm>
          <a:off x="251520" y="4371950"/>
          <a:ext cx="6088063" cy="1042987"/>
        </p:xfrm>
        <a:graphic>
          <a:graphicData uri="http://schemas.openxmlformats.org/presentationml/2006/ole">
            <p:oleObj spid="_x0000_s17437" name="文档" r:id="rId15" imgW="6087694" imgH="104485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747284" y="1275606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083" y="966663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A.6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B.5  	C.4  	D.3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1606331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1275606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是等差数列，下列结论中正确的是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0345033"/>
              </p:ext>
            </p:extLst>
          </p:nvPr>
        </p:nvGraphicFramePr>
        <p:xfrm>
          <a:off x="3556268" y="3180060"/>
          <a:ext cx="1487488" cy="831850"/>
        </p:xfrm>
        <a:graphic>
          <a:graphicData uri="http://schemas.openxmlformats.org/presentationml/2006/ole">
            <p:oleObj spid="_x0000_s18459" name="文档" r:id="rId15" imgW="1486789" imgH="8318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1206788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设等差数列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正负不确定，因而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符号不确定，故选项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正负不确定，因而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符号不确定，故选项</a:t>
            </a:r>
            <a:r>
              <a:rPr lang="en-US" altLang="zh-CN" sz="2600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9783" y="1271695"/>
            <a:ext cx="8770682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926113"/>
              </p:ext>
            </p:extLst>
          </p:nvPr>
        </p:nvGraphicFramePr>
        <p:xfrm>
          <a:off x="241791" y="2037103"/>
          <a:ext cx="6088063" cy="762000"/>
        </p:xfrm>
        <a:graphic>
          <a:graphicData uri="http://schemas.openxmlformats.org/presentationml/2006/ole">
            <p:oleObj spid="_x0000_s19507" name="文档" r:id="rId15" imgW="6087694" imgH="762650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1992554"/>
              </p:ext>
            </p:extLst>
          </p:nvPr>
        </p:nvGraphicFramePr>
        <p:xfrm>
          <a:off x="241791" y="2711855"/>
          <a:ext cx="6088063" cy="762000"/>
        </p:xfrm>
        <a:graphic>
          <a:graphicData uri="http://schemas.openxmlformats.org/presentationml/2006/ole">
            <p:oleObj spid="_x0000_s19508" name="文档" r:id="rId16" imgW="6087694" imgH="76301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87132" y="3295312"/>
            <a:ext cx="890953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0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660" y="77155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已知两个等差数列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322917"/>
              </p:ext>
            </p:extLst>
          </p:nvPr>
        </p:nvGraphicFramePr>
        <p:xfrm>
          <a:off x="302647" y="1436444"/>
          <a:ext cx="8807450" cy="1165225"/>
        </p:xfrm>
        <a:graphic>
          <a:graphicData uri="http://schemas.openxmlformats.org/presentationml/2006/ole">
            <p:oleObj spid="_x0000_s20551" name="文档" r:id="rId15" imgW="8813573" imgH="116887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6556" y="2359208"/>
            <a:ext cx="640367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B.3  	C.4  	D.5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由等差数列的前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项和及等差中项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7304865"/>
              </p:ext>
            </p:extLst>
          </p:nvPr>
        </p:nvGraphicFramePr>
        <p:xfrm>
          <a:off x="281568" y="3579862"/>
          <a:ext cx="3657600" cy="1782762"/>
        </p:xfrm>
        <a:graphic>
          <a:graphicData uri="http://schemas.openxmlformats.org/presentationml/2006/ole">
            <p:oleObj spid="_x0000_s20552" name="文档" r:id="rId16" imgW="3658128" imgH="179133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31082"/>
              </p:ext>
            </p:extLst>
          </p:nvPr>
        </p:nvGraphicFramePr>
        <p:xfrm>
          <a:off x="3589338" y="3538334"/>
          <a:ext cx="4395787" cy="1782763"/>
        </p:xfrm>
        <a:graphic>
          <a:graphicData uri="http://schemas.openxmlformats.org/presentationml/2006/ole">
            <p:oleObj spid="_x0000_s20553" name="文档" r:id="rId17" imgW="4397024" imgH="17913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2496100"/>
              </p:ext>
            </p:extLst>
          </p:nvPr>
        </p:nvGraphicFramePr>
        <p:xfrm>
          <a:off x="301054" y="1059582"/>
          <a:ext cx="8807450" cy="1165225"/>
        </p:xfrm>
        <a:graphic>
          <a:graphicData uri="http://schemas.openxmlformats.org/presentationml/2006/ole">
            <p:oleObj spid="_x0000_s21572" name="文档" r:id="rId15" imgW="8813573" imgH="116887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9009633"/>
              </p:ext>
            </p:extLst>
          </p:nvPr>
        </p:nvGraphicFramePr>
        <p:xfrm>
          <a:off x="287332" y="2067694"/>
          <a:ext cx="8809038" cy="1166813"/>
        </p:xfrm>
        <a:graphic>
          <a:graphicData uri="http://schemas.openxmlformats.org/presentationml/2006/ole">
            <p:oleObj spid="_x0000_s21573" name="文档" r:id="rId16" imgW="8813573" imgH="1168879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6587193"/>
              </p:ext>
            </p:extLst>
          </p:nvPr>
        </p:nvGraphicFramePr>
        <p:xfrm>
          <a:off x="297873" y="2931790"/>
          <a:ext cx="8809038" cy="1166813"/>
        </p:xfrm>
        <a:graphic>
          <a:graphicData uri="http://schemas.openxmlformats.org/presentationml/2006/ole">
            <p:oleObj spid="_x0000_s21574" name="文档" r:id="rId17" imgW="8813573" imgH="116672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16024" y="3723878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即正整数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6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504" y="771550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是公比为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的等比数列，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|&gt;1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，令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spc="-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…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，若数列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spc="-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有连续四项在集合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{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53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23,19,37,82}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由题意知，数列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有连续四项在集合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53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23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19,37,82}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说明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有连续四项在集合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54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24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18,36,81}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中连续四项至少有一项为负，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</a:rPr>
              <a:t>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100" dirty="0" smtClean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470" y="1661027"/>
            <a:ext cx="8512738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</a:rPr>
              <a:t>|&gt;1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的连续四项为－</a:t>
            </a:r>
            <a:r>
              <a:rPr lang="en-US" altLang="zh-CN" sz="2600" kern="100" dirty="0">
                <a:latin typeface="Times New Roman"/>
                <a:ea typeface="华文细黑"/>
              </a:rPr>
              <a:t>24,36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54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81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5418105"/>
              </p:ext>
            </p:extLst>
          </p:nvPr>
        </p:nvGraphicFramePr>
        <p:xfrm>
          <a:off x="439669" y="2508870"/>
          <a:ext cx="5121275" cy="1143000"/>
        </p:xfrm>
        <a:graphic>
          <a:graphicData uri="http://schemas.openxmlformats.org/presentationml/2006/ole">
            <p:oleObj spid="_x0000_s22549" name="文档" r:id="rId15" imgW="5120804" imgH="114482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466441"/>
            <a:ext cx="1685077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9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29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127879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项和最大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项和最大，即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0382" y="1879123"/>
            <a:ext cx="351378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900" y="699542"/>
            <a:ext cx="8597865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是等差数列，公差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不为零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055960"/>
              </p:ext>
            </p:extLst>
          </p:nvPr>
        </p:nvGraphicFramePr>
        <p:xfrm>
          <a:off x="315908" y="2242190"/>
          <a:ext cx="7726363" cy="1042987"/>
        </p:xfrm>
        <a:graphic>
          <a:graphicData uri="http://schemas.openxmlformats.org/presentationml/2006/ole">
            <p:oleObj spid="_x0000_s23628" name="文档" r:id="rId15" imgW="7725499" imgH="104485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1148" y="2819267"/>
            <a:ext cx="46249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1757971"/>
              </p:ext>
            </p:extLst>
          </p:nvPr>
        </p:nvGraphicFramePr>
        <p:xfrm>
          <a:off x="327025" y="3471391"/>
          <a:ext cx="7727950" cy="1044575"/>
        </p:xfrm>
        <a:graphic>
          <a:graphicData uri="http://schemas.openxmlformats.org/presentationml/2006/ole">
            <p:oleObj spid="_x0000_s23629" name="文档" r:id="rId16" imgW="7725499" imgH="1045940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6105700"/>
              </p:ext>
            </p:extLst>
          </p:nvPr>
        </p:nvGraphicFramePr>
        <p:xfrm>
          <a:off x="308288" y="4185439"/>
          <a:ext cx="7726362" cy="1042987"/>
        </p:xfrm>
        <a:graphic>
          <a:graphicData uri="http://schemas.openxmlformats.org/presentationml/2006/ole">
            <p:oleObj spid="_x0000_s23630" name="文档" r:id="rId17" imgW="7725499" imgH="104738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8792337"/>
              </p:ext>
            </p:extLst>
          </p:nvPr>
        </p:nvGraphicFramePr>
        <p:xfrm>
          <a:off x="6009638" y="1285394"/>
          <a:ext cx="366713" cy="869950"/>
        </p:xfrm>
        <a:graphic>
          <a:graphicData uri="http://schemas.openxmlformats.org/presentationml/2006/ole">
            <p:oleObj spid="_x0000_s23631" name="文档" r:id="rId18" imgW="367109" imgH="87006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452320" y="1440638"/>
            <a:ext cx="684803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038" y="798547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公差不为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的等差数列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5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的部分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i="1" kern="100" spc="-50" dirty="0" smtClean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构成等比数列，且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spc="-5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根据题意可知等差数列的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项成等比数列，设等差数列的公差为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1)·(3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6157" y="1390307"/>
            <a:ext cx="518091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6101835"/>
              </p:ext>
            </p:extLst>
          </p:nvPr>
        </p:nvGraphicFramePr>
        <p:xfrm>
          <a:off x="5627527" y="887750"/>
          <a:ext cx="1620705" cy="591443"/>
        </p:xfrm>
        <a:graphic>
          <a:graphicData uri="http://schemas.openxmlformats.org/presentationml/2006/ole">
            <p:oleObj spid="_x0000_s32776" name="Equation" r:id="rId15" imgW="672808" imgH="2411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899592" y="2317398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等差、等比数列的基本运算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899592" y="3083064"/>
            <a:ext cx="7010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等差数列、等比数列的性质及应用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4466818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899592" y="3848730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等差、等比数列的综合应用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9324664"/>
              </p:ext>
            </p:extLst>
          </p:nvPr>
        </p:nvGraphicFramePr>
        <p:xfrm>
          <a:off x="196509" y="779170"/>
          <a:ext cx="7642225" cy="1128713"/>
        </p:xfrm>
        <a:graphic>
          <a:graphicData uri="http://schemas.openxmlformats.org/presentationml/2006/ole">
            <p:oleObj spid="_x0000_s24657" name="文档" r:id="rId15" imgW="7641647" imgH="112883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321704"/>
              </p:ext>
            </p:extLst>
          </p:nvPr>
        </p:nvGraphicFramePr>
        <p:xfrm>
          <a:off x="194752" y="1427242"/>
          <a:ext cx="7642225" cy="1128713"/>
        </p:xfrm>
        <a:graphic>
          <a:graphicData uri="http://schemas.openxmlformats.org/presentationml/2006/ole">
            <p:oleObj spid="_x0000_s24658" name="文档" r:id="rId16" imgW="7641647" imgH="1129918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6580953"/>
              </p:ext>
            </p:extLst>
          </p:nvPr>
        </p:nvGraphicFramePr>
        <p:xfrm>
          <a:off x="203752" y="2170182"/>
          <a:ext cx="8855075" cy="1119188"/>
        </p:xfrm>
        <a:graphic>
          <a:graphicData uri="http://schemas.openxmlformats.org/presentationml/2006/ole">
            <p:oleObj spid="_x0000_s24659" name="文档" r:id="rId17" imgW="8859311" imgH="112574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2814116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8695922"/>
              </p:ext>
            </p:extLst>
          </p:nvPr>
        </p:nvGraphicFramePr>
        <p:xfrm>
          <a:off x="156652" y="4116858"/>
          <a:ext cx="8855075" cy="1119188"/>
        </p:xfrm>
        <a:graphic>
          <a:graphicData uri="http://schemas.openxmlformats.org/presentationml/2006/ole">
            <p:oleObj spid="_x0000_s24660" name="文档" r:id="rId18" imgW="8859311" imgH="1123591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6724271"/>
              </p:ext>
            </p:extLst>
          </p:nvPr>
        </p:nvGraphicFramePr>
        <p:xfrm>
          <a:off x="6207313" y="4106778"/>
          <a:ext cx="3063875" cy="1119188"/>
        </p:xfrm>
        <a:graphic>
          <a:graphicData uri="http://schemas.openxmlformats.org/presentationml/2006/ole">
            <p:oleObj spid="_x0000_s24661" name="文档" r:id="rId19" imgW="3063916" imgH="11217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9369510"/>
              </p:ext>
            </p:extLst>
          </p:nvPr>
        </p:nvGraphicFramePr>
        <p:xfrm>
          <a:off x="198438" y="843558"/>
          <a:ext cx="8709025" cy="800100"/>
        </p:xfrm>
        <a:graphic>
          <a:graphicData uri="http://schemas.openxmlformats.org/presentationml/2006/ole">
            <p:oleObj spid="_x0000_s25678" name="文档" r:id="rId15" imgW="8714531" imgH="79866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4980093"/>
              </p:ext>
            </p:extLst>
          </p:nvPr>
        </p:nvGraphicFramePr>
        <p:xfrm>
          <a:off x="205423" y="1347614"/>
          <a:ext cx="8710612" cy="1082675"/>
        </p:xfrm>
        <a:graphic>
          <a:graphicData uri="http://schemas.openxmlformats.org/presentationml/2006/ole">
            <p:oleObj spid="_x0000_s25679" name="文档" r:id="rId16" imgW="8714531" imgH="108549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7951688"/>
              </p:ext>
            </p:extLst>
          </p:nvPr>
        </p:nvGraphicFramePr>
        <p:xfrm>
          <a:off x="182563" y="2183631"/>
          <a:ext cx="8710612" cy="892175"/>
        </p:xfrm>
        <a:graphic>
          <a:graphicData uri="http://schemas.openxmlformats.org/presentationml/2006/ole">
            <p:oleObj spid="_x0000_s25680" name="文档" r:id="rId17" imgW="8714531" imgH="88995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9275" y="2675251"/>
            <a:ext cx="33505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4592033"/>
              </p:ext>
            </p:extLst>
          </p:nvPr>
        </p:nvGraphicFramePr>
        <p:xfrm>
          <a:off x="182563" y="3363838"/>
          <a:ext cx="8710612" cy="1081087"/>
        </p:xfrm>
        <a:graphic>
          <a:graphicData uri="http://schemas.openxmlformats.org/presentationml/2006/ole">
            <p:oleObj spid="_x0000_s25681" name="文档" r:id="rId18" imgW="8714531" imgH="108549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836457"/>
              </p:ext>
            </p:extLst>
          </p:nvPr>
        </p:nvGraphicFramePr>
        <p:xfrm>
          <a:off x="182563" y="4227934"/>
          <a:ext cx="3306762" cy="1082675"/>
        </p:xfrm>
        <a:graphic>
          <a:graphicData uri="http://schemas.openxmlformats.org/presentationml/2006/ole">
            <p:oleObj spid="_x0000_s25682" name="文档" r:id="rId19" imgW="3307576" imgH="10889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9039438"/>
              </p:ext>
            </p:extLst>
          </p:nvPr>
        </p:nvGraphicFramePr>
        <p:xfrm>
          <a:off x="325884" y="1376457"/>
          <a:ext cx="8710612" cy="1082675"/>
        </p:xfrm>
        <a:graphic>
          <a:graphicData uri="http://schemas.openxmlformats.org/presentationml/2006/ole">
            <p:oleObj spid="_x0000_s26667" name="文档" r:id="rId15" imgW="8714531" imgH="1085491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5481044"/>
              </p:ext>
            </p:extLst>
          </p:nvPr>
        </p:nvGraphicFramePr>
        <p:xfrm>
          <a:off x="296850" y="2404874"/>
          <a:ext cx="8710612" cy="1082675"/>
        </p:xfrm>
        <a:graphic>
          <a:graphicData uri="http://schemas.openxmlformats.org/presentationml/2006/ole">
            <p:oleObj spid="_x0000_s26668" name="文档" r:id="rId16" imgW="8714531" imgH="108549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5415684"/>
              </p:ext>
            </p:extLst>
          </p:nvPr>
        </p:nvGraphicFramePr>
        <p:xfrm>
          <a:off x="267816" y="3433291"/>
          <a:ext cx="8710612" cy="1082675"/>
        </p:xfrm>
        <a:graphic>
          <a:graphicData uri="http://schemas.openxmlformats.org/presentationml/2006/ole">
            <p:oleObj spid="_x0000_s26669" name="文档" r:id="rId17" imgW="8714531" imgH="10854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397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272" y="771550"/>
            <a:ext cx="90882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12.(2015·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6994823"/>
              </p:ext>
            </p:extLst>
          </p:nvPr>
        </p:nvGraphicFramePr>
        <p:xfrm>
          <a:off x="339557" y="1418649"/>
          <a:ext cx="8710612" cy="1082675"/>
        </p:xfrm>
        <a:graphic>
          <a:graphicData uri="http://schemas.openxmlformats.org/presentationml/2006/ole">
            <p:oleObj spid="_x0000_s27696" name="文档" r:id="rId15" imgW="8714531" imgH="108405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6336" y="2098472"/>
            <a:ext cx="6693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的值；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9388870"/>
              </p:ext>
            </p:extLst>
          </p:nvPr>
        </p:nvGraphicFramePr>
        <p:xfrm>
          <a:off x="278801" y="3436938"/>
          <a:ext cx="8678863" cy="1076325"/>
        </p:xfrm>
        <a:graphic>
          <a:graphicData uri="http://schemas.openxmlformats.org/presentationml/2006/ole">
            <p:oleObj spid="_x0000_s27697" name="文档" r:id="rId16" imgW="8714531" imgH="108261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6490660"/>
              </p:ext>
            </p:extLst>
          </p:nvPr>
        </p:nvGraphicFramePr>
        <p:xfrm>
          <a:off x="250825" y="4298950"/>
          <a:ext cx="8591550" cy="1062038"/>
        </p:xfrm>
        <a:graphic>
          <a:graphicData uri="http://schemas.openxmlformats.org/presentationml/2006/ole">
            <p:oleObj spid="_x0000_s27698" name="文档" r:id="rId17" imgW="8714531" imgH="10808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7023767"/>
              </p:ext>
            </p:extLst>
          </p:nvPr>
        </p:nvGraphicFramePr>
        <p:xfrm>
          <a:off x="264473" y="899883"/>
          <a:ext cx="8678863" cy="1076325"/>
        </p:xfrm>
        <a:graphic>
          <a:graphicData uri="http://schemas.openxmlformats.org/presentationml/2006/ole">
            <p:oleObj spid="_x0000_s28702" name="文档" r:id="rId15" imgW="8714531" imgH="108261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3160" y="1674230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9548659"/>
              </p:ext>
            </p:extLst>
          </p:nvPr>
        </p:nvGraphicFramePr>
        <p:xfrm>
          <a:off x="227961" y="3568470"/>
          <a:ext cx="8589962" cy="1062038"/>
        </p:xfrm>
        <a:graphic>
          <a:graphicData uri="http://schemas.openxmlformats.org/presentationml/2006/ole">
            <p:oleObj spid="_x0000_s28703" name="文档" r:id="rId16" imgW="8714531" imgH="108081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14328" y="4428275"/>
            <a:ext cx="3684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4863496"/>
              </p:ext>
            </p:extLst>
          </p:nvPr>
        </p:nvGraphicFramePr>
        <p:xfrm>
          <a:off x="265113" y="908742"/>
          <a:ext cx="8591550" cy="1762125"/>
        </p:xfrm>
        <a:graphic>
          <a:graphicData uri="http://schemas.openxmlformats.org/presentationml/2006/ole">
            <p:oleObj spid="_x0000_s29748" name="文档" r:id="rId15" imgW="8714531" imgH="178566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5964926"/>
              </p:ext>
            </p:extLst>
          </p:nvPr>
        </p:nvGraphicFramePr>
        <p:xfrm>
          <a:off x="250825" y="2408905"/>
          <a:ext cx="8509000" cy="1252537"/>
        </p:xfrm>
        <a:graphic>
          <a:graphicData uri="http://schemas.openxmlformats.org/presentationml/2006/ole">
            <p:oleObj spid="_x0000_s29749" name="文档" r:id="rId16" imgW="8798446" imgH="129324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5750839"/>
              </p:ext>
            </p:extLst>
          </p:nvPr>
        </p:nvGraphicFramePr>
        <p:xfrm>
          <a:off x="251520" y="3357014"/>
          <a:ext cx="8274050" cy="1046162"/>
        </p:xfrm>
        <a:graphic>
          <a:graphicData uri="http://schemas.openxmlformats.org/presentationml/2006/ole">
            <p:oleObj spid="_x0000_s29750" name="文档" r:id="rId17" imgW="8548180" imgH="108306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4823875"/>
              </p:ext>
            </p:extLst>
          </p:nvPr>
        </p:nvGraphicFramePr>
        <p:xfrm>
          <a:off x="222748" y="4131284"/>
          <a:ext cx="8428038" cy="1047750"/>
        </p:xfrm>
        <a:graphic>
          <a:graphicData uri="http://schemas.openxmlformats.org/presentationml/2006/ole">
            <p:oleObj spid="_x0000_s29751" name="文档" r:id="rId18" imgW="8714531" imgH="10808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6943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843558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6064208"/>
              </p:ext>
            </p:extLst>
          </p:nvPr>
        </p:nvGraphicFramePr>
        <p:xfrm>
          <a:off x="352445" y="1631529"/>
          <a:ext cx="8510588" cy="833437"/>
        </p:xfrm>
        <a:graphic>
          <a:graphicData uri="http://schemas.openxmlformats.org/presentationml/2006/ole">
            <p:oleObj spid="_x0000_s30757" name="文档" r:id="rId15" imgW="8714531" imgH="85078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171804"/>
              </p:ext>
            </p:extLst>
          </p:nvPr>
        </p:nvGraphicFramePr>
        <p:xfrm>
          <a:off x="287257" y="2499940"/>
          <a:ext cx="8428037" cy="973138"/>
        </p:xfrm>
        <a:graphic>
          <a:graphicData uri="http://schemas.openxmlformats.org/presentationml/2006/ole">
            <p:oleObj spid="_x0000_s30758" name="文档" r:id="rId16" imgW="8714531" imgH="100965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3901740"/>
              </p:ext>
            </p:extLst>
          </p:nvPr>
        </p:nvGraphicFramePr>
        <p:xfrm>
          <a:off x="274405" y="3363838"/>
          <a:ext cx="8428038" cy="1549400"/>
        </p:xfrm>
        <a:graphic>
          <a:graphicData uri="http://schemas.openxmlformats.org/presentationml/2006/ole">
            <p:oleObj spid="_x0000_s30759" name="文档" r:id="rId17" imgW="8714531" imgH="15976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175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2588027"/>
              </p:ext>
            </p:extLst>
          </p:nvPr>
        </p:nvGraphicFramePr>
        <p:xfrm>
          <a:off x="351781" y="1434256"/>
          <a:ext cx="8428037" cy="1349375"/>
        </p:xfrm>
        <a:graphic>
          <a:graphicData uri="http://schemas.openxmlformats.org/presentationml/2006/ole">
            <p:oleObj spid="_x0000_s31775" name="文档" r:id="rId15" imgW="8714531" imgH="139640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4992533"/>
              </p:ext>
            </p:extLst>
          </p:nvPr>
        </p:nvGraphicFramePr>
        <p:xfrm>
          <a:off x="351781" y="2586384"/>
          <a:ext cx="8428037" cy="1349375"/>
        </p:xfrm>
        <a:graphic>
          <a:graphicData uri="http://schemas.openxmlformats.org/presentationml/2006/ole">
            <p:oleObj spid="_x0000_s31776" name="文档" r:id="rId16" imgW="8714531" imgH="139496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0177538"/>
              </p:ext>
            </p:extLst>
          </p:nvPr>
        </p:nvGraphicFramePr>
        <p:xfrm>
          <a:off x="323528" y="3431703"/>
          <a:ext cx="8428038" cy="1084263"/>
        </p:xfrm>
        <a:graphic>
          <a:graphicData uri="http://schemas.openxmlformats.org/presentationml/2006/ole">
            <p:oleObj spid="_x0000_s31777" name="文档" r:id="rId17" imgW="8714531" imgH="1118199" progId="Word.Document.12">
              <p:embed/>
            </p:oleObj>
          </a:graphicData>
        </a:graphic>
      </p:graphicFrame>
      <p:pic>
        <p:nvPicPr>
          <p:cNvPr id="23" name="图片 22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4457606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86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等差、等比数列的基本运算</a:t>
            </a:r>
          </a:p>
        </p:txBody>
      </p:sp>
      <p:sp>
        <p:nvSpPr>
          <p:cNvPr id="6" name="矩形 5"/>
          <p:cNvSpPr/>
          <p:nvPr/>
        </p:nvSpPr>
        <p:spPr>
          <a:xfrm>
            <a:off x="294615" y="778943"/>
            <a:ext cx="8597865" cy="41190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3423429"/>
              </p:ext>
            </p:extLst>
          </p:nvPr>
        </p:nvGraphicFramePr>
        <p:xfrm>
          <a:off x="3548648" y="2617470"/>
          <a:ext cx="4784725" cy="1874837"/>
        </p:xfrm>
        <a:graphic>
          <a:graphicData uri="http://schemas.openxmlformats.org/presentationml/2006/ole">
            <p:oleObj spid="_x0000_s1077" name="文档" r:id="rId3" imgW="4785367" imgH="18775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51470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，将数列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中不大于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的项的个数记为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是首项为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，公比为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的等比数列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537182"/>
              </p:ext>
            </p:extLst>
          </p:nvPr>
        </p:nvGraphicFramePr>
        <p:xfrm>
          <a:off x="387916" y="3164433"/>
          <a:ext cx="6645275" cy="1279525"/>
        </p:xfrm>
        <a:graphic>
          <a:graphicData uri="http://schemas.openxmlformats.org/presentationml/2006/ole">
            <p:oleObj spid="_x0000_s2147" name="文档" r:id="rId3" imgW="6643706" imgH="128165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817487"/>
              </p:ext>
            </p:extLst>
          </p:nvPr>
        </p:nvGraphicFramePr>
        <p:xfrm>
          <a:off x="323528" y="4123397"/>
          <a:ext cx="6645275" cy="1279525"/>
        </p:xfrm>
        <a:graphic>
          <a:graphicData uri="http://schemas.openxmlformats.org/presentationml/2006/ole">
            <p:oleObj spid="_x0000_s2148" name="文档" r:id="rId4" imgW="6643706" imgH="12827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908" y="771550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数列基本运算的关注点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基本量：在等差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数列中，首项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和公差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是两个基本的元素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解题思路：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设基本量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和公差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列、解方程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：把条件转化为关于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，然后求解，注意整体计算，以减少计算量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11510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构成公比为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的等比数列，则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0739362"/>
              </p:ext>
            </p:extLst>
          </p:nvPr>
        </p:nvGraphicFramePr>
        <p:xfrm>
          <a:off x="323528" y="3521283"/>
          <a:ext cx="6645275" cy="1279525"/>
        </p:xfrm>
        <a:graphic>
          <a:graphicData uri="http://schemas.openxmlformats.org/presentationml/2006/ole">
            <p:oleObj spid="_x0000_s3121" name="文档" r:id="rId3" imgW="6643706" imgH="1282736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319382" y="978800"/>
            <a:ext cx="3642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26375"/>
            <a:ext cx="859786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B.42  	C.63  	D.84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0484" y="722402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6364" y="45478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1407</Words>
  <Application>Microsoft Office PowerPoint</Application>
  <PresentationFormat>全屏显示(16:9)</PresentationFormat>
  <Paragraphs>452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643</cp:revision>
  <dcterms:modified xsi:type="dcterms:W3CDTF">2016-03-03T01:02:09Z</dcterms:modified>
</cp:coreProperties>
</file>