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23"/>
  </p:notesMasterIdLst>
  <p:handoutMasterIdLst>
    <p:handoutMasterId r:id="rId24"/>
  </p:handoutMasterIdLst>
  <p:sldIdLst>
    <p:sldId id="931" r:id="rId2"/>
    <p:sldId id="985" r:id="rId3"/>
    <p:sldId id="986" r:id="rId4"/>
    <p:sldId id="836" r:id="rId5"/>
    <p:sldId id="987" r:id="rId6"/>
    <p:sldId id="958" r:id="rId7"/>
    <p:sldId id="841" r:id="rId8"/>
    <p:sldId id="858" r:id="rId9"/>
    <p:sldId id="974" r:id="rId10"/>
    <p:sldId id="951" r:id="rId11"/>
    <p:sldId id="978" r:id="rId12"/>
    <p:sldId id="980" r:id="rId13"/>
    <p:sldId id="981" r:id="rId14"/>
    <p:sldId id="984" r:id="rId15"/>
    <p:sldId id="510" r:id="rId16"/>
    <p:sldId id="690" r:id="rId17"/>
    <p:sldId id="827" r:id="rId18"/>
    <p:sldId id="968" r:id="rId19"/>
    <p:sldId id="969" r:id="rId20"/>
    <p:sldId id="930" r:id="rId21"/>
    <p:sldId id="971" r:id="rId22"/>
  </p:sldIdLst>
  <p:sldSz cx="12190413" cy="6859588"/>
  <p:notesSz cx="6858000" cy="9144000"/>
  <p:defaultTextStyle>
    <a:defPPr>
      <a:defRPr lang="zh-CN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29038"/>
    <a:srgbClr val="FF6600"/>
    <a:srgbClr val="0066FF"/>
    <a:srgbClr val="03EB5B"/>
    <a:srgbClr val="FFFFFF"/>
    <a:srgbClr val="00CCFF"/>
    <a:srgbClr val="0000CC"/>
    <a:srgbClr val="0033CC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2254" autoAdjust="0"/>
  </p:normalViewPr>
  <p:slideViewPr>
    <p:cSldViewPr>
      <p:cViewPr varScale="1">
        <p:scale>
          <a:sx n="82" d="100"/>
          <a:sy n="82" d="100"/>
        </p:scale>
        <p:origin x="114" y="678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2016-10-25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69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2016-10-25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5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4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42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46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7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31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833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标题幻灯片"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0" y="2061642"/>
            <a:ext cx="12190413" cy="24601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0478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12" r:id="rId2"/>
    <p:sldLayoutId id="2147483813" r:id="rId3"/>
    <p:sldLayoutId id="2147483817" r:id="rId4"/>
    <p:sldLayoutId id="2147483815" r:id="rId5"/>
    <p:sldLayoutId id="2147483816" r:id="rId6"/>
    <p:sldLayoutId id="2147483818" r:id="rId7"/>
  </p:sldLayoutIdLst>
  <p:timing>
    <p:tnLst>
      <p:par>
        <p:cTn id="1" dur="indefinite" restart="never" nodeType="tmRoot"/>
      </p:par>
    </p:tnLst>
  </p:timing>
  <p:txStyles>
    <p:titleStyle>
      <a:lvl1pPr algn="ctr" defTabSz="12191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16.xml"/><Relationship Id="rId7" Type="http://schemas.openxmlformats.org/officeDocument/2006/relationships/image" Target="../media/image9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1.docx"/><Relationship Id="rId3" Type="http://schemas.openxmlformats.org/officeDocument/2006/relationships/slide" Target="slide15.xml"/><Relationship Id="rId7" Type="http://schemas.openxmlformats.org/officeDocument/2006/relationships/slide" Target="slide1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slide" Target="slide18.xml"/><Relationship Id="rId5" Type="http://schemas.openxmlformats.org/officeDocument/2006/relationships/slide" Target="slide17.xml"/><Relationship Id="rId4" Type="http://schemas.openxmlformats.org/officeDocument/2006/relationships/slide" Target="slide16.xml"/><Relationship Id="rId9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Microsoft_Word_97_-_2003___3.doc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Microsoft_Word_97_-_2003___5.doc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430910" y="2784044"/>
            <a:ext cx="852028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5000" b="1" dirty="0" smtClean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3.1.1</a:t>
            </a:r>
            <a:r>
              <a:rPr lang="zh-CN" altLang="en-US" sz="5000" b="1" dirty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　方程的根与函数的零点</a:t>
            </a:r>
          </a:p>
        </p:txBody>
      </p:sp>
      <p:sp>
        <p:nvSpPr>
          <p:cNvPr id="8" name="矩形 7"/>
          <p:cNvSpPr/>
          <p:nvPr/>
        </p:nvSpPr>
        <p:spPr>
          <a:xfrm>
            <a:off x="-1091" y="1629594"/>
            <a:ext cx="33313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第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三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章　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 §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3.1    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函数与方程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微软雅黑"/>
              <a:cs typeface="Times New Roman" pitchFamily="18" charset="0"/>
            </a:endParaRPr>
          </a:p>
        </p:txBody>
      </p:sp>
      <p:pic>
        <p:nvPicPr>
          <p:cNvPr id="6" name="Picture 2" descr="E:\步步高   英语  人教必修5全国\图\219049-1209201153104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376" y="2045519"/>
            <a:ext cx="3376169" cy="247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21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404754" y="-26590"/>
            <a:ext cx="2831170" cy="880109"/>
            <a:chOff x="11613" y="920823"/>
            <a:chExt cx="1652255" cy="733424"/>
          </a:xfrm>
        </p:grpSpPr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 userDrawn="1"/>
          </p:nvSpPr>
          <p:spPr>
            <a:xfrm>
              <a:off x="55282" y="1059225"/>
              <a:ext cx="16085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dirty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反思与感悟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478582" y="1197546"/>
            <a:ext cx="11161240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在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函数图象连续的前提下，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)·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，能判断在区间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内有零点，但不一定只有一个；而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)·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，却不能判断在区间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内无零点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23719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06574" y="405458"/>
            <a:ext cx="11161240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跟踪训练</a:t>
            </a:r>
            <a:r>
              <a:rPr lang="en-US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若函数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ln 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的零点位于区间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1)(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b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内，则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8582" y="1669039"/>
            <a:ext cx="11161240" cy="32729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smtClean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∵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ln 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在定义域上是增函数，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ln 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在区间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上只有一个零点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ln 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4&lt;0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ln 2&lt;0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ln 3&gt;0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ln 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的零点位于区间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(2,3)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内，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34660" y="1044756"/>
            <a:ext cx="364202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2</a:t>
            </a:r>
            <a:endParaRPr lang="zh-CN" altLang="zh-CN" sz="2800" kern="100">
              <a:solidFill>
                <a:srgbClr val="C00000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4258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3" grpId="0"/>
      <p:bldP spid="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0309" y="644153"/>
            <a:ext cx="11457545" cy="693051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类型三　判断函数零点个数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4056" y="1485578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求函数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lg(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的零点个数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8695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6574" y="261442"/>
            <a:ext cx="11225031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方法一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(0)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1&lt;0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2&gt;0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(0,1)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上必定存在零点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又显然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baseline="300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在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上为增函数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故函数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有且只有一个零点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方法二　在同一坐标系下作出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和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的草图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46094" name="Picture 14" descr="RA3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596" y="2205658"/>
            <a:ext cx="3249194" cy="186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406574" y="4293890"/>
            <a:ext cx="11272852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由图象知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的图象和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的图象有且只有一个交点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有且只有一个零点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4632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7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75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5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7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6574" y="333450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跟踪训练</a:t>
            </a:r>
            <a:r>
              <a:rPr lang="en-US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求函数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ln 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的零点的个数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8582" y="1053530"/>
            <a:ext cx="11161240" cy="45655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方法一　由于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(2)&lt;0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(3)&gt;0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(2)·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(3)&lt;0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说明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这个函数在区间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(2,3)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内有零点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在定义域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内是增函数，所以它仅有一个零点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方法二　通过作出函数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ln 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的图象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观察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两图象的交点个数得出结论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也就是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将函数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ln 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的零点个数转化为函数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ln 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的图象交点的个数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2827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270670" y="1"/>
            <a:ext cx="10919743" cy="634846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" y="-2"/>
            <a:ext cx="2710829" cy="634848"/>
            <a:chOff x="0" y="-2"/>
            <a:chExt cx="1377891" cy="634701"/>
          </a:xfrm>
          <a:solidFill>
            <a:srgbClr val="00CCFF"/>
          </a:solidFill>
        </p:grpSpPr>
        <p:sp>
          <p:nvSpPr>
            <p:cNvPr id="11" name="矩形 10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12" name="直角三角形 11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-25475" y="36707"/>
            <a:ext cx="12529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达标检测 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	  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　　　</a:t>
            </a:r>
            <a:endParaRPr lang="zh-CN" altLang="en-US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4566" y="1079683"/>
            <a:ext cx="11161240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的零点是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A.(0,0) 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			B.</a:t>
            </a:r>
            <a:r>
              <a:rPr lang="en-US" altLang="zh-CN" sz="2800" i="1" kern="10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  </a:t>
            </a:r>
            <a:endParaRPr lang="en-US" altLang="zh-CN" sz="2800" kern="10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800" i="1" kern="10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 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			D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不存在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18942" y="1138556"/>
            <a:ext cx="423514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800" b="1" kern="100">
              <a:solidFill>
                <a:srgbClr val="C00000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2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06574" y="837506"/>
            <a:ext cx="11161240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的零点个数是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A.0 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			B.1 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C.2  			D.3</a:t>
            </a:r>
            <a:endParaRPr lang="zh-CN" altLang="zh-CN" sz="1050" kern="10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63158" y="871599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800" b="1" kern="100">
              <a:solidFill>
                <a:srgbClr val="C00000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5058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6574" y="765498"/>
            <a:ext cx="11161240" cy="39192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若函数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的图象在</a:t>
            </a:r>
            <a:r>
              <a:rPr lang="en-US" altLang="zh-CN" sz="2800" b="1" kern="10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上连续不断，且满足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(0)&lt;0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(1)&gt;0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(2)&gt;0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，则下列说法正确的是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在区间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(0,1)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上一定有零点，在区间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(1,2)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上一定没有零点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在区间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(0,1)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上一定没有零点，在区间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(1,2)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上一定有零点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在区间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(0,1)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上一定有零点，在区间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(1,2)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上可能有零点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在区间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(0,1)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上可能有零点，在区间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(1,2)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上一定有零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点</a:t>
            </a:r>
            <a:endParaRPr lang="zh-CN" altLang="zh-CN" sz="1050" kern="10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74926" y="1472443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800" b="1" kern="100">
              <a:solidFill>
                <a:srgbClr val="C00000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286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6574" y="793938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下列各图象表示的函数中没有零点的是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pic>
        <p:nvPicPr>
          <p:cNvPr id="32793" name="Picture 25" descr="RA3-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58" y="1749800"/>
            <a:ext cx="5327522" cy="225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94" name="Picture 26" descr="RA3-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930" y="1862326"/>
            <a:ext cx="5157860" cy="2099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031310" y="852811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smtClean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800" b="1" kern="100">
              <a:solidFill>
                <a:srgbClr val="C00000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3790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312850"/>
              </p:ext>
            </p:extLst>
          </p:nvPr>
        </p:nvGraphicFramePr>
        <p:xfrm>
          <a:off x="529480" y="981522"/>
          <a:ext cx="1118235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3" name="文档" r:id="rId8" imgW="11183980" imgH="2282788" progId="Word.Document.12">
                  <p:embed/>
                </p:oleObj>
              </mc:Choice>
              <mc:Fallback>
                <p:oleObj name="文档" r:id="rId8" imgW="11183980" imgH="22827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9480" y="981522"/>
                        <a:ext cx="11182350" cy="227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6038672" y="1025749"/>
            <a:ext cx="423514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800" b="1" kern="100">
              <a:solidFill>
                <a:srgbClr val="C00000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846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968249"/>
              </p:ext>
            </p:extLst>
          </p:nvPr>
        </p:nvGraphicFramePr>
        <p:xfrm>
          <a:off x="622598" y="549474"/>
          <a:ext cx="10504488" cy="604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Document" r:id="rId3" imgW="10948512" imgH="6289855" progId="Word.Document.8">
                  <p:embed/>
                </p:oleObj>
              </mc:Choice>
              <mc:Fallback>
                <p:oleObj name="Document" r:id="rId3" imgW="10948512" imgH="62898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598" y="549474"/>
                        <a:ext cx="10504488" cy="604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627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404754" y="-26590"/>
            <a:ext cx="2472670" cy="880109"/>
            <a:chOff x="11613" y="920823"/>
            <a:chExt cx="1443037" cy="733424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 userDrawn="1"/>
          </p:nvSpPr>
          <p:spPr>
            <a:xfrm>
              <a:off x="55282" y="1059225"/>
              <a:ext cx="12303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规律</a:t>
              </a:r>
              <a:r>
                <a:rPr lang="zh-CN" altLang="en-US" sz="3000" dirty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与方法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406574" y="1307258"/>
            <a:ext cx="11161240" cy="26265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方程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的根是函数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的图象交点的横坐标，也是函数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的图象与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轴交点的横坐标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在函数零点存在性定理中，要注意三点：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函数是连续的；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定理不可逆；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至少存在一个零点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560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661141"/>
            <a:ext cx="12194933" cy="1940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400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>
            <a:hlinkClick r:id="rId2" action="ppaction://hlinksldjump"/>
          </p:cNvPr>
          <p:cNvSpPr/>
          <p:nvPr/>
        </p:nvSpPr>
        <p:spPr>
          <a:xfrm>
            <a:off x="11382521" y="6655296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4566" y="721384"/>
            <a:ext cx="11499437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解决函数的零点存在性问题常用的办法有三种：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用定理；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解方程；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用图象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函数与方程有着密切的联系，有些方程问题可以转化为函数问题求解，同样，函数问题有时化为方程问题，这正是函数与方程思想的基础</a:t>
            </a:r>
            <a:r>
              <a:rPr lang="en-US" altLang="zh-CN" sz="2800" kern="10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344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591301"/>
              </p:ext>
            </p:extLst>
          </p:nvPr>
        </p:nvGraphicFramePr>
        <p:xfrm>
          <a:off x="478582" y="189434"/>
          <a:ext cx="8897938" cy="480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Document" r:id="rId3" imgW="9176490" imgH="4937511" progId="Word.Document.8">
                  <p:embed/>
                </p:oleObj>
              </mc:Choice>
              <mc:Fallback>
                <p:oleObj name="Document" r:id="rId3" imgW="9176490" imgH="49375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582" y="189434"/>
                        <a:ext cx="8897938" cy="480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99630"/>
              </p:ext>
            </p:extLst>
          </p:nvPr>
        </p:nvGraphicFramePr>
        <p:xfrm>
          <a:off x="262558" y="4869954"/>
          <a:ext cx="11442700" cy="295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Document" r:id="rId5" imgW="11928679" imgH="3071614" progId="Word.Document.8">
                  <p:embed/>
                </p:oleObj>
              </mc:Choice>
              <mc:Fallback>
                <p:oleObj name="Document" r:id="rId5" imgW="11928679" imgH="30716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58" y="4869954"/>
                        <a:ext cx="11442700" cy="295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545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270670" y="1"/>
            <a:ext cx="10919743" cy="634846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" y="-2"/>
            <a:ext cx="2710829" cy="634848"/>
            <a:chOff x="0" y="-2"/>
            <a:chExt cx="1377891" cy="634701"/>
          </a:xfrm>
          <a:solidFill>
            <a:srgbClr val="00CCFF"/>
          </a:solidFill>
        </p:grpSpPr>
        <p:sp>
          <p:nvSpPr>
            <p:cNvPr id="25" name="矩形 24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26" name="直角三角形 25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-25475" y="36707"/>
            <a:ext cx="12529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问题导学 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	  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　　　</a:t>
            </a:r>
            <a:r>
              <a:rPr lang="zh-CN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新知探究  点点落实</a:t>
            </a:r>
            <a:endParaRPr lang="zh-CN" altLang="en-US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4566" y="693490"/>
            <a:ext cx="11161240" cy="6832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知识点一　函数的零点概念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5073" y="1834284"/>
            <a:ext cx="11050733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一般地，对于函数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，我们把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使</a:t>
            </a:r>
            <a:r>
              <a:rPr lang="en-US" altLang="zh-CN" sz="2800" i="1" u="sng" kern="100" dirty="0" smtClean="0">
                <a:latin typeface="Times New Roman"/>
                <a:ea typeface="华文细黑"/>
                <a:cs typeface="Courier New"/>
              </a:rPr>
              <a:t>	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实数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叫做函数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方程、函数、图象之间的关系：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方程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            </a:t>
            </a:r>
            <a:r>
              <a:rPr lang="en-US" altLang="zh-CN" sz="2800" kern="100" dirty="0" smtClean="0">
                <a:latin typeface="Cambria Math"/>
                <a:ea typeface="华文细黑"/>
                <a:cs typeface="Cambria Math"/>
              </a:rPr>
              <a:t>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图象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               </a:t>
            </a:r>
            <a:r>
              <a:rPr lang="en-US" altLang="zh-CN" sz="2800" kern="100" dirty="0" smtClean="0">
                <a:latin typeface="Cambria Math"/>
                <a:ea typeface="华文细黑"/>
                <a:cs typeface="Cambria Math"/>
              </a:rPr>
              <a:t>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39221" y="1917626"/>
            <a:ext cx="12218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2795" y="256569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零点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22798" y="386184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有实数根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75326" y="3861842"/>
            <a:ext cx="2138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x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轴有交点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3722" y="4385062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有零点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0858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449857"/>
              </p:ext>
            </p:extLst>
          </p:nvPr>
        </p:nvGraphicFramePr>
        <p:xfrm>
          <a:off x="190550" y="477466"/>
          <a:ext cx="11018837" cy="485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Document" r:id="rId3" imgW="11491446" imgH="5046403" progId="Word.Document.8">
                  <p:embed/>
                </p:oleObj>
              </mc:Choice>
              <mc:Fallback>
                <p:oleObj name="Document" r:id="rId3" imgW="11491446" imgH="50464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50" y="477466"/>
                        <a:ext cx="11018837" cy="485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062322"/>
              </p:ext>
            </p:extLst>
          </p:nvPr>
        </p:nvGraphicFramePr>
        <p:xfrm>
          <a:off x="406574" y="3069754"/>
          <a:ext cx="11055350" cy="357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Document" r:id="rId5" imgW="11399814" imgH="3681481" progId="Word.Document.8">
                  <p:embed/>
                </p:oleObj>
              </mc:Choice>
              <mc:Fallback>
                <p:oleObj name="Document" r:id="rId5" imgW="11399814" imgH="36814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574" y="3069754"/>
                        <a:ext cx="11055350" cy="357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13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33813" y="1577975"/>
            <a:ext cx="12190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8582" y="923461"/>
            <a:ext cx="11161240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一般地，有函数零点存在性定理：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如果函数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在区间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800" i="1" kern="100" dirty="0">
                <a:latin typeface="Times New Roman" pitchFamily="18" charset="0"/>
                <a:ea typeface="华文细黑"/>
                <a:cs typeface="Times New Roman" pitchFamily="18" charset="0"/>
              </a:rPr>
              <a:t>a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，</a:t>
            </a:r>
            <a:r>
              <a:rPr lang="en-US" altLang="zh-CN" sz="2800" i="1" kern="100" dirty="0">
                <a:latin typeface="Times New Roman" pitchFamily="18" charset="0"/>
                <a:ea typeface="华文细黑"/>
                <a:cs typeface="Times New Roman" pitchFamily="18" charset="0"/>
              </a:rPr>
              <a:t>b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上的图象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一条曲线，并且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有</a:t>
            </a:r>
            <a:r>
              <a:rPr lang="en-US" altLang="zh-CN" sz="2800" i="1" u="sng" kern="100" dirty="0" smtClean="0">
                <a:latin typeface="Times New Roman"/>
                <a:ea typeface="华文细黑"/>
                <a:cs typeface="Courier New"/>
              </a:rPr>
              <a:t>	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那么，函数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在区间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内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即存在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使得</a:t>
            </a:r>
            <a:r>
              <a:rPr lang="en-US" altLang="zh-CN" sz="2800" i="1" u="sng" kern="100" dirty="0" smtClean="0">
                <a:latin typeface="Times New Roman"/>
                <a:ea typeface="华文细黑"/>
                <a:cs typeface="Courier New"/>
              </a:rPr>
              <a:t>	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这个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也就是方程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14513" y="157797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连续不断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8662" y="2267164"/>
            <a:ext cx="1725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)·</a:t>
            </a:r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)&lt;0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667135" y="2267164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有零点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22908" y="2815390"/>
            <a:ext cx="12218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8542" y="-16281"/>
            <a:ext cx="11161240" cy="6832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 dirty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知识点二　零点存在定理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088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270670" y="1"/>
            <a:ext cx="10919743" cy="634846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" y="-2"/>
            <a:ext cx="2710829" cy="634848"/>
            <a:chOff x="0" y="-2"/>
            <a:chExt cx="1377891" cy="634701"/>
          </a:xfrm>
          <a:solidFill>
            <a:srgbClr val="00CCFF"/>
          </a:solidFill>
        </p:grpSpPr>
        <p:sp>
          <p:nvSpPr>
            <p:cNvPr id="21" name="矩形 20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22" name="直角三角形 21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-25475" y="36707"/>
            <a:ext cx="12529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题型探究 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	  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　　　</a:t>
            </a:r>
            <a:endParaRPr lang="zh-CN" altLang="en-US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4566" y="936543"/>
            <a:ext cx="11457545" cy="693051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类型一　求函数的零点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8301" y="1726382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(lg 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lg 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的零点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__________.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8301" y="2565698"/>
            <a:ext cx="11161240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37559" y="1701602"/>
            <a:ext cx="2117887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10</a:t>
            </a:r>
            <a:endParaRPr lang="zh-CN" altLang="zh-CN" sz="1050" kern="100" dirty="0">
              <a:solidFill>
                <a:srgbClr val="C00000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5802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  <p:bldP spid="3" grpId="0"/>
      <p:bldP spid="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78582" y="477466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跟踪训练</a:t>
            </a:r>
            <a:r>
              <a:rPr lang="en-US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1)(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2)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的零点个数是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8582" y="1197546"/>
            <a:ext cx="11161240" cy="19802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smtClean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1)(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1)(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2)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3)(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1)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1)(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2)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3).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可知零点为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±1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2,3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，共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55540" y="477466"/>
            <a:ext cx="364202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800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4</a:t>
            </a:r>
            <a:endParaRPr lang="zh-CN" altLang="zh-CN" sz="1050" kern="100">
              <a:solidFill>
                <a:srgbClr val="C00000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4207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3" grpId="0"/>
      <p:bldP spid="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4566" y="-26590"/>
            <a:ext cx="11457545" cy="693051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类型二　判断函数的零点所在的区间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1100" y="477466"/>
            <a:ext cx="11161240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800" b="1" kern="100">
                <a:solidFill>
                  <a:srgbClr val="0000FF"/>
                </a:solidFill>
                <a:latin typeface="Times New Roman"/>
                <a:ea typeface="微软雅黑"/>
              </a:rPr>
              <a:t>2</a:t>
            </a: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根据表格中的数据，可以断定方程</a:t>
            </a:r>
            <a:r>
              <a:rPr lang="en-US" altLang="zh-CN" sz="2800" kern="100">
                <a:latin typeface="Times New Roman"/>
                <a:ea typeface="华文细黑"/>
              </a:rPr>
              <a:t>e</a:t>
            </a:r>
            <a:r>
              <a:rPr lang="en-US" altLang="zh-CN" sz="2800" i="1" kern="100" baseline="30000">
                <a:latin typeface="Times New Roman"/>
                <a:ea typeface="华文细黑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</a:rPr>
              <a:t>2)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</a:rPr>
              <a:t>0(e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≈</a:t>
            </a:r>
            <a:r>
              <a:rPr lang="en-US" altLang="zh-CN" sz="2800" kern="100">
                <a:latin typeface="Times New Roman"/>
                <a:ea typeface="华文细黑"/>
              </a:rPr>
              <a:t>2.72)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的一个根所在的区间是</a:t>
            </a:r>
            <a:r>
              <a:rPr lang="en-US" altLang="zh-CN" sz="2800" kern="100">
                <a:latin typeface="Times New Roman"/>
                <a:ea typeface="华文细黑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>
                <a:latin typeface="Times New Roman"/>
                <a:ea typeface="华文细黑"/>
              </a:rPr>
              <a:t>)</a:t>
            </a:r>
            <a:endParaRPr lang="zh-CN" altLang="zh-CN" sz="1050" kern="100" dirty="0">
              <a:effectLst/>
              <a:latin typeface="宋体"/>
              <a:ea typeface="华文细黑" pitchFamily="2" charset="-122"/>
              <a:cs typeface="Courier New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917558"/>
              </p:ext>
            </p:extLst>
          </p:nvPr>
        </p:nvGraphicFramePr>
        <p:xfrm>
          <a:off x="563327" y="1773610"/>
          <a:ext cx="10644447" cy="2044236"/>
        </p:xfrm>
        <a:graphic>
          <a:graphicData uri="http://schemas.openxmlformats.org/drawingml/2006/table">
            <a:tbl>
              <a:tblPr/>
              <a:tblGrid>
                <a:gridCol w="1918241"/>
                <a:gridCol w="1820540"/>
                <a:gridCol w="1193838"/>
                <a:gridCol w="1820540"/>
                <a:gridCol w="1820540"/>
                <a:gridCol w="2070748"/>
              </a:tblGrid>
              <a:tr h="468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x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－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20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e</a:t>
                      </a:r>
                      <a:r>
                        <a:rPr lang="en-US" sz="2800" i="1" kern="100" baseline="30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x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0.37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2.72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7.40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20.12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20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x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＋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4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5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406574" y="3573810"/>
            <a:ext cx="11161240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A.(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1,0) 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	B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.(0,1) 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		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.(1,2) 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		D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.(2,3)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6574" y="4133136"/>
            <a:ext cx="11161240" cy="24650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smtClean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令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0.37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1&lt;0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(0)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2&lt;0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2.72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3&lt;0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7.40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3.40&gt;0.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由于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(1)·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(2)&lt;0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smtClean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方程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的一个根在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(1,2)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内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14886" y="1184411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800" b="1" kern="100">
              <a:solidFill>
                <a:srgbClr val="C00000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453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  <p:bldP spid="5" grpId="0"/>
      <p:bldP spid="5" grpId="1"/>
    </p:bld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5811</TotalTime>
  <Words>520</Words>
  <Application>Microsoft Office PowerPoint</Application>
  <PresentationFormat>自定义</PresentationFormat>
  <Paragraphs>133</Paragraphs>
  <Slides>21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IPAPANNEW</vt:lpstr>
      <vt:lpstr>黑体</vt:lpstr>
      <vt:lpstr>华文细黑</vt:lpstr>
      <vt:lpstr>经典繁仿黑</vt:lpstr>
      <vt:lpstr>楷体</vt:lpstr>
      <vt:lpstr>宋体</vt:lpstr>
      <vt:lpstr>微软雅黑</vt:lpstr>
      <vt:lpstr>Arial</vt:lpstr>
      <vt:lpstr>Broadway</vt:lpstr>
      <vt:lpstr>Calibri</vt:lpstr>
      <vt:lpstr>Cambria Math</vt:lpstr>
      <vt:lpstr>Courier New</vt:lpstr>
      <vt:lpstr>Times New Roman</vt:lpstr>
      <vt:lpstr>6_Office 主题</vt:lpstr>
      <vt:lpstr>文档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959</cp:revision>
  <dcterms:created xsi:type="dcterms:W3CDTF">2014-11-27T01:03:08Z</dcterms:created>
  <dcterms:modified xsi:type="dcterms:W3CDTF">2016-10-25T12:29:06Z</dcterms:modified>
</cp:coreProperties>
</file>