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2"/>
  </p:notesMasterIdLst>
  <p:handoutMasterIdLst>
    <p:handoutMasterId r:id="rId33"/>
  </p:handoutMasterIdLst>
  <p:sldIdLst>
    <p:sldId id="931" r:id="rId2"/>
    <p:sldId id="836" r:id="rId3"/>
    <p:sldId id="956" r:id="rId4"/>
    <p:sldId id="957" r:id="rId5"/>
    <p:sldId id="959" r:id="rId6"/>
    <p:sldId id="960" r:id="rId7"/>
    <p:sldId id="841" r:id="rId8"/>
    <p:sldId id="972" r:id="rId9"/>
    <p:sldId id="986" r:id="rId10"/>
    <p:sldId id="858" r:id="rId11"/>
    <p:sldId id="975" r:id="rId12"/>
    <p:sldId id="987" r:id="rId13"/>
    <p:sldId id="974" r:id="rId14"/>
    <p:sldId id="976" r:id="rId15"/>
    <p:sldId id="988" r:id="rId16"/>
    <p:sldId id="978" r:id="rId17"/>
    <p:sldId id="979" r:id="rId18"/>
    <p:sldId id="989" r:id="rId19"/>
    <p:sldId id="990" r:id="rId20"/>
    <p:sldId id="992" r:id="rId21"/>
    <p:sldId id="991" r:id="rId22"/>
    <p:sldId id="993" r:id="rId23"/>
    <p:sldId id="994" r:id="rId24"/>
    <p:sldId id="510" r:id="rId25"/>
    <p:sldId id="690" r:id="rId26"/>
    <p:sldId id="827" r:id="rId27"/>
    <p:sldId id="968" r:id="rId28"/>
    <p:sldId id="969" r:id="rId29"/>
    <p:sldId id="930" r:id="rId30"/>
    <p:sldId id="971" r:id="rId31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9038"/>
    <a:srgbClr val="FF6600"/>
    <a:srgbClr val="0066FF"/>
    <a:srgbClr val="03EB5B"/>
    <a:srgbClr val="FFFFFF"/>
    <a:srgbClr val="00CCFF"/>
    <a:srgbClr val="0000CC"/>
    <a:srgbClr val="0033C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2254" autoAdjust="0"/>
  </p:normalViewPr>
  <p:slideViewPr>
    <p:cSldViewPr>
      <p:cViewPr varScale="1">
        <p:scale>
          <a:sx n="82" d="100"/>
          <a:sy n="82" d="100"/>
        </p:scale>
        <p:origin x="114" y="6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061642"/>
            <a:ext cx="12190413" cy="24601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7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7" r:id="rId4"/>
    <p:sldLayoutId id="2147483815" r:id="rId5"/>
    <p:sldLayoutId id="2147483816" r:id="rId6"/>
    <p:sldLayoutId id="2147483818" r:id="rId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__4.docx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6.docx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5.xml"/><Relationship Id="rId9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image" Target="../media/image15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7.docx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5.xml"/><Relationship Id="rId9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8.docx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5.xml"/><Relationship Id="rId9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0442" y="2590666"/>
            <a:ext cx="787908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3.1.2</a:t>
            </a:r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　用二分法求方程的</a:t>
            </a:r>
            <a:r>
              <a:rPr lang="zh-CN" altLang="en-US" sz="5000" b="1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近</a:t>
            </a:r>
            <a:endParaRPr lang="en-US" altLang="zh-CN" sz="5000" b="1" smtClean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  <a:p>
            <a:pPr lvl="0"/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</a:t>
            </a:r>
            <a:r>
              <a:rPr lang="en-US" altLang="zh-CN" sz="5000" b="1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          </a:t>
            </a:r>
            <a:r>
              <a:rPr lang="zh-CN" altLang="en-US" sz="5000" b="1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似</a:t>
            </a:r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解</a:t>
            </a:r>
            <a:endParaRPr lang="zh-CN" altLang="en-US" sz="50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pic>
        <p:nvPicPr>
          <p:cNvPr id="8" name="Picture 2" descr="E:\步步高   英语  人教必修5全国\图\318757-14031H03015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2057693"/>
            <a:ext cx="3378571" cy="246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1091" y="1629594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三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章　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§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3.1   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函数与方程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549474"/>
            <a:ext cx="1116124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用二分法求函数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>
                <a:latin typeface="Times New Roman" pitchFamily="18" charset="0"/>
                <a:ea typeface="华文细黑"/>
                <a:cs typeface="Times New Roman" pitchFamily="18" charset="0"/>
              </a:rPr>
              <a:t>1,1.5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内的一个零点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精确度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0.01)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20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34566" y="-26590"/>
            <a:ext cx="11161240" cy="2464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经试算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(1)&lt;0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(1.5)&gt;0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函数在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[1,1.5]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内存在零点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取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(1,1.5)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1.25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，经计算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(1.25)&lt;0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，因为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(1.5)·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(1.25)&lt;0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(1.25,1.5).</a:t>
            </a:r>
            <a:endParaRPr lang="zh-CN" altLang="zh-CN" sz="1050" kern="10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如果继续下去，如下表：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54266"/>
              </p:ext>
            </p:extLst>
          </p:nvPr>
        </p:nvGraphicFramePr>
        <p:xfrm>
          <a:off x="478582" y="2421682"/>
          <a:ext cx="11161240" cy="4181856"/>
        </p:xfrm>
        <a:graphic>
          <a:graphicData uri="http://schemas.openxmlformats.org/drawingml/2006/table">
            <a:tbl>
              <a:tblPr/>
              <a:tblGrid>
                <a:gridCol w="4848799"/>
                <a:gridCol w="2737624"/>
                <a:gridCol w="3574817"/>
              </a:tblGrid>
              <a:tr h="46737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区间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中点值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中点函数近似值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(1,1.5)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1.25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0.30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8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(1.25,1.5)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1.375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0.22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8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(1.25,1.375)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1.312 5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8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(1.312 5,1.375)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1.343 75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0.08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(1.312 5,1.343 75)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1.328 125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7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(1.312 5,1.328 125)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1.320 312 5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0.02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6950" marR="269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51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34566" y="693490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|1.328 125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1.320 312 5|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0.007 812 5&lt;0.01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精确度为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0.01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的一个近似零点可取为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1.328 125.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84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8301" y="433239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类型二　二分法的应用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173444"/>
              </p:ext>
            </p:extLst>
          </p:nvPr>
        </p:nvGraphicFramePr>
        <p:xfrm>
          <a:off x="478582" y="1197546"/>
          <a:ext cx="111252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文档" r:id="rId3" imgW="11155584" imgH="1427814" progId="Word.Document.12">
                  <p:embed/>
                </p:oleObj>
              </mc:Choice>
              <mc:Fallback>
                <p:oleObj name="文档" r:id="rId3" imgW="11155584" imgH="14278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582" y="1197546"/>
                        <a:ext cx="11125200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2637706"/>
            <a:ext cx="1116124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1&lt;0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，故可以取区间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[1,2]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为计算的初始区间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用二分法逐次计算，列表如下：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284329"/>
              </p:ext>
            </p:extLst>
          </p:nvPr>
        </p:nvGraphicFramePr>
        <p:xfrm>
          <a:off x="596155" y="261442"/>
          <a:ext cx="111156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文档" r:id="rId3" imgW="11117411" imgH="1440262" progId="Word.Document.12">
                  <p:embed/>
                </p:oleObj>
              </mc:Choice>
              <mc:Fallback>
                <p:oleObj name="文档" r:id="rId3" imgW="11117411" imgH="1440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155" y="261442"/>
                        <a:ext cx="111156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290978"/>
              </p:ext>
            </p:extLst>
          </p:nvPr>
        </p:nvGraphicFramePr>
        <p:xfrm>
          <a:off x="550590" y="1155229"/>
          <a:ext cx="111252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文档" r:id="rId5" imgW="11117411" imgH="1917225" progId="Word.Document.12">
                  <p:embed/>
                </p:oleObj>
              </mc:Choice>
              <mc:Fallback>
                <p:oleObj name="文档" r:id="rId5" imgW="11117411" imgH="19172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590" y="1155229"/>
                        <a:ext cx="111252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68759"/>
              </p:ext>
            </p:extLst>
          </p:nvPr>
        </p:nvGraphicFramePr>
        <p:xfrm>
          <a:off x="622598" y="3965818"/>
          <a:ext cx="10657182" cy="2560320"/>
        </p:xfrm>
        <a:graphic>
          <a:graphicData uri="http://schemas.openxmlformats.org/drawingml/2006/table">
            <a:tbl>
              <a:tblPr/>
              <a:tblGrid>
                <a:gridCol w="4325520"/>
                <a:gridCol w="2745964"/>
                <a:gridCol w="3585698"/>
              </a:tblGrid>
              <a:tr h="2822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区间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中点的值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中点函数近似值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(1,2)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1.375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(1,1.5)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1.25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0.046 9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(1.25,1.5)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1.375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0.599 6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32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3318258"/>
            <a:ext cx="1116124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800" kern="100">
                <a:latin typeface="Times New Roman"/>
                <a:ea typeface="华文细黑"/>
              </a:rPr>
              <a:t>1.265 625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</a:rPr>
              <a:t>1.257 812 5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</a:rPr>
              <a:t>0.007 812 5&lt;0.01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64869"/>
              </p:ext>
            </p:extLst>
          </p:nvPr>
        </p:nvGraphicFramePr>
        <p:xfrm>
          <a:off x="609600" y="477466"/>
          <a:ext cx="10657182" cy="2560320"/>
        </p:xfrm>
        <a:graphic>
          <a:graphicData uri="http://schemas.openxmlformats.org/drawingml/2006/table">
            <a:tbl>
              <a:tblPr/>
              <a:tblGrid>
                <a:gridCol w="4325520"/>
                <a:gridCol w="2745964"/>
                <a:gridCol w="3585698"/>
              </a:tblGrid>
              <a:tr h="159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(1.25,1.375)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1.312 5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0.261 0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(1.25,1.312 5)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1.281 25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0.103 3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(1.25,1.281 25)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1.265 625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0.027 3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(1.25,1.265 625)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1.257 812 5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0.010 0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3100" marR="23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33766"/>
              </p:ext>
            </p:extLst>
          </p:nvPr>
        </p:nvGraphicFramePr>
        <p:xfrm>
          <a:off x="598065" y="4110236"/>
          <a:ext cx="107537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文档" r:id="rId3" imgW="10755778" imgH="1049102" progId="Word.Document.12">
                  <p:embed/>
                </p:oleObj>
              </mc:Choice>
              <mc:Fallback>
                <p:oleObj name="文档" r:id="rId3" imgW="10755778" imgH="1049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065" y="4110236"/>
                        <a:ext cx="10753725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6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47746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求方程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的一个近似解，精确度为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25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372895"/>
            <a:ext cx="11161240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考察函数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，从一个两端函数值反号的区间开始，应用二分法逐步缩小方程实数解所在区间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经试算，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3&lt;0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所以方程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0,1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内有解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如此下去，得到方程</a:t>
            </a:r>
            <a:r>
              <a:rPr lang="en-US" altLang="zh-CN" sz="2800" kern="100" dirty="0">
                <a:latin typeface="Times New Roman"/>
                <a:ea typeface="华文细黑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有解区间的表</a:t>
            </a:r>
            <a:r>
              <a:rPr lang="en-US" altLang="zh-CN" sz="2800" kern="100" dirty="0">
                <a:latin typeface="Times New Roman"/>
                <a:ea typeface="华文细黑"/>
              </a:rPr>
              <a:t>.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32708"/>
              </p:ext>
            </p:extLst>
          </p:nvPr>
        </p:nvGraphicFramePr>
        <p:xfrm>
          <a:off x="550590" y="3749794"/>
          <a:ext cx="10945218" cy="2560320"/>
        </p:xfrm>
        <a:graphic>
          <a:graphicData uri="http://schemas.openxmlformats.org/drawingml/2006/table">
            <a:tbl>
              <a:tblPr/>
              <a:tblGrid>
                <a:gridCol w="1260487"/>
                <a:gridCol w="1540604"/>
                <a:gridCol w="2238414"/>
                <a:gridCol w="1755598"/>
                <a:gridCol w="2421923"/>
                <a:gridCol w="1728192"/>
              </a:tblGrid>
              <a:tr h="2229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次数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左端点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左端点函数值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右端点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右端点函数值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区间长度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次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次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1.25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次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1.25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0.75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0.093 75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0.25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2490" y="3501802"/>
            <a:ext cx="11272852" cy="25360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至此，我们得到，区间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0.734 375,0.742 187 5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的区间长度为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0.007 812 5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，它小于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因此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，我们可以选取这一区间内的任意一个数作为方程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的一个近似解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所以可取一个近似解为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0.734 375.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69725"/>
              </p:ext>
            </p:extLst>
          </p:nvPr>
        </p:nvGraphicFramePr>
        <p:xfrm>
          <a:off x="622597" y="311562"/>
          <a:ext cx="11017225" cy="2971800"/>
        </p:xfrm>
        <a:graphic>
          <a:graphicData uri="http://schemas.openxmlformats.org/drawingml/2006/table">
            <a:tbl>
              <a:tblPr/>
              <a:tblGrid>
                <a:gridCol w="1080121"/>
                <a:gridCol w="1720970"/>
                <a:gridCol w="2455494"/>
                <a:gridCol w="1656184"/>
                <a:gridCol w="2160240"/>
                <a:gridCol w="1944216"/>
              </a:tblGrid>
              <a:tr h="2229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</a:t>
                      </a:r>
                      <a:r>
                        <a:rPr lang="en-US" sz="26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r>
                        <a:rPr lang="zh-CN" sz="26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次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0.625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0.636 718 75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0.75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0.093 75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0.125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</a:t>
                      </a: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</a:t>
                      </a: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次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0.687 5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0.287 597 656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0.75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0.093 75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0.062 5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</a:t>
                      </a: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</a:t>
                      </a: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次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0.718 75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0.101 135 254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0.75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0.093 75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0.031 25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</a:t>
                      </a: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7</a:t>
                      </a: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次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0.734 375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6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0.004 768 372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0.75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0.093 75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0.015 625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</a:t>
                      </a: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</a:t>
                      </a: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次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0.734 375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0.004 768 372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0.742 187 5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0.044 219 017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0.007 812 5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5648" marR="156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6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331301"/>
              </p:ext>
            </p:extLst>
          </p:nvPr>
        </p:nvGraphicFramePr>
        <p:xfrm>
          <a:off x="550863" y="1066800"/>
          <a:ext cx="10245725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Document" r:id="rId3" imgW="10700674" imgH="4372208" progId="Word.Document.8">
                  <p:embed/>
                </p:oleObj>
              </mc:Choice>
              <mc:Fallback>
                <p:oleObj name="Document" r:id="rId3" imgW="10700674" imgH="43722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1066800"/>
                        <a:ext cx="10245725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7"/>
          <p:cNvSpPr txBox="1"/>
          <p:nvPr/>
        </p:nvSpPr>
        <p:spPr>
          <a:xfrm>
            <a:off x="550590" y="261442"/>
            <a:ext cx="11457545" cy="769417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类型三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二分法在实际中应用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19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5" name="矩形 2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问题导学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582" y="934294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知识点一　二分法的原理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8582" y="1773610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上节课，我们已经知道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ln 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的零点在区间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(2,3)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内，如何缩小零点所在区间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(2,3)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的范围？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8582" y="3141762"/>
            <a:ext cx="1116124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取区间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(2,3)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2.5.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计算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(2.5)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的值，用计算器算得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(2.5)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0.084.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(2.5)·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(3)&lt;0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，所以零点在区间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(2.5,3)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93333"/>
              </p:ext>
            </p:extLst>
          </p:nvPr>
        </p:nvGraphicFramePr>
        <p:xfrm>
          <a:off x="550590" y="477466"/>
          <a:ext cx="10433050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Document" r:id="rId3" imgW="10731699" imgH="4922417" progId="Word.Document.8">
                  <p:embed/>
                </p:oleObj>
              </mc:Choice>
              <mc:Fallback>
                <p:oleObj name="Document" r:id="rId3" imgW="10731699" imgH="49224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90" y="477466"/>
                        <a:ext cx="10433050" cy="479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1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278156"/>
              </p:ext>
            </p:extLst>
          </p:nvPr>
        </p:nvGraphicFramePr>
        <p:xfrm>
          <a:off x="339725" y="409575"/>
          <a:ext cx="11090275" cy="573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Document" r:id="rId3" imgW="11438054" imgH="5897773" progId="Word.Document.8">
                  <p:embed/>
                </p:oleObj>
              </mc:Choice>
              <mc:Fallback>
                <p:oleObj name="Document" r:id="rId3" imgW="11438054" imgH="58977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09575"/>
                        <a:ext cx="11090275" cy="573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14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222438"/>
              </p:ext>
            </p:extLst>
          </p:nvPr>
        </p:nvGraphicFramePr>
        <p:xfrm>
          <a:off x="85151" y="117426"/>
          <a:ext cx="12111037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Equation" r:id="rId3" imgW="3492360" imgH="457200" progId="Equation.DSMT4">
                  <p:embed/>
                </p:oleObj>
              </mc:Choice>
              <mc:Fallback>
                <p:oleObj name="Equation" r:id="rId3" imgW="3492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151" y="117426"/>
                        <a:ext cx="12111037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94606" y="1989634"/>
            <a:ext cx="94330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）一根大于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，一根小于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endParaRPr lang="en-US" altLang="zh-CN" sz="3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）一根小于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，一根大于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endParaRPr lang="en-US" altLang="zh-CN" sz="3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）一根在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之间，一根在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之间；</a:t>
            </a:r>
            <a:endParaRPr lang="en-US" altLang="zh-CN" sz="3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）两根都在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-4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之间；</a:t>
            </a:r>
            <a:endParaRPr lang="en-US" altLang="zh-CN" sz="3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）两根都大于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-5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endParaRPr lang="en-US" altLang="zh-CN" sz="3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）有且仅有一根在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之间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552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984570"/>
              </p:ext>
            </p:extLst>
          </p:nvPr>
        </p:nvGraphicFramePr>
        <p:xfrm>
          <a:off x="5637213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7213" y="3328988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01868"/>
              </p:ext>
            </p:extLst>
          </p:nvPr>
        </p:nvGraphicFramePr>
        <p:xfrm>
          <a:off x="-11113" y="261938"/>
          <a:ext cx="12211051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Equation" r:id="rId5" imgW="3695400" imgH="457200" progId="Equation.DSMT4">
                  <p:embed/>
                </p:oleObj>
              </mc:Choice>
              <mc:Fallback>
                <p:oleObj name="Equation" r:id="rId5" imgW="369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1113" y="261938"/>
                        <a:ext cx="12211051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217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11" name="矩形 1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达标检测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921404"/>
              </p:ext>
            </p:extLst>
          </p:nvPr>
        </p:nvGraphicFramePr>
        <p:xfrm>
          <a:off x="457472" y="1269554"/>
          <a:ext cx="1118235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文档" r:id="rId8" imgW="11183980" imgH="2580214" progId="Word.Document.12">
                  <p:embed/>
                </p:oleObj>
              </mc:Choice>
              <mc:Fallback>
                <p:oleObj name="文档" r:id="rId8" imgW="11183980" imgH="25802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472" y="1269554"/>
                        <a:ext cx="11182350" cy="257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379046" y="126955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D</a:t>
            </a:r>
            <a:endParaRPr lang="zh-CN" altLang="en-US" sz="2800" b="1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6574" y="62148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观察下列函数的图象，判断能用二分法求其零点的是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pic>
        <p:nvPicPr>
          <p:cNvPr id="14379" name="Picture 43" descr="RA3-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94" y="1485578"/>
            <a:ext cx="5036042" cy="390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9191550" y="621482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A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909514"/>
            <a:ext cx="1116124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的根所在的区间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A.(0,1)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	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.(1,2)  </a:t>
            </a:r>
            <a:endParaRPr lang="en-US" altLang="zh-CN" sz="2800" kern="10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.(2,3)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	D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.(3,4)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9182" y="981522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51210"/>
              </p:ext>
            </p:extLst>
          </p:nvPr>
        </p:nvGraphicFramePr>
        <p:xfrm>
          <a:off x="409575" y="665981"/>
          <a:ext cx="11172825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文档" r:id="rId8" imgW="11183980" imgH="5580069" progId="Word.Document.12">
                  <p:embed/>
                </p:oleObj>
              </mc:Choice>
              <mc:Fallback>
                <p:oleObj name="文档" r:id="rId8" imgW="11183980" imgH="55800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9575" y="665981"/>
                        <a:ext cx="11172825" cy="557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439022" y="2421682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79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888184"/>
              </p:ext>
            </p:extLst>
          </p:nvPr>
        </p:nvGraphicFramePr>
        <p:xfrm>
          <a:off x="514350" y="778396"/>
          <a:ext cx="11182350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文档" r:id="rId8" imgW="11183980" imgH="4046073" progId="Word.Document.12">
                  <p:embed/>
                </p:oleObj>
              </mc:Choice>
              <mc:Fallback>
                <p:oleObj name="文档" r:id="rId8" imgW="11183980" imgH="40460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4350" y="778396"/>
                        <a:ext cx="11182350" cy="401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591572" y="269055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en-US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4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04754" y="-26590"/>
            <a:ext cx="2472670" cy="880109"/>
            <a:chOff x="11613" y="920823"/>
            <a:chExt cx="1443037" cy="733424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230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规律</a:t>
              </a:r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与方法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398257" y="1155174"/>
            <a:ext cx="11385581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二分就是平均分成两部分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二分法就是通过不断地将所选区间一分为二，使区间的两个端点逐步逼近零点，直至找到零点附近足够小的区间，根据所要求的精确度，用此区间的某个数值近似地表示真正的零点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二分法求方程近似解的适用范围：在包含方程解的一个区间上，函数图象是连续的，且两端点函数值异号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0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405458"/>
            <a:ext cx="11161240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二分法的概念：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对于在区间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>
                <a:latin typeface="Times New Roman" pitchFamily="18" charset="0"/>
                <a:ea typeface="华文细黑"/>
                <a:cs typeface="Times New Roman" pitchFamily="18" charset="0"/>
              </a:rPr>
              <a:t>a</a:t>
            </a:r>
            <a:r>
              <a:rPr lang="zh-CN" altLang="zh-CN" sz="2800" kern="100">
                <a:latin typeface="Times New Roman" pitchFamily="18" charset="0"/>
                <a:ea typeface="华文细黑"/>
                <a:cs typeface="Times New Roman" pitchFamily="18" charset="0"/>
              </a:rPr>
              <a:t>，</a:t>
            </a:r>
            <a:r>
              <a:rPr lang="en-US" altLang="zh-CN" sz="2800" i="1" kern="100">
                <a:latin typeface="Times New Roman" pitchFamily="18" charset="0"/>
                <a:ea typeface="华文细黑"/>
                <a:cs typeface="Times New Roman" pitchFamily="18" charset="0"/>
              </a:rPr>
              <a:t>b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上连续不断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u="sng" kern="100" smtClean="0">
                <a:latin typeface="Times New Roman"/>
                <a:ea typeface="华文细黑"/>
                <a:cs typeface="Courier New"/>
              </a:rPr>
              <a:t>	      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，通过不断地把函数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的零点所在的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区间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	     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使区间的两个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端点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	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进而得到零点近似值的方法叫做二分法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由函数的零点与相应方程根的关系，可用二分法来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	                         </a:t>
            </a:r>
            <a:r>
              <a:rPr lang="en-US" altLang="zh-CN" sz="2800" u="sng" kern="10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4190" y="1125538"/>
            <a:ext cx="1725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)&lt;0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08863" y="178030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一分为二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760" y="2402518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逐步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逼近零点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96664" y="299774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方程的近似解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55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74" y="549474"/>
            <a:ext cx="11385581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求函数零点的近似值时，所要求的精确度不同，得到的结果也不相同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二分法的实施步骤可以概括为一段口诀：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定区间，找中点，中值计算两边看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同号去，异号算，零点落在异号间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周而复始怎么办？精确度上来判断</a:t>
            </a:r>
            <a:r>
              <a:rPr lang="en-US" altLang="zh-CN" sz="2800" kern="10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34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4566" y="91828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知识点二　用二分法求函数</a:t>
            </a:r>
            <a:r>
              <a:rPr lang="en-US" altLang="zh-CN" sz="2800" b="1" i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f(x)</a:t>
            </a: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零点近似值的步骤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4566" y="667892"/>
            <a:ext cx="11161240" cy="58582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给定精确度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ε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，用二分法求函数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零点近似值的步骤：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确定区间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a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，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b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验证</a:t>
            </a:r>
            <a:r>
              <a:rPr lang="en-US" altLang="zh-CN" sz="2800" i="1" u="sng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给定精确度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ε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求区间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中点</a:t>
            </a:r>
            <a:r>
              <a:rPr lang="en-US" altLang="zh-CN" sz="2800" i="1" u="sng" kern="100" dirty="0" smtClean="0">
                <a:latin typeface="Times New Roman"/>
                <a:ea typeface="华文细黑"/>
                <a:cs typeface="Courier New"/>
              </a:rPr>
              <a:t>	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计算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i="1" u="sng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，则令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此时零点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，则令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此时零点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判断是否达到精确度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ε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：即若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ε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，则得到零点近似值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；否则重复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39022" y="1341562"/>
            <a:ext cx="1725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)&lt;0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6974" y="2061642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42878" y="3335405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就是函数的零点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99262" y="3933850"/>
            <a:ext cx="1122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71270" y="4562758"/>
            <a:ext cx="1122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34566" y="371154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知识点三　精确度与运算次数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4566" y="116324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精确到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精确度为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一样吗？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566" y="1883322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不一样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比如得数是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1.25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，精确到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都是通过四舍五入后保留一位小数得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精确度为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指零点近似值所在区间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|&lt;0.1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，比如零点近似值所在区间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(1.25,1.34).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若精确度为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，则近似值可以是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1.25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，也可以是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1.34.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915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6574" y="358230"/>
            <a:ext cx="1116124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如果给定零点所在的初始区间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与精确度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ε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，如何估算二分次数？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706341"/>
              </p:ext>
            </p:extLst>
          </p:nvPr>
        </p:nvGraphicFramePr>
        <p:xfrm>
          <a:off x="478582" y="1845618"/>
          <a:ext cx="1118235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文档" r:id="rId3" imgW="11183980" imgH="3570552" progId="Word.Document.12">
                  <p:embed/>
                </p:oleObj>
              </mc:Choice>
              <mc:Fallback>
                <p:oleObj name="文档" r:id="rId3" imgW="11183980" imgH="35705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582" y="1845618"/>
                        <a:ext cx="11182350" cy="356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79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题型探究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重点难点  个个击破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566" y="936543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类型一　二分法求零点近似值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4566" y="1773610"/>
            <a:ext cx="1094132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借助计算器或计算机用二分法求方程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的近似解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精确度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0.1)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6574" y="189434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原方程即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，令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用计算器或计算机作出函数</a:t>
            </a:r>
            <a:r>
              <a:rPr lang="en-US" altLang="zh-CN" sz="2800" i="1" kern="100">
                <a:latin typeface="Times New Roman"/>
                <a:ea typeface="华文细黑"/>
              </a:rPr>
              <a:t>f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</a:rPr>
              <a:t>3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的对应值表与图象如下：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28318"/>
              </p:ext>
            </p:extLst>
          </p:nvPr>
        </p:nvGraphicFramePr>
        <p:xfrm>
          <a:off x="550590" y="1637586"/>
          <a:ext cx="10585175" cy="1720200"/>
        </p:xfrm>
        <a:graphic>
          <a:graphicData uri="http://schemas.openxmlformats.org/drawingml/2006/table">
            <a:tbl>
              <a:tblPr/>
              <a:tblGrid>
                <a:gridCol w="2592697"/>
                <a:gridCol w="891396"/>
                <a:gridCol w="891396"/>
                <a:gridCol w="628114"/>
                <a:gridCol w="759756"/>
                <a:gridCol w="759756"/>
                <a:gridCol w="759756"/>
                <a:gridCol w="759756"/>
                <a:gridCol w="891396"/>
                <a:gridCol w="891396"/>
                <a:gridCol w="759756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7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…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f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en-US" sz="2800" i="1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i="1" kern="100" baseline="30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＋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r>
                        <a:rPr lang="en-US" sz="2800" i="1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7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21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75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142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273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…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6874" name="Picture 10" descr="RA3-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502" y="3470270"/>
            <a:ext cx="3194897" cy="30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406574" y="3285778"/>
            <a:ext cx="11161240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观察图或表可知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(1)·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说明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这个函数在区间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内有零点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取区间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1.5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用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计算器算得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(1.5)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0.33.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(1)·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(1.5)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(1,1.5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80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7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7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6574" y="405458"/>
            <a:ext cx="11161240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再取区间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(1,1.5)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1.25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，用计算器算得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(1.25)</a:t>
            </a:r>
            <a:r>
              <a:rPr lang="en-US" altLang="zh-CN" sz="2800" kern="10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≈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0.87.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(1.25)·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(1.5)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(1.25,1.5).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同理可得，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(1.375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1.5)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(1.375,1.437 5).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|1.375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1.437 5|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0.062 5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0.1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所以，原方程的近似解可取为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1.437 5.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436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965</Words>
  <Application>Microsoft Office PowerPoint</Application>
  <PresentationFormat>自定义</PresentationFormat>
  <Paragraphs>237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IPAPANNEW</vt:lpstr>
      <vt:lpstr>黑体</vt:lpstr>
      <vt:lpstr>华文细黑</vt:lpstr>
      <vt:lpstr>经典繁仿黑</vt:lpstr>
      <vt:lpstr>楷体</vt:lpstr>
      <vt:lpstr>宋体</vt:lpstr>
      <vt:lpstr>微软雅黑</vt:lpstr>
      <vt:lpstr>Arial</vt:lpstr>
      <vt:lpstr>Broadway</vt:lpstr>
      <vt:lpstr>Calibri</vt:lpstr>
      <vt:lpstr>Courier New</vt:lpstr>
      <vt:lpstr>Times New Roman</vt:lpstr>
      <vt:lpstr>6_Office 主题</vt:lpstr>
      <vt:lpstr>Document</vt:lpstr>
      <vt:lpstr>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972</cp:revision>
  <dcterms:created xsi:type="dcterms:W3CDTF">2014-11-27T01:03:08Z</dcterms:created>
  <dcterms:modified xsi:type="dcterms:W3CDTF">2016-10-27T08:03:40Z</dcterms:modified>
</cp:coreProperties>
</file>