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0"/>
  </p:notesMasterIdLst>
  <p:handoutMasterIdLst>
    <p:handoutMasterId r:id="rId31"/>
  </p:handoutMasterIdLst>
  <p:sldIdLst>
    <p:sldId id="931" r:id="rId2"/>
    <p:sldId id="836" r:id="rId3"/>
    <p:sldId id="956" r:id="rId4"/>
    <p:sldId id="957" r:id="rId5"/>
    <p:sldId id="841" r:id="rId6"/>
    <p:sldId id="972" r:id="rId7"/>
    <p:sldId id="986" r:id="rId8"/>
    <p:sldId id="987" r:id="rId9"/>
    <p:sldId id="988" r:id="rId10"/>
    <p:sldId id="989" r:id="rId11"/>
    <p:sldId id="858" r:id="rId12"/>
    <p:sldId id="974" r:id="rId13"/>
    <p:sldId id="976" r:id="rId14"/>
    <p:sldId id="990" r:id="rId15"/>
    <p:sldId id="991" r:id="rId16"/>
    <p:sldId id="992" r:id="rId17"/>
    <p:sldId id="978" r:id="rId18"/>
    <p:sldId id="979" r:id="rId19"/>
    <p:sldId id="980" r:id="rId20"/>
    <p:sldId id="984" r:id="rId21"/>
    <p:sldId id="993" r:id="rId22"/>
    <p:sldId id="985" r:id="rId23"/>
    <p:sldId id="510" r:id="rId24"/>
    <p:sldId id="690" r:id="rId25"/>
    <p:sldId id="827" r:id="rId26"/>
    <p:sldId id="968" r:id="rId27"/>
    <p:sldId id="930" r:id="rId28"/>
    <p:sldId id="971" r:id="rId29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2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3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package" Target="../embeddings/Microsoft_Word___6.docx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518658"/>
            <a:ext cx="81113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3.2.1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几类不同增长的</a:t>
            </a:r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函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数</a:t>
            </a:r>
            <a:endParaRPr lang="en-US" altLang="zh-CN" sz="5000" b="1" smtClean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  <a:p>
            <a:pPr lvl="0"/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 模型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91" y="1597125"/>
            <a:ext cx="4357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第三章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3.2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函数的模型及其应用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6" name="Picture 2" descr="E:\步步高   英语  人教必修5全国\图\1398249334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64" y="2048433"/>
            <a:ext cx="3341336" cy="24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549474"/>
            <a:ext cx="11291298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从累积回报来看，投资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天，应选择第一种投资方案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天，应选择第一或第二种投资方案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天，应选择第二种投资方案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以上，应选择第三种投资方案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 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891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261442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某公司预投资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万元，有两种投资可供选择：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甲方案年利率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10%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，按单利计算，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年后收回本金和利息；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乙方案年利率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9%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，按每年复利一次计算，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年后收回本金和利息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哪种投资更有利？这种投资比另一种投资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年可多得利息多少元？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结果精确到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4" y="3611514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按甲，每年利息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10%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10,5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年后本息合计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150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按乙，第一年本息合计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，第二年本息合计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1.09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年后本息合计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1.09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153.86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故按乙方案投资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年可多得利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3.86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万元，更有利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293" y="402417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需选择函数模型的实际问题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827" y="1094716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某公司为了实现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1 000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万元利润的目标，准备制定一个激励销售人员的奖励方案：在销售利润达到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万元时，按销售利润进行奖励，且奖金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单位：万元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随销售利润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单位：万元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的增加而增加，但奖金总数不超过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万元，同时奖金不超过利润的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25%.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现有三个奖励模型：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1.002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，其中哪个模型能符合公司的要求？按此模型，如果某人的销售利润是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343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万元，则所获奖金为多少？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477466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确定三个奖励模型中哪个能符合公司的要求，其本质是判断这三个函数模型哪一个的函数值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符合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下面画出了三个奖励模型的函数图象，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40969" name="Picture 9" descr="RA3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18" y="2594450"/>
            <a:ext cx="4645332" cy="306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298470"/>
            <a:ext cx="1116124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观察图象，对于模型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，因此，当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&gt;20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，所以不符合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对于模型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1.002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，由函数图象知，当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的取值在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附近，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值为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，由于函数是增函数，所以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值越过了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，不符合要求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对于函数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smtClean="0">
                <a:latin typeface="Times New Roman" pitchFamily="18" charset="0"/>
                <a:ea typeface="华文细黑"/>
                <a:cs typeface="Times New Roman" pitchFamily="18" charset="0"/>
              </a:rPr>
              <a:t>10,1000</a:t>
            </a:r>
            <a:r>
              <a:rPr lang="en-US" altLang="zh-CN" sz="2800" kern="100" smtClean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是增函数，所以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1 000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1&lt;log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2 401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奖励时，奖金不超过利润的</a:t>
            </a:r>
            <a:r>
              <a:rPr lang="en-US" altLang="zh-CN" sz="2800" kern="100">
                <a:latin typeface="Times New Roman"/>
                <a:ea typeface="华文细黑"/>
              </a:rPr>
              <a:t>25%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，即当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10,1 000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80237"/>
              </p:ext>
            </p:extLst>
          </p:nvPr>
        </p:nvGraphicFramePr>
        <p:xfrm>
          <a:off x="478582" y="5010522"/>
          <a:ext cx="5934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文档" r:id="rId4" imgW="5938330" imgH="1373566" progId="Word.Document.12">
                  <p:embed/>
                </p:oleObj>
              </mc:Choice>
              <mc:Fallback>
                <p:oleObj name="文档" r:id="rId4" imgW="5938330" imgH="13735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5010522"/>
                        <a:ext cx="59340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68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371154"/>
            <a:ext cx="1094132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10,1 000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利用计算器或计算机作出函数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的图象可知，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10,100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上是递减的，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(10)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0.316 7&lt;0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40444"/>
              </p:ext>
            </p:extLst>
          </p:nvPr>
        </p:nvGraphicFramePr>
        <p:xfrm>
          <a:off x="415205" y="3146698"/>
          <a:ext cx="9496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文档" r:id="rId4" imgW="9498880" imgH="1220708" progId="Word.Document.12">
                  <p:embed/>
                </p:oleObj>
              </mc:Choice>
              <mc:Fallback>
                <p:oleObj name="文档" r:id="rId4" imgW="9498880" imgH="1220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205" y="3146698"/>
                        <a:ext cx="94964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4566" y="4110346"/>
            <a:ext cx="109413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说明按模型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奖励，奖金不会超过利润的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25%.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629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549474"/>
            <a:ext cx="1094132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根据以上分析可知，只有奖励模型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符合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的要求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符合公司的要求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如果某人的销售利润是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343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万元，按奖励模型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获奖金数为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343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046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443738"/>
              </p:ext>
            </p:extLst>
          </p:nvPr>
        </p:nvGraphicFramePr>
        <p:xfrm>
          <a:off x="406574" y="440829"/>
          <a:ext cx="11182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文档" r:id="rId4" imgW="11183980" imgH="4246159" progId="Word.Document.12">
                  <p:embed/>
                </p:oleObj>
              </mc:Choice>
              <mc:Fallback>
                <p:oleObj name="文档" r:id="rId4" imgW="11183980" imgH="4246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440829"/>
                        <a:ext cx="11182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33345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设家庭中孩子数为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，旅游收费为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，旅游原价为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77965"/>
              </p:ext>
            </p:extLst>
          </p:nvPr>
        </p:nvGraphicFramePr>
        <p:xfrm>
          <a:off x="590550" y="1197546"/>
          <a:ext cx="108775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文档" r:id="rId4" imgW="10879561" imgH="1249549" progId="Word.Document.12">
                  <p:embed/>
                </p:oleObj>
              </mc:Choice>
              <mc:Fallback>
                <p:oleObj name="文档" r:id="rId4" imgW="10879561" imgH="1249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1197546"/>
                        <a:ext cx="1087755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09057"/>
              </p:ext>
            </p:extLst>
          </p:nvPr>
        </p:nvGraphicFramePr>
        <p:xfrm>
          <a:off x="622598" y="2133650"/>
          <a:ext cx="108775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文档" r:id="rId7" imgW="10879561" imgH="1279832" progId="Word.Document.12">
                  <p:embed/>
                </p:oleObj>
              </mc:Choice>
              <mc:Fallback>
                <p:oleObj name="文档" r:id="rId7" imgW="10879561" imgH="1279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98" y="2133650"/>
                        <a:ext cx="1087755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82520"/>
              </p:ext>
            </p:extLst>
          </p:nvPr>
        </p:nvGraphicFramePr>
        <p:xfrm>
          <a:off x="622598" y="3089548"/>
          <a:ext cx="108775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文档" r:id="rId10" imgW="10879561" imgH="1281274" progId="Word.Document.12">
                  <p:embed/>
                </p:oleObj>
              </mc:Choice>
              <mc:Fallback>
                <p:oleObj name="文档" r:id="rId10" imgW="10879561" imgH="12812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598" y="3089548"/>
                        <a:ext cx="10877550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50590" y="4040079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时，两家旅行社收费相等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时，甲旅行社更优惠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12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301" y="117426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幂函数、指数函数、对数函数增长的差异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8301" y="765498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观察下面表中的数据，你对函数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的增长差异有什么认识？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4461"/>
              </p:ext>
            </p:extLst>
          </p:nvPr>
        </p:nvGraphicFramePr>
        <p:xfrm>
          <a:off x="518570" y="2216350"/>
          <a:ext cx="10369153" cy="2887664"/>
        </p:xfrm>
        <a:graphic>
          <a:graphicData uri="http://schemas.openxmlformats.org/drawingml/2006/table">
            <a:tbl>
              <a:tblPr/>
              <a:tblGrid>
                <a:gridCol w="1618703"/>
                <a:gridCol w="717038"/>
                <a:gridCol w="717038"/>
                <a:gridCol w="717038"/>
                <a:gridCol w="943170"/>
                <a:gridCol w="867318"/>
                <a:gridCol w="943170"/>
                <a:gridCol w="943170"/>
                <a:gridCol w="1017595"/>
                <a:gridCol w="1017595"/>
                <a:gridCol w="867318"/>
              </a:tblGrid>
              <a:tr h="267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49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log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98301" y="4904945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尽管在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的某一范围内，有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的情况，但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增长的快，当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66" y="90951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函数模型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566" y="1604814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自由落体速度公式</a:t>
            </a:r>
            <a:r>
              <a:rPr lang="en-US" altLang="zh-CN" sz="2800" i="1" kern="100">
                <a:latin typeface="Book Antiqua"/>
                <a:ea typeface="华文细黑"/>
                <a:cs typeface="Times New Roman"/>
              </a:rPr>
              <a:t>v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是一种函数模型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类比这个公式的发现过程，说说什么是函数模型？它怎么来的？有什么用？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566" y="2963442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函数模型来源于现实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伽利略斜塔抛球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，通过收集数据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打点计时器测量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，画散点图分析数据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增长速度、单位时间内的增长量等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，寻找或选择函数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假说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来拟合，这个函数即为函数模型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函数模型通常用来解释已有数据和预测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333450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的图象如图所示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设两函数的图象交于点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49161" name="Picture 9" descr="RA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56" y="1986438"/>
            <a:ext cx="2381380" cy="278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05458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请指出图中曲线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分别对应的函数；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49161" name="Picture 9" descr="RA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693490"/>
            <a:ext cx="2381380" cy="278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8582" y="1155174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充分大时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位于上方的函数是指数函数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另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一个函数就是幂函数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对应的函数为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对应的函数为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33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566" y="44664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结合函数图象，判断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的大小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166724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2,9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10.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2,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2 013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从图象上可以看出，当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(2 013)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10" name="Picture 9" descr="RA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0" y="1146832"/>
            <a:ext cx="2381380" cy="278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2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1125538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下列函数中随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的增长而增长最快的是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B.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D.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smtClean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4990" y="119754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574" y="693490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能使不等式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一定成立的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的取值区间是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 	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31174" y="752363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909514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某物体一天中的温度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是时间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的函数：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表示中午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，其后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取正值，则下午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时温度为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A.8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B.78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C.112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D.18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5686" y="177361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477466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细菌繁殖时，细菌数随时间成倍增长</a:t>
            </a:r>
            <a:r>
              <a:rPr lang="en-US" altLang="zh-CN" sz="2800" kern="100">
                <a:latin typeface="Times New Roman"/>
                <a:ea typeface="华文细黑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若实验开始时有</a:t>
            </a:r>
            <a:r>
              <a:rPr lang="en-US" altLang="zh-CN" sz="2800" kern="100">
                <a:latin typeface="Times New Roman"/>
                <a:ea typeface="华文细黑"/>
              </a:rPr>
              <a:t>300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个细菌，以后的细菌数如下表所示：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04754"/>
              </p:ext>
            </p:extLst>
          </p:nvPr>
        </p:nvGraphicFramePr>
        <p:xfrm>
          <a:off x="550590" y="1882635"/>
          <a:ext cx="9722405" cy="2123223"/>
        </p:xfrm>
        <a:graphic>
          <a:graphicData uri="http://schemas.openxmlformats.org/drawingml/2006/table">
            <a:tbl>
              <a:tblPr/>
              <a:tblGrid>
                <a:gridCol w="2363789"/>
                <a:gridCol w="1638064"/>
                <a:gridCol w="1638064"/>
                <a:gridCol w="2041244"/>
                <a:gridCol w="2041244"/>
              </a:tblGrid>
              <a:tr h="849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(h)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39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细菌数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1 200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2 400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406574" y="4041821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据此表可推测实验开始前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 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的细菌数为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A.75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B.100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C.150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D.200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998" y="422188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693490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函数应用题的类型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函数应用题主要有：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函数类型已知的问题；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函数类型未知的问题；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利用函数拟合法得到函数模型的问题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解决实际问题的流程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33812" name="Picture 20" descr="RA3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97" y="3339000"/>
            <a:ext cx="7588069" cy="297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477466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上，尽管函数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都是增函数，但它们的增长速度不同，而且不在同一个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档次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随着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的增大，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的增长速度越来越快，会超过并远远大于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的增长速度，而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的增长速度越来越慢，因此总存在一个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731194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一般地，设自变量为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，并用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表示各相关量，然后根据问题的已知条件，运用已掌握的数学知识、物理知识及其他相关知识建立函数关系式，将实际问题转化为数学问题，实现问题的数学化，即所谓建立数学模型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2558" y="8225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三种常见函数模型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550" y="54947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比较三种函数模型的性质，填写下表</a:t>
            </a:r>
            <a:r>
              <a:rPr lang="en-US" altLang="zh-CN" sz="2800" kern="100">
                <a:latin typeface="Times New Roman"/>
                <a:ea typeface="华文细黑"/>
              </a:rPr>
              <a:t>.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43678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64426"/>
              </p:ext>
            </p:extLst>
          </p:nvPr>
        </p:nvGraphicFramePr>
        <p:xfrm>
          <a:off x="334566" y="1304722"/>
          <a:ext cx="11665296" cy="5120640"/>
        </p:xfrm>
        <a:graphic>
          <a:graphicData uri="http://schemas.openxmlformats.org/drawingml/2006/table">
            <a:tbl>
              <a:tblPr/>
              <a:tblGrid>
                <a:gridCol w="2689017"/>
                <a:gridCol w="2855599"/>
                <a:gridCol w="2736304"/>
                <a:gridCol w="3384376"/>
              </a:tblGrid>
              <a:tr h="532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　　　函数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性质　　　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&gt;1)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log</a:t>
                      </a:r>
                      <a:r>
                        <a:rPr lang="en-US" sz="2800" i="1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&gt;1)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&gt;0)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4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在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，＋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上的增减性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图象的变化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随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的增大逐渐变</a:t>
                      </a:r>
                      <a:r>
                        <a:rPr lang="en-US" sz="2800" kern="10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r>
                        <a:rPr lang="en-US" sz="2800" kern="100" smtClean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随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的增大逐渐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趋于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随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而不同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增长速度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增长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r>
                        <a:rPr lang="en-US" sz="2800" i="1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i="1" kern="100" baseline="300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的增长，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增长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r>
                        <a:rPr lang="zh-CN" altLang="en-US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　</a:t>
                      </a:r>
                      <a:r>
                        <a:rPr lang="en-US" sz="28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log</a:t>
                      </a:r>
                      <a:r>
                        <a:rPr lang="en-US" sz="2800" i="1" kern="100" baseline="-250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i="1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的增长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5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增长后果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总存在一个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，当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时，就会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</a:t>
                      </a:r>
                      <a:r>
                        <a:rPr lang="en-US" sz="2800" i="1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90950" y="2773717"/>
            <a:ext cx="1261884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增函数</a:t>
            </a:r>
            <a:endParaRPr lang="zh-CN" altLang="en-US" sz="2800" kern="10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33522" y="2840787"/>
            <a:ext cx="1261884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增函数</a:t>
            </a:r>
          </a:p>
        </p:txBody>
      </p:sp>
      <p:sp>
        <p:nvSpPr>
          <p:cNvPr id="14" name="矩形 13"/>
          <p:cNvSpPr/>
          <p:nvPr/>
        </p:nvSpPr>
        <p:spPr>
          <a:xfrm>
            <a:off x="9623598" y="2781722"/>
            <a:ext cx="1261884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3535243" y="45099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陡</a:t>
            </a:r>
          </a:p>
        </p:txBody>
      </p:sp>
      <p:sp>
        <p:nvSpPr>
          <p:cNvPr id="18" name="矩形 17"/>
          <p:cNvSpPr/>
          <p:nvPr/>
        </p:nvSpPr>
        <p:spPr>
          <a:xfrm>
            <a:off x="6167214" y="45099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稳定</a:t>
            </a:r>
          </a:p>
        </p:txBody>
      </p:sp>
      <p:sp>
        <p:nvSpPr>
          <p:cNvPr id="20" name="矩形 19"/>
          <p:cNvSpPr/>
          <p:nvPr/>
        </p:nvSpPr>
        <p:spPr>
          <a:xfrm>
            <a:off x="4832355" y="5138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快于</a:t>
            </a:r>
          </a:p>
        </p:txBody>
      </p:sp>
      <p:sp>
        <p:nvSpPr>
          <p:cNvPr id="21" name="矩形 20"/>
          <p:cNvSpPr/>
          <p:nvPr/>
        </p:nvSpPr>
        <p:spPr>
          <a:xfrm>
            <a:off x="8975526" y="51579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快于</a:t>
            </a:r>
          </a:p>
        </p:txBody>
      </p:sp>
      <p:sp>
        <p:nvSpPr>
          <p:cNvPr id="23" name="矩形 22"/>
          <p:cNvSpPr/>
          <p:nvPr/>
        </p:nvSpPr>
        <p:spPr>
          <a:xfrm>
            <a:off x="8975526" y="5806058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&gt;log</a:t>
            </a:r>
            <a:r>
              <a:rPr lang="en-US" altLang="zh-CN" sz="2800" i="1" kern="100" baseline="-25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圆角矩形 23">
            <a:hlinkClick r:id="rId2" action="ppaction://hlinksldjump"/>
          </p:cNvPr>
          <p:cNvSpPr/>
          <p:nvPr/>
        </p:nvSpPr>
        <p:spPr>
          <a:xfrm>
            <a:off x="11382521" y="6655296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9365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建立函数模型解决实际问题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301" y="1726382"/>
            <a:ext cx="11161240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假设你有一笔资金用于投资，现有三种投资方案供你选择，这三种方案的回报如下：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方案一：每天回报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元；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方案二：第一天回报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元，以后每天比前一天多回报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元；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方案三：第一天回报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元，以后每天的回报比前一天翻一番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请问，你会选择哪种投资方案？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52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2" action="ppaction://hlinksldjump"/>
          </p:cNvPr>
          <p:cNvSpPr/>
          <p:nvPr/>
        </p:nvSpPr>
        <p:spPr>
          <a:xfrm>
            <a:off x="11063758" y="6663993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66" y="155899"/>
            <a:ext cx="11385581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设第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天所得的回报为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元，那么方案一对应的函数为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40(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方案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二对应的函数为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方案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三对应的函数为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0.4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这三个方案的回报如下表：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19720"/>
              </p:ext>
            </p:extLst>
          </p:nvPr>
        </p:nvGraphicFramePr>
        <p:xfrm>
          <a:off x="478584" y="2925738"/>
          <a:ext cx="10873206" cy="3200400"/>
        </p:xfrm>
        <a:graphic>
          <a:graphicData uri="http://schemas.openxmlformats.org/drawingml/2006/table">
            <a:tbl>
              <a:tblPr/>
              <a:tblGrid>
                <a:gridCol w="1570441"/>
                <a:gridCol w="1570441"/>
                <a:gridCol w="1570441"/>
                <a:gridCol w="1450560"/>
                <a:gridCol w="1570441"/>
                <a:gridCol w="1570441"/>
                <a:gridCol w="1570441"/>
              </a:tblGrid>
              <a:tr h="20458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天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方案一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方案二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方案三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4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增加量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增加量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增加量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圆角矩形 9">
            <a:hlinkClick r:id="rId3" action="ppaction://hlinksldjump"/>
          </p:cNvPr>
          <p:cNvSpPr/>
          <p:nvPr/>
        </p:nvSpPr>
        <p:spPr>
          <a:xfrm>
            <a:off x="9767614" y="6659268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反思与感悟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08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52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2" action="ppaction://hlinksldjump"/>
          </p:cNvPr>
          <p:cNvSpPr/>
          <p:nvPr/>
        </p:nvSpPr>
        <p:spPr>
          <a:xfrm>
            <a:off x="11063758" y="6663993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00501"/>
              </p:ext>
            </p:extLst>
          </p:nvPr>
        </p:nvGraphicFramePr>
        <p:xfrm>
          <a:off x="622600" y="613410"/>
          <a:ext cx="10873206" cy="5120640"/>
        </p:xfrm>
        <a:graphic>
          <a:graphicData uri="http://schemas.openxmlformats.org/drawingml/2006/table">
            <a:tbl>
              <a:tblPr/>
              <a:tblGrid>
                <a:gridCol w="936104"/>
                <a:gridCol w="1080120"/>
                <a:gridCol w="1152128"/>
                <a:gridCol w="1080120"/>
                <a:gridCol w="1080120"/>
                <a:gridCol w="2736304"/>
                <a:gridCol w="2808310"/>
              </a:tblGrid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3.2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6.4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3.2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6.4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51.2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102.4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51.2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214 748 364.8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107 374 182.4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4255" marR="242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9767614" y="6659268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反思与感悟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36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52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2" action="ppaction://hlinksldjump"/>
          </p:cNvPr>
          <p:cNvSpPr/>
          <p:nvPr/>
        </p:nvSpPr>
        <p:spPr>
          <a:xfrm>
            <a:off x="11063758" y="6663993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574" y="249823"/>
            <a:ext cx="11291298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从每天的回报量来看：第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天方案一最多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天方案一和方案二一样多，方案三最少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天方案二最多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天以后方案三最多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这三个函数模型的图象如下图所示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51202" name="Picture 2" descr="RA3-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41" y="3582849"/>
            <a:ext cx="4175027" cy="301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>
            <a:hlinkClick r:id="rId4" action="ppaction://hlinksldjump"/>
          </p:cNvPr>
          <p:cNvSpPr/>
          <p:nvPr/>
        </p:nvSpPr>
        <p:spPr>
          <a:xfrm>
            <a:off x="9767614" y="6659268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反思与感悟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79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52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2" action="ppaction://hlinksldjump"/>
          </p:cNvPr>
          <p:cNvSpPr/>
          <p:nvPr/>
        </p:nvSpPr>
        <p:spPr>
          <a:xfrm>
            <a:off x="11063758" y="6663993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524" y="-26590"/>
            <a:ext cx="11291298" cy="26000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从中分析出它们的增长在速度上的差异是：方案一的函数是常数函数，方案二、方案三的函数是增函数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方案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二的函数的增长量固定不变，方案三的增长是加速的，比方案二快的多</a:t>
            </a:r>
            <a:r>
              <a:rPr lang="en-US" altLang="zh-CN" sz="2800" kern="100">
                <a:latin typeface="Times New Roman"/>
                <a:ea typeface="华文细黑"/>
              </a:rPr>
              <a:t>.</a:t>
            </a:r>
            <a:endParaRPr lang="en-US" altLang="zh-CN" sz="2800" kern="10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850"/>
              </p:ext>
            </p:extLst>
          </p:nvPr>
        </p:nvGraphicFramePr>
        <p:xfrm>
          <a:off x="334566" y="2637706"/>
          <a:ext cx="11593288" cy="3692083"/>
        </p:xfrm>
        <a:graphic>
          <a:graphicData uri="http://schemas.openxmlformats.org/drawingml/2006/table">
            <a:tbl>
              <a:tblPr/>
              <a:tblGrid>
                <a:gridCol w="2016224"/>
                <a:gridCol w="792088"/>
                <a:gridCol w="720080"/>
                <a:gridCol w="720080"/>
                <a:gridCol w="792088"/>
                <a:gridCol w="864096"/>
                <a:gridCol w="792088"/>
                <a:gridCol w="864096"/>
                <a:gridCol w="864096"/>
                <a:gridCol w="1080120"/>
                <a:gridCol w="1080120"/>
                <a:gridCol w="1008112"/>
              </a:tblGrid>
              <a:tr h="1800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       </a:t>
                      </a:r>
                      <a:r>
                        <a:rPr lang="zh-CN" altLang="en-US" sz="2500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　</a:t>
                      </a:r>
                      <a:r>
                        <a:rPr lang="zh-CN" sz="25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天数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回报</a:t>
                      </a:r>
                      <a:r>
                        <a:rPr lang="en-US" sz="25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zh-CN" sz="25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方案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11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一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160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240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280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320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360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440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二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150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210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280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360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450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550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660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8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三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0.4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2.8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12.4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25.2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50.8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102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204.4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409.2</a:t>
                      </a:r>
                      <a:endParaRPr lang="zh-CN" sz="25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818.8</a:t>
                      </a:r>
                      <a:endParaRPr lang="zh-CN" sz="25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H="1" flipV="1">
            <a:off x="348524" y="2637706"/>
            <a:ext cx="1930258" cy="1756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48524" y="3861842"/>
            <a:ext cx="1930258" cy="53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hlinkClick r:id="rId3" action="ppaction://hlinksldjump"/>
          </p:cNvPr>
          <p:cNvSpPr/>
          <p:nvPr/>
        </p:nvSpPr>
        <p:spPr>
          <a:xfrm>
            <a:off x="9767614" y="6659268"/>
            <a:ext cx="1126655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反思与感悟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4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1273</Words>
  <Application>Microsoft Office PowerPoint</Application>
  <PresentationFormat>自定义</PresentationFormat>
  <Paragraphs>343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Book Antiqua</vt:lpstr>
      <vt:lpstr>Broadway</vt:lpstr>
      <vt:lpstr>Calibri</vt:lpstr>
      <vt:lpstr>Courier New</vt:lpstr>
      <vt:lpstr>Times New Roman</vt:lpstr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960</cp:revision>
  <dcterms:created xsi:type="dcterms:W3CDTF">2014-11-27T01:03:08Z</dcterms:created>
  <dcterms:modified xsi:type="dcterms:W3CDTF">2016-10-30T14:41:54Z</dcterms:modified>
</cp:coreProperties>
</file>