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6"/>
  </p:notesMasterIdLst>
  <p:handoutMasterIdLst>
    <p:handoutMasterId r:id="rId27"/>
  </p:handoutMasterIdLst>
  <p:sldIdLst>
    <p:sldId id="931" r:id="rId2"/>
    <p:sldId id="836" r:id="rId3"/>
    <p:sldId id="957" r:id="rId4"/>
    <p:sldId id="958" r:id="rId5"/>
    <p:sldId id="959" r:id="rId6"/>
    <p:sldId id="841" r:id="rId7"/>
    <p:sldId id="885" r:id="rId8"/>
    <p:sldId id="858" r:id="rId9"/>
    <p:sldId id="986" r:id="rId10"/>
    <p:sldId id="988" r:id="rId11"/>
    <p:sldId id="974" r:id="rId12"/>
    <p:sldId id="976" r:id="rId13"/>
    <p:sldId id="978" r:id="rId14"/>
    <p:sldId id="980" r:id="rId15"/>
    <p:sldId id="981" r:id="rId16"/>
    <p:sldId id="984" r:id="rId17"/>
    <p:sldId id="985" r:id="rId18"/>
    <p:sldId id="510" r:id="rId19"/>
    <p:sldId id="690" r:id="rId20"/>
    <p:sldId id="827" r:id="rId21"/>
    <p:sldId id="968" r:id="rId22"/>
    <p:sldId id="969" r:id="rId23"/>
    <p:sldId id="930" r:id="rId24"/>
    <p:sldId id="971" r:id="rId25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9038"/>
    <a:srgbClr val="FF6600"/>
    <a:srgbClr val="0066FF"/>
    <a:srgbClr val="03EB5B"/>
    <a:srgbClr val="FFFFFF"/>
    <a:srgbClr val="00CCFF"/>
    <a:srgbClr val="0000CC"/>
    <a:srgbClr val="0033CC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2254" autoAdjust="0"/>
  </p:normalViewPr>
  <p:slideViewPr>
    <p:cSldViewPr>
      <p:cViewPr varScale="1">
        <p:scale>
          <a:sx n="68" d="100"/>
          <a:sy n="68" d="100"/>
        </p:scale>
        <p:origin x="66" y="97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emf"/><Relationship Id="rId2" Type="http://schemas.openxmlformats.org/officeDocument/2006/relationships/image" Target="../media/image30.w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wmf"/><Relationship Id="rId1" Type="http://schemas.openxmlformats.org/officeDocument/2006/relationships/image" Target="../media/image3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emf"/><Relationship Id="rId4" Type="http://schemas.openxmlformats.org/officeDocument/2006/relationships/image" Target="../media/image4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2061642"/>
            <a:ext cx="12190413" cy="24601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478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2" r:id="rId2"/>
    <p:sldLayoutId id="2147483813" r:id="rId3"/>
    <p:sldLayoutId id="2147483817" r:id="rId4"/>
    <p:sldLayoutId id="2147483815" r:id="rId5"/>
    <p:sldLayoutId id="2147483816" r:id="rId6"/>
    <p:sldLayoutId id="2147483818" r:id="rId7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__7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4.bin"/><Relationship Id="rId7" Type="http://schemas.openxmlformats.org/officeDocument/2006/relationships/package" Target="../embeddings/Microsoft_Word___9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__8.docx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1.docx"/><Relationship Id="rId3" Type="http://schemas.openxmlformats.org/officeDocument/2006/relationships/image" Target="../media/image23.png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emf"/><Relationship Id="rId11" Type="http://schemas.openxmlformats.org/officeDocument/2006/relationships/package" Target="../embeddings/Microsoft_Word___12.docx"/><Relationship Id="rId5" Type="http://schemas.openxmlformats.org/officeDocument/2006/relationships/package" Target="../embeddings/Microsoft_Word___10.docx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7.emf"/><Relationship Id="rId3" Type="http://schemas.openxmlformats.org/officeDocument/2006/relationships/oleObject" Target="../embeddings/oleObject19.bin"/><Relationship Id="rId7" Type="http://schemas.openxmlformats.org/officeDocument/2006/relationships/image" Target="../media/image25.wmf"/><Relationship Id="rId12" Type="http://schemas.openxmlformats.org/officeDocument/2006/relationships/package" Target="../embeddings/Microsoft_Word___14.docx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8.e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15" Type="http://schemas.openxmlformats.org/officeDocument/2006/relationships/package" Target="../embeddings/Microsoft_Word___15.docx"/><Relationship Id="rId10" Type="http://schemas.openxmlformats.org/officeDocument/2006/relationships/image" Target="../media/image26.wmf"/><Relationship Id="rId4" Type="http://schemas.openxmlformats.org/officeDocument/2006/relationships/package" Target="../embeddings/Microsoft_Word___13.docx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package" Target="../embeddings/Microsoft_Word___17.docx"/><Relationship Id="rId18" Type="http://schemas.openxmlformats.org/officeDocument/2006/relationships/oleObject" Target="../embeddings/oleObject32.bin"/><Relationship Id="rId3" Type="http://schemas.openxmlformats.org/officeDocument/2006/relationships/oleObject" Target="../embeddings/oleObject26.bin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4.emf"/><Relationship Id="rId2" Type="http://schemas.openxmlformats.org/officeDocument/2006/relationships/slideLayout" Target="../slideLayouts/slideLayout3.xml"/><Relationship Id="rId16" Type="http://schemas.openxmlformats.org/officeDocument/2006/relationships/package" Target="../embeddings/Microsoft_Word___18.docx"/><Relationship Id="rId20" Type="http://schemas.openxmlformats.org/officeDocument/2006/relationships/image" Target="../media/image35.e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2.wmf"/><Relationship Id="rId5" Type="http://schemas.openxmlformats.org/officeDocument/2006/relationships/image" Target="../media/image29.emf"/><Relationship Id="rId15" Type="http://schemas.openxmlformats.org/officeDocument/2006/relationships/oleObject" Target="../embeddings/oleObject31.bin"/><Relationship Id="rId10" Type="http://schemas.openxmlformats.org/officeDocument/2006/relationships/oleObject" Target="../embeddings/oleObject29.bin"/><Relationship Id="rId19" Type="http://schemas.openxmlformats.org/officeDocument/2006/relationships/package" Target="../embeddings/Microsoft_Word___19.docx"/><Relationship Id="rId4" Type="http://schemas.openxmlformats.org/officeDocument/2006/relationships/package" Target="../embeddings/Microsoft_Word___16.docx"/><Relationship Id="rId9" Type="http://schemas.openxmlformats.org/officeDocument/2006/relationships/image" Target="../media/image31.wmf"/><Relationship Id="rId1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3.bin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6.emf"/><Relationship Id="rId10" Type="http://schemas.openxmlformats.org/officeDocument/2006/relationships/image" Target="../media/image38.emf"/><Relationship Id="rId4" Type="http://schemas.openxmlformats.org/officeDocument/2006/relationships/package" Target="../embeddings/Microsoft_Word___20.docx"/><Relationship Id="rId9" Type="http://schemas.openxmlformats.org/officeDocument/2006/relationships/package" Target="../embeddings/Microsoft_Word___21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6.bin"/><Relationship Id="rId7" Type="http://schemas.openxmlformats.org/officeDocument/2006/relationships/image" Target="../media/image39.wmf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7.bin"/><Relationship Id="rId11" Type="http://schemas.openxmlformats.org/officeDocument/2006/relationships/package" Target="../embeddings/Microsoft_Word___23.docx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39.bin"/><Relationship Id="rId4" Type="http://schemas.openxmlformats.org/officeDocument/2006/relationships/package" Target="../embeddings/Microsoft_Word___22.docx"/><Relationship Id="rId9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3.emf"/><Relationship Id="rId3" Type="http://schemas.openxmlformats.org/officeDocument/2006/relationships/slide" Target="slide18.xml"/><Relationship Id="rId7" Type="http://schemas.openxmlformats.org/officeDocument/2006/relationships/slide" Target="slide22.xml"/><Relationship Id="rId12" Type="http://schemas.openxmlformats.org/officeDocument/2006/relationships/package" Target="../embeddings/Microsoft_Word___25.docx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4.emf"/><Relationship Id="rId1" Type="http://schemas.openxmlformats.org/officeDocument/2006/relationships/vmlDrawing" Target="../drawings/vmlDrawing16.vml"/><Relationship Id="rId6" Type="http://schemas.openxmlformats.org/officeDocument/2006/relationships/slide" Target="slide21.xml"/><Relationship Id="rId11" Type="http://schemas.openxmlformats.org/officeDocument/2006/relationships/oleObject" Target="../embeddings/oleObject41.bin"/><Relationship Id="rId5" Type="http://schemas.openxmlformats.org/officeDocument/2006/relationships/slide" Target="slide20.xml"/><Relationship Id="rId15" Type="http://schemas.openxmlformats.org/officeDocument/2006/relationships/package" Target="../embeddings/Microsoft_Word___26.docx"/><Relationship Id="rId10" Type="http://schemas.openxmlformats.org/officeDocument/2006/relationships/image" Target="../media/image42.emf"/><Relationship Id="rId4" Type="http://schemas.openxmlformats.org/officeDocument/2006/relationships/slide" Target="slide19.xml"/><Relationship Id="rId9" Type="http://schemas.openxmlformats.org/officeDocument/2006/relationships/package" Target="../embeddings/Microsoft_Word___24.docx"/><Relationship Id="rId14" Type="http://schemas.openxmlformats.org/officeDocument/2006/relationships/oleObject" Target="../embeddings/oleObject4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slide" Target="slide18.xml"/><Relationship Id="rId7" Type="http://schemas.openxmlformats.org/officeDocument/2006/relationships/slide" Target="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10" Type="http://schemas.openxmlformats.org/officeDocument/2006/relationships/image" Target="../media/image45.emf"/><Relationship Id="rId4" Type="http://schemas.openxmlformats.org/officeDocument/2006/relationships/slide" Target="slide19.xml"/><Relationship Id="rId9" Type="http://schemas.openxmlformats.org/officeDocument/2006/relationships/package" Target="../embeddings/Microsoft_Word___27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Word___1.docx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slide" Target="slide18.xml"/><Relationship Id="rId7" Type="http://schemas.openxmlformats.org/officeDocument/2006/relationships/slide" Target="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10" Type="http://schemas.openxmlformats.org/officeDocument/2006/relationships/image" Target="../media/image46.emf"/><Relationship Id="rId4" Type="http://schemas.openxmlformats.org/officeDocument/2006/relationships/slide" Target="slide19.xml"/><Relationship Id="rId9" Type="http://schemas.openxmlformats.org/officeDocument/2006/relationships/package" Target="../embeddings/Microsoft_Word___28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slide" Target="slide18.xml"/><Relationship Id="rId7" Type="http://schemas.openxmlformats.org/officeDocument/2006/relationships/slide" Target="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slide" Target="slide21.xml"/><Relationship Id="rId11" Type="http://schemas.openxmlformats.org/officeDocument/2006/relationships/image" Target="../media/image49.png"/><Relationship Id="rId5" Type="http://schemas.openxmlformats.org/officeDocument/2006/relationships/slide" Target="slide20.xml"/><Relationship Id="rId10" Type="http://schemas.openxmlformats.org/officeDocument/2006/relationships/image" Target="../media/image48.png"/><Relationship Id="rId4" Type="http://schemas.openxmlformats.org/officeDocument/2006/relationships/slide" Target="slide19.xml"/><Relationship Id="rId9" Type="http://schemas.openxmlformats.org/officeDocument/2006/relationships/image" Target="../media/image4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__29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0" Type="http://schemas.openxmlformats.org/officeDocument/2006/relationships/image" Target="../media/image8.emf"/><Relationship Id="rId4" Type="http://schemas.openxmlformats.org/officeDocument/2006/relationships/package" Target="../embeddings/Microsoft_Word___2.docx"/><Relationship Id="rId9" Type="http://schemas.openxmlformats.org/officeDocument/2006/relationships/package" Target="../embeddings/Microsoft_Word___3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__4.docx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8.bin"/><Relationship Id="rId7" Type="http://schemas.openxmlformats.org/officeDocument/2006/relationships/package" Target="../embeddings/Microsoft_Word___6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__5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Word_97_-_2003___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94725" y="2856052"/>
            <a:ext cx="404469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5000" b="1" dirty="0" smtClean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§ 2.3</a:t>
            </a:r>
            <a:r>
              <a:rPr lang="zh-CN" altLang="en-US" sz="50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　幂函数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-18819" y="1661532"/>
            <a:ext cx="330571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第二章　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基本初等函数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(Ⅰ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pic>
        <p:nvPicPr>
          <p:cNvPr id="8" name="Picture 3" descr="E:\步步高   英语  人教必修5全国\图\37a5d7166255a9d5e5b635573edaf2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48" y="2058691"/>
            <a:ext cx="3400605" cy="245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2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/>
        </p:nvSpPr>
        <p:spPr>
          <a:xfrm>
            <a:off x="326293" y="117426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类型二　比较大小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606" y="1053530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2 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比较下列各组数的大小</a:t>
            </a: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347207"/>
              </p:ext>
            </p:extLst>
          </p:nvPr>
        </p:nvGraphicFramePr>
        <p:xfrm>
          <a:off x="5637213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7213" y="3328988"/>
                        <a:ext cx="914400" cy="1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067823"/>
              </p:ext>
            </p:extLst>
          </p:nvPr>
        </p:nvGraphicFramePr>
        <p:xfrm>
          <a:off x="841375" y="1701800"/>
          <a:ext cx="4327525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Equation" r:id="rId5" imgW="1574640" imgH="1777680" progId="Equation.DSMT4">
                  <p:embed/>
                </p:oleObj>
              </mc:Choice>
              <mc:Fallback>
                <p:oleObj name="Equation" r:id="rId5" imgW="157464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1375" y="1701800"/>
                        <a:ext cx="4327525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5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6293" y="117426"/>
            <a:ext cx="11457545" cy="769417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类型三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　幂函数的图象及应用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02607"/>
              </p:ext>
            </p:extLst>
          </p:nvPr>
        </p:nvGraphicFramePr>
        <p:xfrm>
          <a:off x="457472" y="837506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文档" r:id="rId4" imgW="11212583" imgH="2278824" progId="Word.Document.12">
                  <p:embed/>
                </p:oleObj>
              </mc:Choice>
              <mc:Fallback>
                <p:oleObj name="文档" r:id="rId4" imgW="11212583" imgH="22788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472" y="837506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0545" y="1862029"/>
            <a:ext cx="11161240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同理可求得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在同一坐标系里作出函数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的图象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如图所示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观察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图象可得：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101899"/>
              </p:ext>
            </p:extLst>
          </p:nvPr>
        </p:nvGraphicFramePr>
        <p:xfrm>
          <a:off x="619397" y="349861"/>
          <a:ext cx="110204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2" name="文档" r:id="rId4" imgW="11022415" imgH="1192227" progId="Word.Document.12">
                  <p:embed/>
                </p:oleObj>
              </mc:Choice>
              <mc:Fallback>
                <p:oleObj name="文档" r:id="rId4" imgW="11022415" imgH="11922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9397" y="349861"/>
                        <a:ext cx="11020425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901370"/>
              </p:ext>
            </p:extLst>
          </p:nvPr>
        </p:nvGraphicFramePr>
        <p:xfrm>
          <a:off x="550590" y="1213957"/>
          <a:ext cx="110204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3" name="文档" r:id="rId7" imgW="11022415" imgH="1194029" progId="Word.Document.12">
                  <p:embed/>
                </p:oleObj>
              </mc:Choice>
              <mc:Fallback>
                <p:oleObj name="文档" r:id="rId7" imgW="11022415" imgH="11940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590" y="1213957"/>
                        <a:ext cx="11020425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75" name="Picture 15" descr="RA2-3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77" y="3481481"/>
            <a:ext cx="3746261" cy="282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06574" y="3806245"/>
            <a:ext cx="11161240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2532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7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25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7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8582" y="261442"/>
            <a:ext cx="11161240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跟踪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训练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幂函数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，当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取不同的正数时，在区间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[0,1]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上它们的图象是一簇美丽的曲线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设点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(1,0)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，连接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，线段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恰好被其中的两个幂函数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的图象三等分，即有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那么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αβ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A.1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B.2	       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C.3  </a:t>
            </a:r>
            <a:r>
              <a:rPr lang="en-US" altLang="zh-CN" sz="2800" kern="100" dirty="0">
                <a:latin typeface="Times New Roman"/>
                <a:ea typeface="华文细黑"/>
              </a:rPr>
              <a:t>	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      D</a:t>
            </a:r>
            <a:r>
              <a:rPr lang="en-US" altLang="zh-CN" sz="2800" kern="100" dirty="0">
                <a:latin typeface="Times New Roman"/>
                <a:ea typeface="华文细黑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无法确定</a:t>
            </a: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</p:txBody>
      </p:sp>
      <p:pic>
        <p:nvPicPr>
          <p:cNvPr id="43023" name="Picture 15" descr="RA2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957" y="2277666"/>
            <a:ext cx="2299857" cy="223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441724"/>
              </p:ext>
            </p:extLst>
          </p:nvPr>
        </p:nvGraphicFramePr>
        <p:xfrm>
          <a:off x="498773" y="3463305"/>
          <a:ext cx="79152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6" name="文档" r:id="rId5" imgW="7918492" imgH="1192227" progId="Word.Document.12">
                  <p:embed/>
                </p:oleObj>
              </mc:Choice>
              <mc:Fallback>
                <p:oleObj name="文档" r:id="rId5" imgW="7918492" imgH="11922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8773" y="3463305"/>
                        <a:ext cx="7915275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544634"/>
              </p:ext>
            </p:extLst>
          </p:nvPr>
        </p:nvGraphicFramePr>
        <p:xfrm>
          <a:off x="478582" y="4255393"/>
          <a:ext cx="79152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7" name="文档" r:id="rId8" imgW="7918492" imgH="1194029" progId="Word.Document.12">
                  <p:embed/>
                </p:oleObj>
              </mc:Choice>
              <mc:Fallback>
                <p:oleObj name="文档" r:id="rId8" imgW="7918492" imgH="11940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582" y="4255393"/>
                        <a:ext cx="7915275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135113"/>
              </p:ext>
            </p:extLst>
          </p:nvPr>
        </p:nvGraphicFramePr>
        <p:xfrm>
          <a:off x="484187" y="5085978"/>
          <a:ext cx="79152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8" name="文档" r:id="rId11" imgW="7918492" imgH="1195471" progId="Word.Document.12">
                  <p:embed/>
                </p:oleObj>
              </mc:Choice>
              <mc:Fallback>
                <p:oleObj name="文档" r:id="rId11" imgW="7918492" imgH="11954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4187" y="5085978"/>
                        <a:ext cx="7915275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334566" y="5910546"/>
            <a:ext cx="11161240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αβ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故选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78982" y="2264531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620520" algn="l"/>
              </a:tabLst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25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6574" y="4864"/>
            <a:ext cx="11457545" cy="769417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类型四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　幂函数性质的综合应用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574" y="652936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探讨函数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单调性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590185"/>
              </p:ext>
            </p:extLst>
          </p:nvPr>
        </p:nvGraphicFramePr>
        <p:xfrm>
          <a:off x="600075" y="2781722"/>
          <a:ext cx="113442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4" name="文档" r:id="rId4" imgW="11345905" imgH="1440262" progId="Word.Document.12">
                  <p:embed/>
                </p:oleObj>
              </mc:Choice>
              <mc:Fallback>
                <p:oleObj name="文档" r:id="rId4" imgW="11345905" imgH="1440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0075" y="2781722"/>
                        <a:ext cx="1134427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488471"/>
              </p:ext>
            </p:extLst>
          </p:nvPr>
        </p:nvGraphicFramePr>
        <p:xfrm>
          <a:off x="3292193" y="672784"/>
          <a:ext cx="1419387" cy="700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5" name="Equation" r:id="rId6" imgW="710891" imgH="355446" progId="Equation.DSMT4">
                  <p:embed/>
                </p:oleObj>
              </mc:Choice>
              <mc:Fallback>
                <p:oleObj name="Equation" r:id="rId6" imgW="710891" imgH="35544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193" y="672784"/>
                        <a:ext cx="1419387" cy="700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478582" y="1404470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</a:t>
            </a:r>
            <a:r>
              <a:rPr lang="zh-CN" altLang="zh-CN" sz="2800" b="1" kern="100">
                <a:solidFill>
                  <a:srgbClr val="0000FF"/>
                </a:solidFill>
                <a:latin typeface="宋体"/>
                <a:ea typeface="Times New Roman"/>
                <a:cs typeface="Courier New"/>
              </a:rPr>
              <a:t> </a:t>
            </a:r>
            <a:r>
              <a:rPr lang="zh-CN" altLang="zh-CN" sz="2800" kern="10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kern="10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kern="100" smtClean="0">
                <a:latin typeface="宋体"/>
                <a:ea typeface="Times New Roman"/>
                <a:cs typeface="Courier New"/>
              </a:rPr>
              <a:t>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定义域为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142829"/>
              </p:ext>
            </p:extLst>
          </p:nvPr>
        </p:nvGraphicFramePr>
        <p:xfrm>
          <a:off x="1083051" y="1404470"/>
          <a:ext cx="1377644" cy="679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6" name="Equation" r:id="rId8" imgW="710891" imgH="355446" progId="Equation.DSMT4">
                  <p:embed/>
                </p:oleObj>
              </mc:Choice>
              <mc:Fallback>
                <p:oleObj name="Equation" r:id="rId8" imgW="710891" imgH="355446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051" y="1404470"/>
                        <a:ext cx="1377644" cy="6796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478582" y="2021088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任取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670910"/>
              </p:ext>
            </p:extLst>
          </p:nvPr>
        </p:nvGraphicFramePr>
        <p:xfrm>
          <a:off x="3268531" y="2834165"/>
          <a:ext cx="1414030" cy="73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7" name="Equation" r:id="rId9" imgW="660113" imgH="342751" progId="Equation.DSMT4">
                  <p:embed/>
                </p:oleObj>
              </mc:Choice>
              <mc:Fallback>
                <p:oleObj name="Equation" r:id="rId9" imgW="660113" imgH="342751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531" y="2834165"/>
                        <a:ext cx="1414030" cy="737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726413"/>
              </p:ext>
            </p:extLst>
          </p:nvPr>
        </p:nvGraphicFramePr>
        <p:xfrm>
          <a:off x="622598" y="3605264"/>
          <a:ext cx="113442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8" name="文档" r:id="rId12" imgW="11345905" imgH="1442065" progId="Word.Document.12">
                  <p:embed/>
                </p:oleObj>
              </mc:Choice>
              <mc:Fallback>
                <p:oleObj name="文档" r:id="rId12" imgW="11345905" imgH="14420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2598" y="3605264"/>
                        <a:ext cx="1134427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550590" y="4572822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111262"/>
              </p:ext>
            </p:extLst>
          </p:nvPr>
        </p:nvGraphicFramePr>
        <p:xfrm>
          <a:off x="622598" y="5477472"/>
          <a:ext cx="11372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9" name="文档" r:id="rId15" imgW="11374692" imgH="917153" progId="Word.Document.12">
                  <p:embed/>
                </p:oleObj>
              </mc:Choice>
              <mc:Fallback>
                <p:oleObj name="文档" r:id="rId15" imgW="11374692" imgH="9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2598" y="5477472"/>
                        <a:ext cx="113728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550590" y="5909520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      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区间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内是减函数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051508"/>
              </p:ext>
            </p:extLst>
          </p:nvPr>
        </p:nvGraphicFramePr>
        <p:xfrm>
          <a:off x="1414686" y="5950074"/>
          <a:ext cx="1405334" cy="693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0" name="Equation" r:id="rId17" imgW="710891" imgH="355446" progId="Equation.DSMT4">
                  <p:embed/>
                </p:oleObj>
              </mc:Choice>
              <mc:Fallback>
                <p:oleObj name="Equation" r:id="rId17" imgW="710891" imgH="355446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686" y="5950074"/>
                        <a:ext cx="1405334" cy="6932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69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  <p:bldP spid="18" grpId="0"/>
      <p:bldP spid="18" grpId="1"/>
      <p:bldP spid="20" grpId="0"/>
      <p:bldP spid="2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2047" y="477466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                   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605173"/>
              </p:ext>
            </p:extLst>
          </p:nvPr>
        </p:nvGraphicFramePr>
        <p:xfrm>
          <a:off x="626961" y="2061642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4" name="文档" r:id="rId4" imgW="11183980" imgH="2289277" progId="Word.Document.12">
                  <p:embed/>
                </p:oleObj>
              </mc:Choice>
              <mc:Fallback>
                <p:oleObj name="文档" r:id="rId4" imgW="11183980" imgH="22892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6961" y="2061642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460739"/>
              </p:ext>
            </p:extLst>
          </p:nvPr>
        </p:nvGraphicFramePr>
        <p:xfrm>
          <a:off x="1284267" y="436257"/>
          <a:ext cx="2757098" cy="689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5" name="Equation" r:id="rId6" imgW="1333500" imgH="330200" progId="Equation.DSMT4">
                  <p:embed/>
                </p:oleObj>
              </mc:Choice>
              <mc:Fallback>
                <p:oleObj name="Equation" r:id="rId6" imgW="1333500" imgH="330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67" y="436257"/>
                        <a:ext cx="2757098" cy="6892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82945" y="1297335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知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        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区间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内是减函数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-46535" y="216024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749515"/>
              </p:ext>
            </p:extLst>
          </p:nvPr>
        </p:nvGraphicFramePr>
        <p:xfrm>
          <a:off x="2864370" y="1281429"/>
          <a:ext cx="147702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6" name="Equation" r:id="rId8" imgW="710891" imgH="355446" progId="Equation.DSMT4">
                  <p:embed/>
                </p:oleObj>
              </mc:Choice>
              <mc:Fallback>
                <p:oleObj name="Equation" r:id="rId8" imgW="710891" imgH="355446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4370" y="1281429"/>
                        <a:ext cx="1477020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-46535" y="216024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609561"/>
              </p:ext>
            </p:extLst>
          </p:nvPr>
        </p:nvGraphicFramePr>
        <p:xfrm>
          <a:off x="1512167" y="2486258"/>
          <a:ext cx="2995819" cy="7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7" name="Equation" r:id="rId10" imgW="1282700" imgH="330200" progId="Equation.DSMT4">
                  <p:embed/>
                </p:oleObj>
              </mc:Choice>
              <mc:Fallback>
                <p:oleObj name="Equation" r:id="rId10" imgW="1282700" imgH="330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167" y="2486258"/>
                        <a:ext cx="2995819" cy="77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40083"/>
              </p:ext>
            </p:extLst>
          </p:nvPr>
        </p:nvGraphicFramePr>
        <p:xfrm>
          <a:off x="648071" y="3789834"/>
          <a:ext cx="111156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8" name="文档" r:id="rId13" imgW="11117411" imgH="1373566" progId="Word.Document.12">
                  <p:embed/>
                </p:oleObj>
              </mc:Choice>
              <mc:Fallback>
                <p:oleObj name="文档" r:id="rId13" imgW="11117411" imgH="13735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8071" y="3789834"/>
                        <a:ext cx="1111567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154554"/>
              </p:ext>
            </p:extLst>
          </p:nvPr>
        </p:nvGraphicFramePr>
        <p:xfrm>
          <a:off x="576063" y="4866506"/>
          <a:ext cx="111156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9" name="文档" r:id="rId16" imgW="11117411" imgH="1375009" progId="Word.Document.12">
                  <p:embed/>
                </p:oleObj>
              </mc:Choice>
              <mc:Fallback>
                <p:oleObj name="文档" r:id="rId16" imgW="11117411" imgH="13750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6063" y="4866506"/>
                        <a:ext cx="1111567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947083"/>
              </p:ext>
            </p:extLst>
          </p:nvPr>
        </p:nvGraphicFramePr>
        <p:xfrm>
          <a:off x="6840759" y="131887"/>
          <a:ext cx="20097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0" name="文档" r:id="rId19" imgW="2015786" imgH="1208241" progId="Word.Document.12">
                  <p:embed/>
                </p:oleObj>
              </mc:Choice>
              <mc:Fallback>
                <p:oleObj name="文档" r:id="rId19" imgW="2015786" imgH="12082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40759" y="131887"/>
                        <a:ext cx="200977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463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245582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跟踪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训练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已知幂函数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试确定该函数的定义域，并指明该函数在其定义域上的单调性；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615428"/>
              </p:ext>
            </p:extLst>
          </p:nvPr>
        </p:nvGraphicFramePr>
        <p:xfrm>
          <a:off x="600076" y="4688004"/>
          <a:ext cx="1096327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8" name="文档" r:id="rId4" imgW="10965201" imgH="1402047" progId="Word.Document.12">
                  <p:embed/>
                </p:oleObj>
              </mc:Choice>
              <mc:Fallback>
                <p:oleObj name="文档" r:id="rId4" imgW="10965201" imgH="14020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0076" y="4688004"/>
                        <a:ext cx="10963275" cy="140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979757"/>
              </p:ext>
            </p:extLst>
          </p:nvPr>
        </p:nvGraphicFramePr>
        <p:xfrm>
          <a:off x="4296007" y="117426"/>
          <a:ext cx="3167136" cy="823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9" name="Equation" r:id="rId6" imgW="1422400" imgH="368300" progId="Equation.DSMT4">
                  <p:embed/>
                </p:oleObj>
              </mc:Choice>
              <mc:Fallback>
                <p:oleObj name="Equation" r:id="rId6" imgW="1422400" imgH="368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6007" y="117426"/>
                        <a:ext cx="3167136" cy="823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01093" y="3354073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为偶数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1402" y="5662042"/>
            <a:ext cx="11161240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定义域为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[0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[0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为增函数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775794"/>
              </p:ext>
            </p:extLst>
          </p:nvPr>
        </p:nvGraphicFramePr>
        <p:xfrm>
          <a:off x="504031" y="1896840"/>
          <a:ext cx="1118235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0" name="文档" r:id="rId9" imgW="11183980" imgH="1783473" progId="Word.Document.12">
                  <p:embed/>
                </p:oleObj>
              </mc:Choice>
              <mc:Fallback>
                <p:oleObj name="文档" r:id="rId9" imgW="11183980" imgH="17834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4031" y="1896840"/>
                        <a:ext cx="11182350" cy="178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82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1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5624" y="1733056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051210"/>
              </p:ext>
            </p:extLst>
          </p:nvPr>
        </p:nvGraphicFramePr>
        <p:xfrm>
          <a:off x="457472" y="189434"/>
          <a:ext cx="1118235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9" name="文档" r:id="rId4" imgW="11183980" imgH="1783473" progId="Word.Document.12">
                  <p:embed/>
                </p:oleObj>
              </mc:Choice>
              <mc:Fallback>
                <p:oleObj name="文档" r:id="rId4" imgW="11183980" imgH="17834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472" y="189434"/>
                        <a:ext cx="11182350" cy="178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555316"/>
              </p:ext>
            </p:extLst>
          </p:nvPr>
        </p:nvGraphicFramePr>
        <p:xfrm>
          <a:off x="1270670" y="1566863"/>
          <a:ext cx="26781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0" name="Equation" r:id="rId6" imgW="1104840" imgH="330120" progId="Equation.DSMT4">
                  <p:embed/>
                </p:oleObj>
              </mc:Choice>
              <mc:Fallback>
                <p:oleObj name="Equation" r:id="rId6" imgW="1104840" imgH="3301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670" y="1566863"/>
                        <a:ext cx="2678113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78582" y="2436878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解得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舍去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907535"/>
              </p:ext>
            </p:extLst>
          </p:nvPr>
        </p:nvGraphicFramePr>
        <p:xfrm>
          <a:off x="531964" y="3698801"/>
          <a:ext cx="1962842" cy="854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1" name="Equation" r:id="rId8" imgW="812447" imgH="355446" progId="Equation.DSMT4">
                  <p:embed/>
                </p:oleObj>
              </mc:Choice>
              <mc:Fallback>
                <p:oleObj name="Equation" r:id="rId8" imgW="812447" imgH="355446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64" y="3698801"/>
                        <a:ext cx="1962842" cy="8544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406574" y="4381094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知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在定义域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[0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上为增函数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等价于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192446"/>
              </p:ext>
            </p:extLst>
          </p:nvPr>
        </p:nvGraphicFramePr>
        <p:xfrm>
          <a:off x="619125" y="5791944"/>
          <a:ext cx="88392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2" name="文档" r:id="rId11" imgW="8842184" imgH="1239815" progId="Word.Document.12">
                  <p:embed/>
                </p:oleObj>
              </mc:Choice>
              <mc:Fallback>
                <p:oleObj name="文档" r:id="rId11" imgW="8842184" imgH="12398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9125" y="5791944"/>
                        <a:ext cx="8839200" cy="123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125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0" grpId="0" build="allAtOnce"/>
      <p:bldP spid="12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11" name="矩形 1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达标检测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693106"/>
              </p:ext>
            </p:extLst>
          </p:nvPr>
        </p:nvGraphicFramePr>
        <p:xfrm>
          <a:off x="457472" y="837506"/>
          <a:ext cx="1118235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" name="文档" r:id="rId9" imgW="11183980" imgH="2339389" progId="Word.Document.12">
                  <p:embed/>
                </p:oleObj>
              </mc:Choice>
              <mc:Fallback>
                <p:oleObj name="文档" r:id="rId9" imgW="11183980" imgH="23393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472" y="837506"/>
                        <a:ext cx="11182350" cy="233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130712"/>
              </p:ext>
            </p:extLst>
          </p:nvPr>
        </p:nvGraphicFramePr>
        <p:xfrm>
          <a:off x="453169" y="2734841"/>
          <a:ext cx="110680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3" name="文档" r:id="rId12" imgW="11069913" imgH="1346528" progId="Word.Document.12">
                  <p:embed/>
                </p:oleObj>
              </mc:Choice>
              <mc:Fallback>
                <p:oleObj name="文档" r:id="rId12" imgW="11069913" imgH="13465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3169" y="2734841"/>
                        <a:ext cx="110680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701219"/>
              </p:ext>
            </p:extLst>
          </p:nvPr>
        </p:nvGraphicFramePr>
        <p:xfrm>
          <a:off x="478582" y="3886969"/>
          <a:ext cx="110680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4" name="文档" r:id="rId15" imgW="11069913" imgH="1347970" progId="Word.Document.12">
                  <p:embed/>
                </p:oleObj>
              </mc:Choice>
              <mc:Fallback>
                <p:oleObj name="文档" r:id="rId15" imgW="11069913" imgH="13479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8582" y="3886969"/>
                        <a:ext cx="110680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9479582" y="909514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620520" algn="l"/>
              </a:tabLst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140065"/>
              </p:ext>
            </p:extLst>
          </p:nvPr>
        </p:nvGraphicFramePr>
        <p:xfrm>
          <a:off x="514006" y="765498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文档" r:id="rId9" imgW="11183980" imgH="2282788" progId="Word.Document.12">
                  <p:embed/>
                </p:oleObj>
              </mc:Choice>
              <mc:Fallback>
                <p:oleObj name="文档" r:id="rId9" imgW="11183980" imgH="2282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4006" y="765498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9395270" y="837506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620520" algn="l"/>
              </a:tabLst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058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5" name="矩形 24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问题导学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566" y="1006302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知识点一　幂函数的概念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4566" y="2741168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底数为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，指数为常数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027026"/>
              </p:ext>
            </p:extLst>
          </p:nvPr>
        </p:nvGraphicFramePr>
        <p:xfrm>
          <a:off x="446534" y="1847503"/>
          <a:ext cx="110299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文档" r:id="rId5" imgW="11031770" imgH="1440262" progId="Word.Document.12">
                  <p:embed/>
                </p:oleObj>
              </mc:Choice>
              <mc:Fallback>
                <p:oleObj name="文档" r:id="rId5" imgW="11031770" imgH="1440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6534" y="1847503"/>
                        <a:ext cx="11029950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478582" y="3610650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一般地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	       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叫做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幂函数，其中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是自变量，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是常数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90750" y="3698662"/>
            <a:ext cx="1704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i="1" kern="100" baseline="300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α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3" grpId="0"/>
      <p:bldP spid="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4566" y="1627362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A.1,3  	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		B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1,1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1,3  	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		D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1,1,3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839000"/>
              </p:ext>
            </p:extLst>
          </p:nvPr>
        </p:nvGraphicFramePr>
        <p:xfrm>
          <a:off x="334566" y="837506"/>
          <a:ext cx="1157287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文档" r:id="rId9" imgW="11574399" imgH="1363833" progId="Word.Document.12">
                  <p:embed/>
                </p:oleObj>
              </mc:Choice>
              <mc:Fallback>
                <p:oleObj name="文档" r:id="rId9" imgW="11574399" imgH="13638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566" y="837506"/>
                        <a:ext cx="11572875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1207774" y="896379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620520" algn="l"/>
              </a:tabLst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6574" y="724859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下列是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  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图象的是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453119" y="6663993"/>
            <a:ext cx="741814" cy="194899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7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253040"/>
              </p:ext>
            </p:extLst>
          </p:nvPr>
        </p:nvGraphicFramePr>
        <p:xfrm>
          <a:off x="1904047" y="580843"/>
          <a:ext cx="999268" cy="832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Equation" r:id="rId8" imgW="406224" imgH="330057" progId="Equation.DSMT4">
                  <p:embed/>
                </p:oleObj>
              </mc:Choice>
              <mc:Fallback>
                <p:oleObj name="Equation" r:id="rId8" imgW="406224" imgH="330057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047" y="580843"/>
                        <a:ext cx="999268" cy="8327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96" name="Picture 28" descr="RA2-3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08" y="1845618"/>
            <a:ext cx="5013126" cy="196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7" name="Picture 29" descr="RA2-3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080" y="1973278"/>
            <a:ext cx="4814686" cy="188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8" descr="RA2-3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8" y="1701602"/>
            <a:ext cx="5762458" cy="225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9" descr="RA2-3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476" y="1765855"/>
            <a:ext cx="5534359" cy="217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023620" y="824371"/>
            <a:ext cx="423514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620520" algn="l"/>
              </a:tabLst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en-US" sz="2800" b="1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3790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6574" y="662668"/>
            <a:ext cx="11161240" cy="39192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以下结论正确的是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的图象是一条直线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幂函数的图象都经过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(0,0)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(1,1)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若幂函数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的图象关于原点对称，则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在定义域内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随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增大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增大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幂函数的图象不可能在第四象限，但可能在第二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象限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62958" y="684716"/>
            <a:ext cx="44435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620520" algn="l"/>
              </a:tabLst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46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404754" y="-26590"/>
            <a:ext cx="2472670" cy="880109"/>
            <a:chOff x="11613" y="920823"/>
            <a:chExt cx="1443037" cy="733424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5282" y="1059225"/>
              <a:ext cx="1230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规律</a:t>
              </a:r>
              <a:r>
                <a:rPr lang="zh-CN" altLang="en-US" sz="30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与方法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406574" y="909514"/>
            <a:ext cx="11161240" cy="52119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幂函数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b="1" kern="10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，其中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为常数，其本质特征是以幂的底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为自变量，指数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为常数，这是判断一个函数是不是幂函数的重要依据和唯一标准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幂函数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的图象与性质由于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的值不同而比较复杂，一般从两个方面考查：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时，图象过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(0,0)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(1,1)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在第一象限的图象上升；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时，图象不过原点，在第一象限的图象下降，反之也成立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曲线在第一象限的凹凸性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时，曲线下凸；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时，曲线上凸；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时，曲线下凸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560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406905"/>
              </p:ext>
            </p:extLst>
          </p:nvPr>
        </p:nvGraphicFramePr>
        <p:xfrm>
          <a:off x="478582" y="721271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文档" r:id="rId4" imgW="11183980" imgH="2282788" progId="Word.Document.12">
                  <p:embed/>
                </p:oleObj>
              </mc:Choice>
              <mc:Fallback>
                <p:oleObj name="文档" r:id="rId4" imgW="11183980" imgH="2282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582" y="721271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44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6574" y="286222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知识点二　幂函数的图象与性质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574" y="1087751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思考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如图在同一坐标系内作出函数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               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(3)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(4)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(5)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的图象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2" name="Rectangle 3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386239"/>
              </p:ext>
            </p:extLst>
          </p:nvPr>
        </p:nvGraphicFramePr>
        <p:xfrm>
          <a:off x="7791372" y="1107963"/>
          <a:ext cx="1299778" cy="707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3" imgW="647419" imgH="355446" progId="Equation.DSMT4">
                  <p:embed/>
                </p:oleObj>
              </mc:Choice>
              <mc:Fallback>
                <p:oleObj name="Equation" r:id="rId3" imgW="647419" imgH="355446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372" y="1107963"/>
                        <a:ext cx="1299778" cy="7072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93" name="Picture 33" descr="RA2-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672" y="2493690"/>
            <a:ext cx="4616548" cy="3863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5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33813" y="1577975"/>
            <a:ext cx="1219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4566" y="189434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填写下表：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70137"/>
              </p:ext>
            </p:extLst>
          </p:nvPr>
        </p:nvGraphicFramePr>
        <p:xfrm>
          <a:off x="478585" y="1003238"/>
          <a:ext cx="11307882" cy="5234868"/>
        </p:xfrm>
        <a:graphic>
          <a:graphicData uri="http://schemas.openxmlformats.org/drawingml/2006/table">
            <a:tbl>
              <a:tblPr/>
              <a:tblGrid>
                <a:gridCol w="1961853"/>
                <a:gridCol w="1961853"/>
                <a:gridCol w="1961853"/>
                <a:gridCol w="1961853"/>
                <a:gridCol w="1729649"/>
                <a:gridCol w="1730821"/>
              </a:tblGrid>
              <a:tr h="7543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en-US" sz="2800" i="1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y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＝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y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＝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en-US" sz="2800" kern="100" baseline="30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y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＝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en-US" sz="2800" kern="100" baseline="30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y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＝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r>
                        <a:rPr lang="zh-CN" sz="2800" kern="100" baseline="300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kern="100" baseline="30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定义域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en-US" sz="2800" b="1" u="sng" kern="10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	</a:t>
                      </a:r>
                      <a:endParaRPr lang="zh-CN" sz="2800" u="sng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en-US" sz="2800" b="1" u="sng" kern="10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	</a:t>
                      </a:r>
                      <a:endParaRPr lang="zh-CN" sz="2800" u="sng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en-US" sz="2800" b="1" u="sng" kern="10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	</a:t>
                      </a:r>
                      <a:endParaRPr lang="zh-CN" sz="2800" u="sng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en-US" sz="2800" u="sng" kern="10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	</a:t>
                      </a:r>
                      <a:endParaRPr lang="zh-CN" sz="2800" u="sng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en-US" sz="2800" u="sng" kern="10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	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值域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en-US" sz="2800" b="1" u="sng" kern="10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	</a:t>
                      </a:r>
                      <a:endParaRPr lang="zh-CN" sz="2800" u="sng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en-US" sz="2800" u="sng" kern="10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	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en-US" sz="2800" b="1" u="sng" kern="10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	</a:t>
                      </a:r>
                      <a:endParaRPr lang="zh-CN" sz="2800" u="sng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en-US" sz="2800" u="sng" kern="10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	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en-US" sz="2800" u="sng" kern="10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	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奇偶性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en-US" altLang="zh-CN" sz="2800" u="sng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en-US" altLang="zh-CN" sz="2800" u="sng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en-US" altLang="zh-CN" sz="2800" u="sng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u="sng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en-US" altLang="zh-CN" sz="2800" u="sng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en-US" altLang="zh-CN" sz="2800" u="sng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50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单调性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增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在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[0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，＋</a:t>
                      </a: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∞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 </a:t>
                      </a:r>
                      <a:r>
                        <a:rPr lang="zh-CN" sz="2800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上</a:t>
                      </a:r>
                      <a:r>
                        <a:rPr lang="en-US" altLang="zh-CN" sz="2800" u="sng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r>
                        <a:rPr lang="zh-CN" sz="2800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在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∞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0] </a:t>
                      </a:r>
                      <a:r>
                        <a:rPr lang="zh-CN" sz="2800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上</a:t>
                      </a:r>
                      <a:r>
                        <a:rPr lang="en-US" altLang="zh-CN" sz="2800" u="sng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en-US" altLang="zh-CN" sz="2800" u="sng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en-US" altLang="zh-CN" sz="2800" u="sng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en-US" altLang="zh-CN" sz="2800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 </a:t>
                      </a:r>
                      <a:r>
                        <a:rPr lang="zh-CN" sz="2800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在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(0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，＋</a:t>
                      </a: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∞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 </a:t>
                      </a:r>
                      <a:r>
                        <a:rPr lang="zh-CN" sz="2800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上</a:t>
                      </a:r>
                      <a:r>
                        <a:rPr lang="en-US" altLang="zh-CN" sz="2800" u="sng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r>
                        <a:rPr lang="zh-CN" sz="2800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在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∞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，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0) </a:t>
                      </a:r>
                      <a:r>
                        <a:rPr lang="zh-CN" sz="2800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上</a:t>
                      </a:r>
                      <a:r>
                        <a:rPr lang="en-US" altLang="zh-CN" sz="2800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____</a:t>
                      </a:r>
                      <a:r>
                        <a:rPr lang="en-US" altLang="zh-CN" sz="2800" u="none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	</a:t>
                      </a:r>
                      <a:endParaRPr lang="zh-CN" sz="2800" u="none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2050" marR="22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921670"/>
              </p:ext>
            </p:extLst>
          </p:nvPr>
        </p:nvGraphicFramePr>
        <p:xfrm>
          <a:off x="8669949" y="1027631"/>
          <a:ext cx="953649" cy="710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3" imgW="444307" imgH="330057" progId="Equation.DSMT4">
                  <p:embed/>
                </p:oleObj>
              </mc:Choice>
              <mc:Fallback>
                <p:oleObj name="Equation" r:id="rId3" imgW="444307" imgH="330057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9949" y="1027631"/>
                        <a:ext cx="953649" cy="710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142878" y="1706752"/>
            <a:ext cx="44435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1620520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R</a:t>
            </a:r>
            <a:endParaRPr lang="zh-CN" altLang="en-US" sz="28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59102" y="1764836"/>
            <a:ext cx="44435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1620520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R</a:t>
            </a:r>
            <a:endParaRPr lang="zh-CN" altLang="en-US" sz="28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03318" y="1764836"/>
            <a:ext cx="44435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1620520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R</a:t>
            </a:r>
            <a:endParaRPr lang="zh-CN" altLang="en-US" sz="28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01767" y="1701602"/>
            <a:ext cx="1681871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1620520" algn="l"/>
              </a:tabLst>
            </a:pP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[0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en-US" sz="28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99662" y="1701602"/>
            <a:ext cx="145905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1620520" algn="l"/>
              </a:tabLst>
            </a:pP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0}</a:t>
            </a:r>
            <a:endParaRPr lang="zh-CN" altLang="en-US" sz="28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57351" y="2340900"/>
            <a:ext cx="1681871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1620520" algn="l"/>
              </a:tabLst>
            </a:pP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[0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en-US" sz="28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42878" y="2340900"/>
            <a:ext cx="44435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1620520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R</a:t>
            </a:r>
            <a:endParaRPr lang="zh-CN" altLang="en-US" sz="28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03318" y="2349674"/>
            <a:ext cx="44435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1620520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R</a:t>
            </a:r>
            <a:endParaRPr lang="zh-CN" altLang="en-US" sz="28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27454" y="2340900"/>
            <a:ext cx="1681871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1620520" algn="l"/>
              </a:tabLst>
            </a:pP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[0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en-US" sz="28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61909" y="2268892"/>
            <a:ext cx="145905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1620520" algn="l"/>
              </a:tabLst>
            </a:pP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0}</a:t>
            </a:r>
            <a:endParaRPr lang="zh-CN" altLang="en-US" sz="28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03195" y="2906688"/>
            <a:ext cx="543739" cy="656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1620520" algn="l"/>
              </a:tabLs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奇</a:t>
            </a:r>
            <a:endParaRPr lang="zh-CN" altLang="en-US" sz="28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47411" y="2906688"/>
            <a:ext cx="543739" cy="656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1620520" algn="l"/>
              </a:tabLs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偶</a:t>
            </a:r>
            <a:endParaRPr lang="zh-CN" altLang="en-US" sz="28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103318" y="2916213"/>
            <a:ext cx="543739" cy="656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1620520" algn="l"/>
              </a:tabLs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奇</a:t>
            </a:r>
            <a:endParaRPr lang="zh-CN" altLang="en-US" sz="28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99462" y="2961166"/>
            <a:ext cx="1620957" cy="656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1620520" algn="l"/>
              </a:tabLs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非奇非偶</a:t>
            </a:r>
            <a:endParaRPr lang="zh-CN" altLang="en-US" sz="28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619566" y="2925738"/>
            <a:ext cx="543739" cy="656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1620520" algn="l"/>
              </a:tabLs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奇</a:t>
            </a:r>
            <a:endParaRPr lang="zh-CN" altLang="en-US" sz="28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015086" y="436589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增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15086" y="566204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59302" y="4562872"/>
            <a:ext cx="543739" cy="656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1620520" algn="l"/>
              </a:tabLs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增</a:t>
            </a:r>
            <a:endParaRPr lang="zh-CN" altLang="en-US" sz="28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938070" y="4500389"/>
            <a:ext cx="543739" cy="656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1620520" algn="l"/>
              </a:tabLs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增</a:t>
            </a:r>
            <a:endParaRPr lang="zh-CN" altLang="en-US" sz="28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880059" y="436589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0891435" y="564287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减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8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/>
      <p:bldP spid="18" grpId="0"/>
      <p:bldP spid="20" grpId="0"/>
      <p:bldP spid="22" grpId="0"/>
      <p:bldP spid="24" grpId="0"/>
      <p:bldP spid="26" grpId="0"/>
      <p:bldP spid="28" grpId="0"/>
      <p:bldP spid="30" grpId="0"/>
      <p:bldP spid="32" grpId="0"/>
      <p:bldP spid="34" grpId="0"/>
      <p:bldP spid="36" grpId="0"/>
      <p:bldP spid="38" grpId="0"/>
      <p:bldP spid="40" grpId="0"/>
      <p:bldP spid="42" grpId="0"/>
      <p:bldP spid="44" grpId="0"/>
      <p:bldP spid="46" grpId="0"/>
      <p:bldP spid="48" grpId="0"/>
      <p:bldP spid="50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06574" y="261442"/>
            <a:ext cx="11161240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根据上表，可以归纳一般幂函数特征：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所有的幂函数在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上都有定义，并且图象都过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800" u="sng" kern="100" smtClean="0">
                <a:latin typeface="Times New Roman"/>
                <a:ea typeface="华文细黑"/>
                <a:cs typeface="Courier New"/>
              </a:rPr>
              <a:t>	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时，幂函数的图象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通过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	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并且在区间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[0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特别地，当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时，幂函数的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图象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；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时，幂函数的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图象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(3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i="1" u="sng" kern="10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时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，幂函数的图象在区间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上是减函数；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幂指数互为倒数的幂函数在第一象限内的图象关于直线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对称；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在第一象限，作直线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，它同各幂函数图象相交，按交点从下到上的顺序，幂指数按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从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到</a:t>
            </a:r>
            <a:r>
              <a:rPr lang="zh-CN" altLang="en-US" sz="2800" u="sng" kern="10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en-US" sz="2800" u="sng" kern="10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顺序排列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13737" y="1034366"/>
            <a:ext cx="873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(1,1)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15086" y="168243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原点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59979" y="168243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增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68459" y="225850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下凸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82638" y="292573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上凸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54646" y="3573810"/>
            <a:ext cx="755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&lt;0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59379" y="549886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小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79182" y="549886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大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915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11" grpId="0"/>
      <p:bldP spid="13" grpId="0"/>
      <p:bldP spid="15" grpId="0"/>
      <p:bldP spid="18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1" name="矩形 2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题型探究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566" y="792527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类型一　幂函数的概念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4566" y="1517032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en-US" sz="2800" kern="100" dirty="0" smtClean="0">
                <a:latin typeface="Times New Roman"/>
                <a:ea typeface="华文细黑"/>
                <a:cs typeface="Courier New"/>
              </a:rPr>
              <a:t>　　　　　　　　　　　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幂函数，求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的值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531267"/>
              </p:ext>
            </p:extLst>
          </p:nvPr>
        </p:nvGraphicFramePr>
        <p:xfrm>
          <a:off x="478582" y="2277666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文档" r:id="rId4" imgW="11183980" imgH="2282788" progId="Word.Document.12">
                  <p:embed/>
                </p:oleObj>
              </mc:Choice>
              <mc:Fallback>
                <p:oleObj name="文档" r:id="rId4" imgW="11183980" imgH="2282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582" y="2277666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60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24064"/>
              </p:ext>
            </p:extLst>
          </p:nvPr>
        </p:nvGraphicFramePr>
        <p:xfrm>
          <a:off x="2142473" y="1627800"/>
          <a:ext cx="4087808" cy="57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6" imgW="1815840" imgH="253800" progId="Equation.DSMT4">
                  <p:embed/>
                </p:oleObj>
              </mc:Choice>
              <mc:Fallback>
                <p:oleObj name="Equation" r:id="rId6" imgW="1815840" imgH="2538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473" y="1627800"/>
                        <a:ext cx="4087808" cy="5778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26287"/>
              </p:ext>
            </p:extLst>
          </p:nvPr>
        </p:nvGraphicFramePr>
        <p:xfrm>
          <a:off x="447661" y="4033639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文档" r:id="rId9" imgW="11183980" imgH="2286033" progId="Word.Document.12">
                  <p:embed/>
                </p:oleObj>
              </mc:Choice>
              <mc:Fallback>
                <p:oleObj name="文档" r:id="rId9" imgW="11183980" imgH="22860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661" y="4033639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404754" y="-26590"/>
            <a:ext cx="2831170" cy="880109"/>
            <a:chOff x="11613" y="920823"/>
            <a:chExt cx="1652255" cy="73342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5282" y="1059225"/>
              <a:ext cx="16085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反思与感悟</a:t>
              </a:r>
            </a:p>
          </p:txBody>
        </p:sp>
      </p:grp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191637"/>
              </p:ext>
            </p:extLst>
          </p:nvPr>
        </p:nvGraphicFramePr>
        <p:xfrm>
          <a:off x="481013" y="1419225"/>
          <a:ext cx="11183937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文档" r:id="rId5" imgW="11269943" imgH="2573515" progId="Word.Document.12">
                  <p:embed/>
                </p:oleObj>
              </mc:Choice>
              <mc:Fallback>
                <p:oleObj name="文档" r:id="rId5" imgW="11269943" imgH="25735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1013" y="1419225"/>
                        <a:ext cx="11183937" cy="257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745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0500" y="1373016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A.0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B.1  	C.2  	D.3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532851"/>
              </p:ext>
            </p:extLst>
          </p:nvPr>
        </p:nvGraphicFramePr>
        <p:xfrm>
          <a:off x="187325" y="550863"/>
          <a:ext cx="11758613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文档" r:id="rId4" imgW="11823700" imgH="1745864" progId="Word.Document.12">
                  <p:embed/>
                </p:oleObj>
              </mc:Choice>
              <mc:Fallback>
                <p:oleObj name="文档" r:id="rId4" imgW="11823700" imgH="17458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325" y="550863"/>
                        <a:ext cx="11758613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614615"/>
              </p:ext>
            </p:extLst>
          </p:nvPr>
        </p:nvGraphicFramePr>
        <p:xfrm>
          <a:off x="190500" y="2205658"/>
          <a:ext cx="111442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5" name="文档" r:id="rId7" imgW="11146197" imgH="1373566" progId="Word.Document.12">
                  <p:embed/>
                </p:oleObj>
              </mc:Choice>
              <mc:Fallback>
                <p:oleObj name="文档" r:id="rId7" imgW="11146197" imgH="13735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" y="2205658"/>
                        <a:ext cx="1114425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90500" y="2963442"/>
            <a:ext cx="11161240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由于出现系数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，因此不是幂函数；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是两项和的形式，不是幂函数；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，可以看出，常函数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的图象比幂函数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的图象多了一个点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(0,1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),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所以常函数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不是幂函数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03571" y="612708"/>
            <a:ext cx="42351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620520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800" b="1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4207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302775"/>
              </p:ext>
            </p:extLst>
          </p:nvPr>
        </p:nvGraphicFramePr>
        <p:xfrm>
          <a:off x="550590" y="405458"/>
          <a:ext cx="9085263" cy="478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Document" r:id="rId4" imgW="9346405" imgH="4893667" progId="Word.Document.8">
                  <p:embed/>
                </p:oleObj>
              </mc:Choice>
              <mc:Fallback>
                <p:oleObj name="Document" r:id="rId4" imgW="9346405" imgH="48936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90" y="405458"/>
                        <a:ext cx="9085263" cy="478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8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5910</TotalTime>
  <Words>707</Words>
  <Application>Microsoft Office PowerPoint</Application>
  <PresentationFormat>自定义</PresentationFormat>
  <Paragraphs>159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IPAPANNEW</vt:lpstr>
      <vt:lpstr>黑体</vt:lpstr>
      <vt:lpstr>华文细黑</vt:lpstr>
      <vt:lpstr>经典繁仿黑</vt:lpstr>
      <vt:lpstr>楷体</vt:lpstr>
      <vt:lpstr>宋体</vt:lpstr>
      <vt:lpstr>微软雅黑</vt:lpstr>
      <vt:lpstr>Arial</vt:lpstr>
      <vt:lpstr>Broadway</vt:lpstr>
      <vt:lpstr>Calibri</vt:lpstr>
      <vt:lpstr>Courier New</vt:lpstr>
      <vt:lpstr>Times New Roman</vt:lpstr>
      <vt:lpstr>6_Office 主题</vt:lpstr>
      <vt:lpstr>文档</vt:lpstr>
      <vt:lpstr>Equation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971</cp:revision>
  <dcterms:created xsi:type="dcterms:W3CDTF">2014-11-27T01:03:08Z</dcterms:created>
  <dcterms:modified xsi:type="dcterms:W3CDTF">2016-10-24T07:37:04Z</dcterms:modified>
</cp:coreProperties>
</file>