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5" r:id="rId4"/>
    <p:sldId id="276" r:id="rId5"/>
    <p:sldId id="277" r:id="rId6"/>
    <p:sldId id="268" r:id="rId7"/>
    <p:sldId id="270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1C5EE-7372-4553-BD6C-1A89BD68E497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F2F49-35F2-4BEE-9B82-A44A2DEE1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8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F2F49-35F2-4BEE-9B82-A44A2DEE17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19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文言虚词小测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之乎者也、因为所以</a:t>
            </a:r>
            <a:endParaRPr lang="en-US" altLang="zh-CN" b="1" dirty="0" smtClean="0"/>
          </a:p>
          <a:p>
            <a:r>
              <a:rPr lang="zh-CN" altLang="en-US" b="1" dirty="0" smtClean="0"/>
              <a:t>何则而与焉、于其乃且若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348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9"/>
            <a:ext cx="6624736" cy="45365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入前为寿，寿毕，请以剑舞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 </a:t>
            </a:r>
            <a:r>
              <a:rPr lang="zh-CN" altLang="en-US" b="1" dirty="0"/>
              <a:t>以</a:t>
            </a:r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所为求若所欲，犹缘木而求鱼也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事之不济，此乃天也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寡人者，可以保民乎</a:t>
            </a:r>
            <a:r>
              <a:rPr lang="zh-CN" altLang="en-US" b="1" dirty="0" smtClean="0"/>
              <a:t>哉？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彼</a:t>
            </a:r>
            <a:r>
              <a:rPr lang="zh-CN" altLang="en-US" b="1" dirty="0"/>
              <a:t>与彼年相</a:t>
            </a:r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徐</a:t>
            </a:r>
            <a:r>
              <a:rPr lang="zh-CN" altLang="en-US" b="1" dirty="0"/>
              <a:t>公不</a:t>
            </a:r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君之美也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232" y="18864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第二人称代词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1264404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指示代词，这样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4175" y="187267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如果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0160" y="2478953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像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0161" y="3063728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同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1892" y="3664176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比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359" y="6237312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像我这样的人，可以使百姓安定吗？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954" y="4906034"/>
            <a:ext cx="8268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以您这样的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作法，来</a:t>
            </a:r>
            <a:r>
              <a:rPr lang="zh-CN" altLang="en-US" sz="2800" b="1" dirty="0">
                <a:solidFill>
                  <a:srgbClr val="7030A0"/>
                </a:solidFill>
              </a:rPr>
              <a:t>求取你要达到的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目标，好像</a:t>
            </a:r>
            <a:r>
              <a:rPr lang="zh-CN" altLang="en-US" sz="2800" b="1" dirty="0">
                <a:solidFill>
                  <a:srgbClr val="7030A0"/>
                </a:solidFill>
              </a:rPr>
              <a:t>爬到树上去捉鱼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一样。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6264696" cy="63367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1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知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而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无罪也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ˎ̥"/>
              </a:rPr>
              <a:t>2</a:t>
            </a:r>
            <a:r>
              <a:rPr lang="zh-CN" altLang="zh-CN" b="1" kern="100" dirty="0" smtClean="0">
                <a:latin typeface="ˎ̥"/>
              </a:rPr>
              <a:t>余</a:t>
            </a:r>
            <a:r>
              <a:rPr lang="zh-CN" altLang="zh-CN" b="1" kern="100" dirty="0">
                <a:latin typeface="ˎ̥"/>
              </a:rPr>
              <a:t>亦悔其随之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而</a:t>
            </a:r>
            <a:r>
              <a:rPr lang="zh-CN" altLang="zh-CN" b="1" kern="100" dirty="0">
                <a:latin typeface="ˎ̥"/>
              </a:rPr>
              <a:t>不得极夫游之乐也。</a:t>
            </a:r>
            <a:endParaRPr lang="zh-CN" altLang="zh-CN" kern="100" dirty="0">
              <a:latin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3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人</a:t>
            </a:r>
            <a:r>
              <a:rPr lang="zh-CN" altLang="zh-CN" b="1" kern="100" dirty="0" smtClean="0">
                <a:solidFill>
                  <a:srgbClr val="800080"/>
                </a:solidFill>
                <a:latin typeface="ˎ̥"/>
                <a:cs typeface="Times New Roman"/>
              </a:rPr>
              <a:t>而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无信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，不知其可也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ˎ̥"/>
              </a:rPr>
              <a:t>4</a:t>
            </a:r>
            <a:r>
              <a:rPr lang="zh-CN" altLang="zh-CN" b="1" kern="100" dirty="0" smtClean="0">
                <a:latin typeface="ˎ̥"/>
              </a:rPr>
              <a:t>久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之</a:t>
            </a:r>
            <a:r>
              <a:rPr lang="zh-CN" altLang="zh-CN" b="1" kern="100" dirty="0">
                <a:latin typeface="ˎ̥"/>
              </a:rPr>
              <a:t>，能以足音辨人。</a:t>
            </a:r>
            <a:endParaRPr lang="zh-CN" altLang="zh-CN" kern="100" dirty="0">
              <a:latin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5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胡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为乎遑遑欲何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之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？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6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业精</a:t>
            </a:r>
            <a:r>
              <a:rPr lang="zh-CN" altLang="zh-CN" b="1" kern="100" dirty="0" smtClean="0">
                <a:solidFill>
                  <a:srgbClr val="800080"/>
                </a:solidFill>
                <a:latin typeface="ˎ̥"/>
                <a:cs typeface="Times New Roman"/>
              </a:rPr>
              <a:t>于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勤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，荒</a:t>
            </a:r>
            <a:r>
              <a:rPr lang="zh-CN" altLang="zh-CN" b="1" kern="100" dirty="0">
                <a:solidFill>
                  <a:srgbClr val="800080"/>
                </a:solidFill>
                <a:latin typeface="ˎ̥"/>
                <a:cs typeface="Times New Roman"/>
              </a:rPr>
              <a:t>于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嬉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；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7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余</a:t>
            </a:r>
            <a:r>
              <a:rPr lang="zh-CN" altLang="zh-CN" b="1" kern="100" dirty="0">
                <a:solidFill>
                  <a:srgbClr val="800080"/>
                </a:solidFill>
                <a:latin typeface="ˎ̥"/>
                <a:cs typeface="Times New Roman"/>
              </a:rPr>
              <a:t>以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乾隆三十九年十二月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，自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京师乘风雪，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……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至于泰安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r>
              <a:rPr lang="en-US" altLang="zh-CN" b="1" kern="100" dirty="0" smtClean="0">
                <a:latin typeface="ˎ̥"/>
                <a:cs typeface="Times New Roman"/>
              </a:rPr>
              <a:t>8</a:t>
            </a:r>
            <a:r>
              <a:rPr lang="zh-CN" altLang="zh-CN" b="1" kern="100" dirty="0" smtClean="0">
                <a:latin typeface="ˎ̥"/>
                <a:cs typeface="Times New Roman"/>
              </a:rPr>
              <a:t>愿</a:t>
            </a:r>
            <a:r>
              <a:rPr lang="zh-CN" altLang="zh-CN" b="1" kern="100" dirty="0">
                <a:latin typeface="ˎ̥"/>
                <a:cs typeface="Times New Roman"/>
              </a:rPr>
              <a:t>明</a:t>
            </a:r>
            <a:r>
              <a:rPr lang="zh-CN" altLang="zh-CN" b="1" kern="100" dirty="0">
                <a:solidFill>
                  <a:srgbClr val="800080"/>
                </a:solidFill>
                <a:latin typeface="ˎ̥"/>
                <a:cs typeface="Times New Roman"/>
              </a:rPr>
              <a:t>以</a:t>
            </a:r>
            <a:r>
              <a:rPr lang="zh-CN" altLang="zh-CN" b="1" kern="100" dirty="0">
                <a:latin typeface="ˎ̥"/>
                <a:cs typeface="Times New Roman"/>
              </a:rPr>
              <a:t>教我</a:t>
            </a:r>
            <a:r>
              <a:rPr lang="zh-CN" altLang="zh-CN" b="1" kern="100" dirty="0" smtClean="0"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latin typeface="ˎ̥"/>
              <a:cs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9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诸侯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以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公子贤，多客，不敢加兵谋魏十余年。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56176" y="44624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第二人称代词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4424" y="637378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因而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0842" y="1476073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如果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6438" y="206084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音节助词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4855" y="2645623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去，到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516" y="315491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由于，因为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46827" y="3838718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0068" y="472514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地，表修饰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6250" y="558924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因为，表因果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98379" y="1891859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</a:rPr>
              <a:t>为什么心神不定，想要到哪里去呢？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7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6552728" cy="60095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王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之好乐甚，则齐其庶几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乎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2</a:t>
            </a:r>
            <a:r>
              <a:rPr lang="zh-CN" altLang="zh-CN" b="1" kern="100" dirty="0">
                <a:latin typeface="ˎ̥"/>
                <a:cs typeface="Times New Roman"/>
              </a:rPr>
              <a:t>恢恢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乎</a:t>
            </a:r>
            <a:r>
              <a:rPr lang="zh-CN" altLang="zh-CN" b="1" kern="100" dirty="0">
                <a:latin typeface="ˎ̥"/>
                <a:cs typeface="Times New Roman"/>
              </a:rPr>
              <a:t>其于游刃必有余地矣</a:t>
            </a:r>
            <a:r>
              <a:rPr lang="zh-CN" altLang="zh-CN" b="1" kern="100" dirty="0" smtClean="0">
                <a:latin typeface="ˎ̥"/>
                <a:cs typeface="Times New Roman"/>
              </a:rPr>
              <a:t>！</a:t>
            </a:r>
          </a:p>
          <a:p>
            <a:r>
              <a:rPr lang="en-US" altLang="zh-CN" b="1" kern="100" dirty="0" smtClean="0">
                <a:latin typeface="ˎ̥"/>
                <a:cs typeface="Times New Roman"/>
              </a:rPr>
              <a:t>3</a:t>
            </a:r>
            <a:r>
              <a:rPr lang="zh-CN" altLang="zh-CN" b="1" kern="100" dirty="0" smtClean="0">
                <a:latin typeface="ˎ̥"/>
                <a:cs typeface="Times New Roman"/>
              </a:rPr>
              <a:t>吾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所以</a:t>
            </a:r>
            <a:r>
              <a:rPr lang="zh-CN" altLang="zh-CN" b="1" kern="100" dirty="0" smtClean="0">
                <a:latin typeface="ˎ̥"/>
                <a:cs typeface="Times New Roman"/>
              </a:rPr>
              <a:t>待侯生者备矣。</a:t>
            </a:r>
            <a:endParaRPr lang="en-US" altLang="zh-CN" b="1" kern="100" dirty="0" smtClean="0">
              <a:latin typeface="ˎ̥"/>
              <a:cs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4</a:t>
            </a:r>
            <a:r>
              <a:rPr lang="zh-CN" altLang="zh-CN" b="1" kern="100" dirty="0">
                <a:latin typeface="ˎ̥"/>
                <a:cs typeface="Times New Roman"/>
              </a:rPr>
              <a:t>吾</a:t>
            </a:r>
            <a:r>
              <a:rPr lang="zh-CN" altLang="zh-CN" b="1" kern="100" dirty="0">
                <a:solidFill>
                  <a:schemeClr val="accent2"/>
                </a:solidFill>
                <a:latin typeface="ˎ̥"/>
                <a:cs typeface="Times New Roman"/>
              </a:rPr>
              <a:t>所以</a:t>
            </a:r>
            <a:r>
              <a:rPr lang="zh-CN" altLang="zh-CN" b="1" kern="100" dirty="0">
                <a:latin typeface="ˎ̥"/>
                <a:cs typeface="Times New Roman"/>
              </a:rPr>
              <a:t>为此者，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以先国家之急而后私仇也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5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为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其来也，臣请缚一人过王而行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6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变法者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因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时而化。</a:t>
            </a:r>
            <a:endParaRPr lang="zh-CN" altLang="zh-CN" kern="100" dirty="0">
              <a:latin typeface="Times New Roman"/>
            </a:endParaRPr>
          </a:p>
          <a:p>
            <a:r>
              <a:rPr lang="en-US" altLang="zh-CN" dirty="0" smtClean="0"/>
              <a:t>7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因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宾客至蔺相如门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谢罪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8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国中未闻有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因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变法而流血者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 smtClean="0"/>
              <a:t>9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因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秦宫室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据其府库。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64522" y="4462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表推测语气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6606" y="629399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样子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9475" y="1241865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用来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方式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1446" y="2060848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原因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5347" y="2924944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到，等到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1445" y="3509719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顺着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7721" y="413122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通过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6606" y="4741444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因为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3375" y="532621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沿袭，承袭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273" y="5910994"/>
            <a:ext cx="9023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（用尖而薄的刀进入到有空隙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骨节和组合部位间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，）对于</a:t>
            </a:r>
            <a:r>
              <a:rPr lang="zh-CN" altLang="en-US" sz="2400" b="1" dirty="0">
                <a:solidFill>
                  <a:srgbClr val="7030A0"/>
                </a:solidFill>
              </a:rPr>
              <a:t>刀刃的运转和回旋来说，那是多么宽绰而有余地呀。</a:t>
            </a:r>
          </a:p>
        </p:txBody>
      </p:sp>
    </p:spTree>
    <p:extLst>
      <p:ext uri="{BB962C8B-B14F-4D97-AF65-F5344CB8AC3E}">
        <p14:creationId xmlns:p14="http://schemas.microsoft.com/office/powerpoint/2010/main" val="25944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翻译句子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向吾不为斯役，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久已病矣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endParaRPr lang="en-US" altLang="zh-CN" b="1" kern="100" dirty="0">
              <a:solidFill>
                <a:srgbClr val="000000"/>
              </a:solidFill>
              <a:latin typeface="ˎ̥"/>
              <a:cs typeface="Times New Roman"/>
            </a:endParaRPr>
          </a:p>
          <a:p>
            <a:r>
              <a:rPr lang="zh-CN" altLang="en-US" b="1" kern="100" dirty="0" smtClean="0">
                <a:solidFill>
                  <a:srgbClr val="FF0000"/>
                </a:solidFill>
                <a:latin typeface="ˎ̥"/>
                <a:cs typeface="Times New Roman"/>
              </a:rPr>
              <a:t>假如我从前不做这个差役，那么很早以前就困顿不堪了。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0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770984" cy="377301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b="1" dirty="0"/>
              <a:t>盘盘</a:t>
            </a:r>
            <a:r>
              <a:rPr lang="zh-CN" altLang="en-US" b="1" dirty="0">
                <a:solidFill>
                  <a:srgbClr val="FF0000"/>
                </a:solidFill>
              </a:rPr>
              <a:t>焉</a:t>
            </a:r>
            <a:r>
              <a:rPr lang="zh-CN" altLang="en-US" b="1" dirty="0"/>
              <a:t>，囷囷焉，蜂房水涡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于我心有戚戚</a:t>
            </a:r>
            <a:r>
              <a:rPr lang="zh-CN" altLang="zh-CN" b="1" dirty="0">
                <a:solidFill>
                  <a:srgbClr val="FF0000"/>
                </a:solidFill>
              </a:rPr>
              <a:t>焉</a:t>
            </a:r>
            <a:r>
              <a:rPr lang="zh-CN" altLang="zh-CN" b="1" dirty="0"/>
              <a:t>。</a:t>
            </a:r>
          </a:p>
          <a:p>
            <a:r>
              <a:rPr lang="zh-CN" altLang="en-US" b="1" dirty="0"/>
              <a:t>积土成山，风雨兴</a:t>
            </a:r>
            <a:r>
              <a:rPr lang="zh-CN" altLang="en-US" b="1" dirty="0">
                <a:solidFill>
                  <a:srgbClr val="FF0000"/>
                </a:solidFill>
              </a:rPr>
              <a:t>焉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以俟观人风者得</a:t>
            </a:r>
            <a:r>
              <a:rPr lang="zh-CN" altLang="zh-CN" b="1" dirty="0">
                <a:solidFill>
                  <a:srgbClr val="FF0000"/>
                </a:solidFill>
              </a:rPr>
              <a:t>焉</a:t>
            </a:r>
            <a:r>
              <a:rPr lang="zh-CN" altLang="zh-CN" b="1" dirty="0"/>
              <a:t>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焉</a:t>
            </a:r>
            <a:r>
              <a:rPr lang="zh-CN" altLang="en-US" b="1" dirty="0"/>
              <a:t>用亡郑以陪邻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zh-CN" altLang="zh-CN" b="1" dirty="0"/>
              <a:t>惑之不解，或师</a:t>
            </a:r>
            <a:r>
              <a:rPr lang="zh-CN" altLang="zh-CN" b="1" dirty="0">
                <a:solidFill>
                  <a:srgbClr val="FF0000"/>
                </a:solidFill>
              </a:rPr>
              <a:t>焉</a:t>
            </a:r>
            <a:r>
              <a:rPr lang="zh-CN" altLang="zh-CN" b="1" dirty="0"/>
              <a:t>，或否</a:t>
            </a:r>
            <a:r>
              <a:rPr lang="zh-CN" altLang="zh-CN" b="1" dirty="0" smtClean="0"/>
              <a:t>焉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04248" y="1556792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形容词词尾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906" y="2157371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同上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9145" y="2757950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兼词，于之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1972" y="3342725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代词，之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0304" y="392072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疑问代词，哪里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3620" y="448743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句末语气词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5733256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不能解决疑惑，有的人向老师学习，有的人却不向老师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求教。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6408712" cy="65527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人为可讥，而在己为有悔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zh-CN" b="1" dirty="0" smtClean="0"/>
              <a:t>请</a:t>
            </a:r>
            <a:r>
              <a:rPr lang="zh-CN" altLang="zh-CN" b="1" dirty="0"/>
              <a:t>奉命求救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孙将军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zh-CN" b="1" dirty="0" smtClean="0"/>
              <a:t>故</a:t>
            </a:r>
            <a:r>
              <a:rPr lang="zh-CN" altLang="zh-CN" b="1" dirty="0"/>
              <a:t>燕王欲结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君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zh-CN" b="1" dirty="0" smtClean="0"/>
              <a:t>从</a:t>
            </a:r>
            <a:r>
              <a:rPr lang="zh-CN" altLang="zh-CN" b="1" dirty="0"/>
              <a:t>径道亡，归璧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赵。</a:t>
            </a:r>
          </a:p>
          <a:p>
            <a:r>
              <a:rPr lang="en-US" altLang="zh-CN" b="1" dirty="0" smtClean="0"/>
              <a:t>5</a:t>
            </a:r>
            <a:r>
              <a:rPr lang="zh-CN" altLang="zh-CN" b="1" dirty="0" smtClean="0"/>
              <a:t>青</a:t>
            </a:r>
            <a:r>
              <a:rPr lang="zh-CN" altLang="zh-CN" b="1" dirty="0"/>
              <a:t>，取之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蓝。</a:t>
            </a:r>
          </a:p>
          <a:p>
            <a:r>
              <a:rPr lang="en-US" altLang="zh-CN" b="1" dirty="0" smtClean="0"/>
              <a:t>6</a:t>
            </a:r>
            <a:r>
              <a:rPr lang="zh-CN" altLang="zh-CN" b="1" dirty="0" smtClean="0"/>
              <a:t>寡人</a:t>
            </a:r>
            <a:r>
              <a:rPr lang="zh-CN" altLang="zh-CN" b="1" dirty="0"/>
              <a:t>之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国也，尽心焉而已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7</a:t>
            </a:r>
            <a:r>
              <a:rPr lang="zh-CN" altLang="zh-CN" b="1" dirty="0" smtClean="0"/>
              <a:t>故</a:t>
            </a:r>
            <a:r>
              <a:rPr lang="zh-CN" altLang="zh-CN" b="1" dirty="0"/>
              <a:t>内惑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郑袖，外欺于张仪。</a:t>
            </a:r>
          </a:p>
          <a:p>
            <a:r>
              <a:rPr lang="en-US" altLang="zh-CN" b="1" dirty="0" smtClean="0"/>
              <a:t>8</a:t>
            </a:r>
            <a:r>
              <a:rPr lang="zh-CN" altLang="zh-CN" b="1" dirty="0" smtClean="0"/>
              <a:t>业精</a:t>
            </a:r>
            <a:r>
              <a:rPr lang="zh-CN" altLang="zh-CN" b="1" dirty="0" smtClean="0">
                <a:solidFill>
                  <a:srgbClr val="FF0000"/>
                </a:solidFill>
              </a:rPr>
              <a:t>于</a:t>
            </a:r>
            <a:r>
              <a:rPr lang="zh-CN" altLang="zh-CN" b="1" dirty="0" smtClean="0"/>
              <a:t>勤</a:t>
            </a:r>
            <a:r>
              <a:rPr lang="zh-CN" altLang="zh-CN" b="1" dirty="0"/>
              <a:t>，荒于嬉；行成于思，毁于随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9</a:t>
            </a:r>
            <a:r>
              <a:rPr lang="zh-CN" altLang="zh-CN" b="1" dirty="0" smtClean="0"/>
              <a:t>冰</a:t>
            </a:r>
            <a:r>
              <a:rPr lang="zh-CN" altLang="zh-CN" b="1" dirty="0"/>
              <a:t>，水为之，而寒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水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10</a:t>
            </a:r>
            <a:r>
              <a:rPr lang="zh-CN" altLang="zh-CN" b="1" dirty="0" smtClean="0"/>
              <a:t>吾</a:t>
            </a:r>
            <a:r>
              <a:rPr lang="zh-CN" altLang="zh-CN" b="1" dirty="0"/>
              <a:t>祖死于是，吾父死</a:t>
            </a:r>
            <a:r>
              <a:rPr lang="zh-CN" altLang="zh-CN" b="1" dirty="0">
                <a:solidFill>
                  <a:srgbClr val="FF0000"/>
                </a:solidFill>
              </a:rPr>
              <a:t>于是</a:t>
            </a:r>
            <a:r>
              <a:rPr lang="zh-CN" altLang="zh-CN" b="1" dirty="0"/>
              <a:t>。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88639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0519" y="773414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向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1263329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和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1848104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到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4323" y="2432878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从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4115" y="3026791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对，对于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4115" y="3611566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被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4115" y="429309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由于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5229200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比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0461" y="581397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在这个差役上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1590879"/>
            <a:ext cx="496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沿着小路逃走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,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归还玉璧到赵国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6048672" cy="60095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秦</a:t>
            </a:r>
            <a:r>
              <a:rPr lang="zh-CN" altLang="en-US" b="1" dirty="0"/>
              <a:t>王恐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破壁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而</a:t>
            </a:r>
            <a:r>
              <a:rPr lang="zh-CN" altLang="en-US" b="1" dirty="0"/>
              <a:t>余亦悔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随之而不得极夫游之乐也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则</a:t>
            </a:r>
            <a:r>
              <a:rPr lang="zh-CN" altLang="en-US" b="1" dirty="0"/>
              <a:t>或咎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欲出者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于</a:t>
            </a:r>
            <a:r>
              <a:rPr lang="zh-CN" altLang="en-US" b="1" dirty="0"/>
              <a:t>乱石间择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一二扣之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不乏</a:t>
            </a:r>
            <a:r>
              <a:rPr lang="zh-CN" altLang="en-US" b="1" dirty="0" smtClean="0">
                <a:solidFill>
                  <a:srgbClr val="FF0000"/>
                </a:solidFill>
              </a:rPr>
              <a:t>其</a:t>
            </a:r>
            <a:r>
              <a:rPr lang="zh-CN" altLang="en-US" b="1" dirty="0" smtClean="0"/>
              <a:t>人 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zh-CN" b="1" dirty="0" smtClean="0"/>
              <a:t>可以</a:t>
            </a:r>
            <a:r>
              <a:rPr lang="zh-CN" altLang="zh-CN" b="1" dirty="0"/>
              <a:t>无悔矣</a:t>
            </a:r>
            <a:r>
              <a:rPr lang="en-US" altLang="zh-CN" b="1" dirty="0"/>
              <a:t>,</a:t>
            </a:r>
            <a:r>
              <a:rPr lang="zh-CN" altLang="zh-CN" b="1" dirty="0"/>
              <a:t>，</a:t>
            </a:r>
            <a:r>
              <a:rPr lang="zh-CN" altLang="zh-CN" b="1" dirty="0">
                <a:solidFill>
                  <a:srgbClr val="FF0000"/>
                </a:solidFill>
              </a:rPr>
              <a:t>其</a:t>
            </a:r>
            <a:r>
              <a:rPr lang="zh-CN" altLang="zh-CN" b="1" dirty="0"/>
              <a:t>孰能讥之乎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7</a:t>
            </a:r>
            <a:r>
              <a:rPr lang="zh-CN" altLang="zh-CN" b="1" dirty="0" smtClean="0"/>
              <a:t>尔</a:t>
            </a:r>
            <a:r>
              <a:rPr lang="zh-CN" altLang="zh-CN" b="1" dirty="0">
                <a:solidFill>
                  <a:srgbClr val="FF0000"/>
                </a:solidFill>
              </a:rPr>
              <a:t>其</a:t>
            </a:r>
            <a:r>
              <a:rPr lang="zh-CN" altLang="zh-CN" b="1" dirty="0"/>
              <a:t>无忘乃父之志</a:t>
            </a:r>
            <a:r>
              <a:rPr lang="zh-CN" altLang="zh-CN" b="1" dirty="0" smtClean="0"/>
              <a:t>！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皆出于此乎？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248" y="116632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163" y="701407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我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163" y="162880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那些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6581" y="221436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其中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1509" y="2924944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这样的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5524" y="3540311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难道，表反问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6" y="413857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还是，表期望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8224" y="486916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大概，表推测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7"/>
            <a:ext cx="6192688" cy="540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臣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夷门抱关者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悟前狼假寐</a:t>
            </a:r>
            <a:r>
              <a:rPr lang="en-US" altLang="zh-CN" b="1" dirty="0"/>
              <a:t>,</a:t>
            </a:r>
            <a:r>
              <a:rPr lang="zh-CN" altLang="en-US" b="1" dirty="0"/>
              <a:t>盖以诱敌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至</a:t>
            </a:r>
            <a:r>
              <a:rPr lang="zh-CN" altLang="en-US" b="1" dirty="0"/>
              <a:t>东城，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有二十八骑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夫</a:t>
            </a:r>
            <a:r>
              <a:rPr lang="zh-CN" altLang="en-US" b="1" dirty="0"/>
              <a:t>赵强而燕弱，而君幸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赵王</a:t>
            </a:r>
            <a:r>
              <a:rPr lang="zh-CN" altLang="en-US" b="1" dirty="0" smtClean="0"/>
              <a:t>，故</a:t>
            </a:r>
            <a:r>
              <a:rPr lang="zh-CN" altLang="en-US" b="1" dirty="0"/>
              <a:t>燕王欲结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君。今君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亡赵走燕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令张仪佯去秦</a:t>
            </a:r>
            <a:r>
              <a:rPr lang="en-US" altLang="zh-CN" b="1" dirty="0"/>
              <a:t>,</a:t>
            </a:r>
            <a:r>
              <a:rPr lang="zh-CN" altLang="en-US" b="1" dirty="0"/>
              <a:t>厚币委质事楚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zh-CN" b="1" dirty="0" smtClean="0">
                <a:solidFill>
                  <a:srgbClr val="FF0000"/>
                </a:solidFill>
              </a:rPr>
              <a:t>无</a:t>
            </a:r>
            <a:r>
              <a:rPr lang="zh-CN" altLang="zh-CN" b="1" dirty="0">
                <a:solidFill>
                  <a:srgbClr val="FF0000"/>
                </a:solidFill>
              </a:rPr>
              <a:t>乃</a:t>
            </a:r>
            <a:r>
              <a:rPr lang="zh-CN" altLang="zh-CN" b="1" dirty="0"/>
              <a:t>尔是过与？</a:t>
            </a:r>
          </a:p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家祭</a:t>
            </a:r>
            <a:r>
              <a:rPr lang="zh-CN" altLang="en-US" b="1" dirty="0"/>
              <a:t>无忘告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翁。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232" y="260648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是，表判断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7" y="845423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于是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6217" y="139525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仅仅，只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448" y="1987999"/>
            <a:ext cx="1008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被；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和；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>
                <a:solidFill>
                  <a:srgbClr val="FF0000"/>
                </a:solidFill>
              </a:rPr>
              <a:t>竟然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7" y="3717032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于是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1796" y="4301807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恐怕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吧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0001" y="4886582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你的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203" y="5892641"/>
            <a:ext cx="8280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于是假意命令张仪离开秦国</a:t>
            </a:r>
            <a:r>
              <a:rPr lang="en-US" altLang="zh-CN" sz="2800" b="1" dirty="0">
                <a:solidFill>
                  <a:srgbClr val="7030A0"/>
                </a:solidFill>
              </a:rPr>
              <a:t>,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并带着丰厚</a:t>
            </a:r>
            <a:r>
              <a:rPr lang="zh-CN" altLang="en-US" sz="2800" b="1" dirty="0">
                <a:solidFill>
                  <a:srgbClr val="7030A0"/>
                </a:solidFill>
              </a:rPr>
              <a:t>的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礼物表示归顺侍奉楚国</a:t>
            </a:r>
            <a:r>
              <a:rPr lang="zh-CN" altLang="en-US" sz="2800" b="1" dirty="0">
                <a:solidFill>
                  <a:srgbClr val="7030A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0509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48681"/>
            <a:ext cx="6696744" cy="51125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命</a:t>
            </a:r>
            <a:r>
              <a:rPr lang="zh-CN" altLang="en-US" b="1" dirty="0"/>
              <a:t>如南山石，四体康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直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以一璧之故逆强秦之欢，不可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臣</a:t>
            </a:r>
            <a:r>
              <a:rPr lang="zh-CN" altLang="en-US" b="1" dirty="0"/>
              <a:t>死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不避，卮酒安足辞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驴</a:t>
            </a:r>
            <a:r>
              <a:rPr lang="zh-CN" altLang="en-US" b="1" dirty="0"/>
              <a:t>一鸣，虎大骇，远遁；以为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噬已也，甚恐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故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从俗浮沉，与时俯仰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zh-CN" b="1" dirty="0" smtClean="0"/>
              <a:t>三年</a:t>
            </a:r>
            <a:r>
              <a:rPr lang="zh-CN" altLang="zh-CN" b="1" dirty="0"/>
              <a:t>，大疾疫，死者</a:t>
            </a:r>
            <a:r>
              <a:rPr lang="zh-CN" altLang="zh-CN" b="1" dirty="0">
                <a:solidFill>
                  <a:srgbClr val="FF0000"/>
                </a:solidFill>
              </a:rPr>
              <a:t>且</a:t>
            </a:r>
            <a:r>
              <a:rPr lang="zh-CN" altLang="zh-CN" b="1" dirty="0"/>
              <a:t>半。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6296" y="105273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并列，又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9475" y="1637511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况且，递进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4773" y="2222286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尚且，让步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9475" y="2996952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将要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9475" y="3861048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暂且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5821" y="4581128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几乎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573325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所以我只得随俗上下，</a:t>
            </a:r>
            <a:r>
              <a:rPr lang="zh-CN" altLang="en-US" sz="2800" b="1" dirty="0">
                <a:solidFill>
                  <a:srgbClr val="7030A0"/>
                </a:solidFill>
              </a:rPr>
              <a:t>跟着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形势进退。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r>
              <a:rPr lang="zh-CN" altLang="en-US" sz="2800" b="1" dirty="0" smtClean="0">
                <a:solidFill>
                  <a:srgbClr val="7030A0"/>
                </a:solidFill>
              </a:rPr>
              <a:t>所以我</a:t>
            </a:r>
            <a:r>
              <a:rPr lang="zh-CN" altLang="en-US" sz="2800" b="1" dirty="0">
                <a:solidFill>
                  <a:srgbClr val="7030A0"/>
                </a:solidFill>
              </a:rPr>
              <a:t>只好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随波逐流，按照</a:t>
            </a:r>
            <a:r>
              <a:rPr lang="zh-CN" altLang="en-US" sz="2800" b="1" dirty="0">
                <a:solidFill>
                  <a:srgbClr val="7030A0"/>
                </a:solidFill>
              </a:rPr>
              <a:t>时代的风气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行事。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3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994</Words>
  <Application>Microsoft Office PowerPoint</Application>
  <PresentationFormat>全屏显示(4:3)</PresentationFormat>
  <Paragraphs>142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文言虚词小测</vt:lpstr>
      <vt:lpstr>PowerPoint 演示文稿</vt:lpstr>
      <vt:lpstr>PowerPoint 演示文稿</vt:lpstr>
      <vt:lpstr>翻译句子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文言虚词小测</dc:title>
  <dc:creator>user</dc:creator>
  <cp:lastModifiedBy>user</cp:lastModifiedBy>
  <cp:revision>45</cp:revision>
  <dcterms:created xsi:type="dcterms:W3CDTF">2016-09-24T02:40:42Z</dcterms:created>
  <dcterms:modified xsi:type="dcterms:W3CDTF">2016-09-28T04:43:58Z</dcterms:modified>
</cp:coreProperties>
</file>