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2016-09-18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文言虚词“者”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70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332656"/>
            <a:ext cx="8856984" cy="5793507"/>
          </a:xfrm>
        </p:spPr>
        <p:txBody>
          <a:bodyPr>
            <a:normAutofit fontScale="92500" lnSpcReduction="10000"/>
          </a:bodyPr>
          <a:lstStyle/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800000"/>
                </a:solidFill>
                <a:latin typeface="ˎ̥"/>
              </a:rPr>
              <a:t>(</a:t>
            </a:r>
            <a:r>
              <a:rPr lang="zh-CN" altLang="zh-CN" b="1" kern="100" dirty="0">
                <a:solidFill>
                  <a:srgbClr val="800000"/>
                </a:solidFill>
                <a:latin typeface="ˎ̥"/>
              </a:rPr>
              <a:t>一</a:t>
            </a:r>
            <a:r>
              <a:rPr lang="en-US" altLang="zh-CN" b="1" kern="100" dirty="0">
                <a:solidFill>
                  <a:srgbClr val="800000"/>
                </a:solidFill>
                <a:latin typeface="ˎ̥"/>
              </a:rPr>
              <a:t>)</a:t>
            </a:r>
            <a:r>
              <a:rPr lang="zh-CN" altLang="zh-CN" b="1" kern="100" dirty="0">
                <a:solidFill>
                  <a:srgbClr val="800000"/>
                </a:solidFill>
                <a:latin typeface="ˎ̥"/>
              </a:rPr>
              <a:t>、用作代词。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1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、用在形容词、动词等词组或主谓词组之后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,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组成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“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者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”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字结构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,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用以指代人、事、物，译为“的人的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/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事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/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的物”。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知之者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不如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好之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者，好之者不如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乐之者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往者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不可谏，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来者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犹可追。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循表而夜涉，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溺者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千有余人。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ˎ̥"/>
              </a:rPr>
              <a:t> 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2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、用在数词之后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,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指代上文所说的几种人或几件事。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或异于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二者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之为，何哉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ˎ̥"/>
              </a:rPr>
              <a:t> 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？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二者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不可得兼。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此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数者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用兵之患也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ˎ̥"/>
              </a:rPr>
              <a:t> 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。（《赤壁之战》）</a:t>
            </a:r>
            <a:endParaRPr lang="zh-CN" altLang="zh-CN" kern="100" dirty="0">
              <a:latin typeface="Times New Roman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07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88640"/>
            <a:ext cx="8856984" cy="6480720"/>
          </a:xfrm>
        </p:spPr>
        <p:txBody>
          <a:bodyPr>
            <a:normAutofit fontScale="85000" lnSpcReduction="20000"/>
          </a:bodyPr>
          <a:lstStyle/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800000"/>
                </a:solidFill>
                <a:latin typeface="ˎ̥"/>
              </a:rPr>
              <a:t>(</a:t>
            </a:r>
            <a:r>
              <a:rPr lang="zh-CN" altLang="zh-CN" b="1" kern="100" dirty="0">
                <a:solidFill>
                  <a:srgbClr val="800000"/>
                </a:solidFill>
                <a:latin typeface="ˎ̥"/>
              </a:rPr>
              <a:t>二</a:t>
            </a:r>
            <a:r>
              <a:rPr lang="en-US" altLang="zh-CN" b="1" kern="100" dirty="0">
                <a:solidFill>
                  <a:srgbClr val="800000"/>
                </a:solidFill>
                <a:latin typeface="ˎ̥"/>
              </a:rPr>
              <a:t>)</a:t>
            </a:r>
            <a:r>
              <a:rPr lang="zh-CN" altLang="zh-CN" b="1" kern="100" dirty="0">
                <a:solidFill>
                  <a:srgbClr val="800000"/>
                </a:solidFill>
                <a:latin typeface="ˎ̥"/>
              </a:rPr>
              <a:t>、用作助词。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1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、用于判断句，放在主语之后，引出判断，不译。</a:t>
            </a:r>
            <a:r>
              <a:rPr lang="zh-CN" altLang="zh-CN" b="1" kern="100" dirty="0">
                <a:solidFill>
                  <a:srgbClr val="FF0000"/>
                </a:solidFill>
                <a:latin typeface="Times New Roman"/>
                <a:ea typeface="ˎ̥"/>
              </a:rPr>
              <a:t> 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廉颇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者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，赵之良将也。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北山愚公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者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，年且九十。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陈胜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者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，阳城人也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ˎ̥"/>
              </a:rPr>
              <a:t> 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吾妻之美我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者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，私我也。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臣所以去亲戚而事君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者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，徒慕君之高义也。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ˎ̥"/>
              </a:rPr>
              <a:t> 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2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、放在时间词后，不译。</a:t>
            </a:r>
            <a:r>
              <a:rPr lang="zh-CN" altLang="zh-CN" b="1" kern="100" dirty="0">
                <a:solidFill>
                  <a:srgbClr val="FF0000"/>
                </a:solidFill>
                <a:latin typeface="Times New Roman"/>
                <a:ea typeface="ˎ̥"/>
              </a:rPr>
              <a:t> 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今者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项庄拔剑舞，其意常在沛公也。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昔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者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,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吾舅死于虎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,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吾夫又死焉。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3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、放在疑问句末，表示疑问。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何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者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？上下之分也。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4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、放在后置的定语之后。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(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等同于代词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) 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求人可使报秦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者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，未得。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人马烧溺死</a:t>
            </a:r>
            <a:r>
              <a:rPr lang="zh-CN" altLang="zh-CN" b="1" kern="100" dirty="0">
                <a:solidFill>
                  <a:srgbClr val="C0504D"/>
                </a:solidFill>
                <a:latin typeface="ˎ̥"/>
              </a:rPr>
              <a:t>者</a:t>
            </a:r>
            <a:r>
              <a:rPr lang="zh-CN" altLang="zh-CN" b="1" kern="100" dirty="0">
                <a:latin typeface="ˎ̥"/>
              </a:rPr>
              <a:t>甚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众。</a:t>
            </a:r>
            <a:endParaRPr lang="zh-CN" altLang="zh-CN" kern="100" dirty="0">
              <a:latin typeface="Times New Roman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45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301</Words>
  <Application>Microsoft Office PowerPoint</Application>
  <PresentationFormat>全屏显示(4:3)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文言虚词“者”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文言虚词“者”</dc:title>
  <dc:creator>user</dc:creator>
  <cp:lastModifiedBy>user</cp:lastModifiedBy>
  <cp:revision>6</cp:revision>
  <dcterms:created xsi:type="dcterms:W3CDTF">2016-09-18T02:39:54Z</dcterms:created>
  <dcterms:modified xsi:type="dcterms:W3CDTF">2016-09-18T02:48:28Z</dcterms:modified>
</cp:coreProperties>
</file>