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</a:t>
            </a:r>
            <a:r>
              <a:rPr lang="zh-CN" altLang="en-US" b="1" dirty="0" smtClean="0"/>
              <a:t>“以”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文言虚词“以”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一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用作</a:t>
            </a:r>
            <a:r>
              <a:rPr lang="zh-CN" altLang="en-US" b="1" dirty="0">
                <a:solidFill>
                  <a:srgbClr val="FF0000"/>
                </a:solidFill>
              </a:rPr>
              <a:t>连词，用法等同于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而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表示并列关系，</a:t>
            </a:r>
            <a:r>
              <a:rPr lang="zh-CN" altLang="en-US" b="1" dirty="0"/>
              <a:t>常用来连接动词、形容词（包括以动词、形容词为中心的短语），可译为</a:t>
            </a:r>
            <a:r>
              <a:rPr lang="en-US" altLang="zh-CN" b="1" dirty="0"/>
              <a:t>"</a:t>
            </a:r>
            <a:r>
              <a:rPr lang="zh-CN" altLang="en-US" b="1" dirty="0"/>
              <a:t>而</a:t>
            </a:r>
            <a:r>
              <a:rPr lang="en-US" altLang="zh-CN" b="1" dirty="0"/>
              <a:t>""</a:t>
            </a:r>
            <a:r>
              <a:rPr lang="zh-CN" altLang="en-US" b="1" dirty="0"/>
              <a:t>又</a:t>
            </a:r>
            <a:r>
              <a:rPr lang="en-US" altLang="zh-CN" b="1" dirty="0"/>
              <a:t>""</a:t>
            </a:r>
            <a:r>
              <a:rPr lang="zh-CN" altLang="en-US" b="1" dirty="0"/>
              <a:t>而且</a:t>
            </a:r>
            <a:r>
              <a:rPr lang="en-US" altLang="zh-CN" b="1" dirty="0"/>
              <a:t>""</a:t>
            </a:r>
            <a:r>
              <a:rPr lang="zh-CN" altLang="en-US" b="1" dirty="0"/>
              <a:t>并且</a:t>
            </a:r>
            <a:r>
              <a:rPr lang="en-US" altLang="zh-CN" b="1" dirty="0"/>
              <a:t>"</a:t>
            </a:r>
            <a:r>
              <a:rPr lang="zh-CN" altLang="en-US" b="1" dirty="0"/>
              <a:t>等，或者省去。例如：</a:t>
            </a:r>
          </a:p>
          <a:p>
            <a:r>
              <a:rPr lang="zh-CN" altLang="en-US" b="1" dirty="0"/>
              <a:t>夫夷以近，则游者众，</a:t>
            </a:r>
            <a:r>
              <a:rPr lang="zh-CN" altLang="en-US" b="1" dirty="0">
                <a:solidFill>
                  <a:srgbClr val="7030A0"/>
                </a:solidFill>
              </a:rPr>
              <a:t>险以远</a:t>
            </a:r>
            <a:r>
              <a:rPr lang="zh-CN" altLang="en-US" b="1" dirty="0"/>
              <a:t>，则至者少。（</a:t>
            </a:r>
            <a:r>
              <a:rPr lang="en-US" altLang="zh-CN" b="1" dirty="0"/>
              <a:t>《</a:t>
            </a:r>
            <a:r>
              <a:rPr lang="zh-CN" altLang="en-US" b="1" dirty="0"/>
              <a:t>游褒禅山记</a:t>
            </a:r>
            <a:r>
              <a:rPr lang="en-US" altLang="zh-CN" b="1" dirty="0"/>
              <a:t>》</a:t>
            </a:r>
            <a:r>
              <a:rPr lang="zh-CN" altLang="en-US" b="1" dirty="0"/>
              <a:t>） </a:t>
            </a:r>
          </a:p>
          <a:p>
            <a:r>
              <a:rPr lang="zh-CN" altLang="en-US" b="1" dirty="0"/>
              <a:t>忽魂</a:t>
            </a:r>
            <a:r>
              <a:rPr lang="zh-CN" altLang="en-US" b="1" dirty="0">
                <a:solidFill>
                  <a:srgbClr val="7030A0"/>
                </a:solidFill>
              </a:rPr>
              <a:t>悸</a:t>
            </a:r>
            <a:r>
              <a:rPr lang="zh-CN" altLang="en-US" b="1" dirty="0"/>
              <a:t>以魄</a:t>
            </a:r>
            <a:r>
              <a:rPr lang="zh-CN" altLang="en-US" b="1" dirty="0">
                <a:solidFill>
                  <a:srgbClr val="7030A0"/>
                </a:solidFill>
              </a:rPr>
              <a:t>动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路</a:t>
            </a:r>
            <a:r>
              <a:rPr lang="zh-CN" altLang="en-US" b="1" dirty="0">
                <a:solidFill>
                  <a:srgbClr val="7030A0"/>
                </a:solidFill>
              </a:rPr>
              <a:t>幽昧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7030A0"/>
                </a:solidFill>
              </a:rPr>
              <a:t>险隘</a:t>
            </a:r>
            <a:r>
              <a:rPr lang="zh-CN" altLang="en-US" b="1" dirty="0"/>
              <a:t>。</a:t>
            </a:r>
            <a:r>
              <a:rPr lang="en-US" altLang="zh-CN" b="1" dirty="0"/>
              <a:t>(《</a:t>
            </a:r>
            <a:r>
              <a:rPr lang="zh-CN" altLang="en-US" b="1" dirty="0"/>
              <a:t>离骚</a:t>
            </a:r>
            <a:r>
              <a:rPr lang="en-US" altLang="zh-CN" b="1" dirty="0"/>
              <a:t>》)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表示修饰关系，</a:t>
            </a:r>
            <a:r>
              <a:rPr lang="en-US" altLang="zh-CN" b="1" dirty="0"/>
              <a:t>"</a:t>
            </a:r>
            <a:r>
              <a:rPr lang="zh-CN" altLang="en-US" b="1" dirty="0"/>
              <a:t>以</a:t>
            </a:r>
            <a:r>
              <a:rPr lang="en-US" altLang="zh-CN" b="1" dirty="0"/>
              <a:t>"</a:t>
            </a:r>
            <a:r>
              <a:rPr lang="zh-CN" altLang="en-US" b="1" dirty="0"/>
              <a:t>前的动作行为，往往是后一动作行为的手段或方式。可译为</a:t>
            </a:r>
            <a:r>
              <a:rPr lang="en-US" altLang="zh-CN" b="1" dirty="0"/>
              <a:t>"</a:t>
            </a:r>
            <a:r>
              <a:rPr lang="zh-CN" altLang="en-US" b="1" dirty="0"/>
              <a:t>而</a:t>
            </a:r>
            <a:r>
              <a:rPr lang="en-US" altLang="zh-CN" b="1" dirty="0"/>
              <a:t>"</a:t>
            </a:r>
            <a:r>
              <a:rPr lang="zh-CN" altLang="en-US" b="1" dirty="0"/>
              <a:t>或省去。</a:t>
            </a:r>
          </a:p>
          <a:p>
            <a:r>
              <a:rPr lang="zh-CN" altLang="en-US" b="1" dirty="0"/>
              <a:t>例如： 余与四人</a:t>
            </a:r>
            <a:r>
              <a:rPr lang="zh-CN" altLang="en-US" b="1" dirty="0">
                <a:solidFill>
                  <a:srgbClr val="7030A0"/>
                </a:solidFill>
              </a:rPr>
              <a:t>拥火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7030A0"/>
                </a:solidFill>
              </a:rPr>
              <a:t>入</a:t>
            </a:r>
            <a:r>
              <a:rPr lang="en-US" altLang="zh-CN" b="1" dirty="0"/>
              <a:t>……</a:t>
            </a:r>
            <a:r>
              <a:rPr lang="zh-CN" altLang="en-US" b="1" dirty="0"/>
              <a:t>（</a:t>
            </a:r>
            <a:r>
              <a:rPr lang="en-US" altLang="zh-CN" b="1" dirty="0"/>
              <a:t>《</a:t>
            </a:r>
            <a:r>
              <a:rPr lang="zh-CN" altLang="en-US" b="1" dirty="0"/>
              <a:t>游褒禅山记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愿</a:t>
            </a:r>
            <a:r>
              <a:rPr lang="zh-CN" altLang="en-US" b="1" dirty="0">
                <a:solidFill>
                  <a:srgbClr val="7030A0"/>
                </a:solidFill>
              </a:rPr>
              <a:t>明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7030A0"/>
                </a:solidFill>
              </a:rPr>
              <a:t>教</a:t>
            </a:r>
            <a:r>
              <a:rPr lang="zh-CN" altLang="en-US" b="1" dirty="0"/>
              <a:t>我。</a:t>
            </a:r>
            <a:r>
              <a:rPr lang="en-US" altLang="zh-CN" b="1" dirty="0"/>
              <a:t>(《</a:t>
            </a:r>
            <a:r>
              <a:rPr lang="zh-CN" altLang="en-US" b="1" dirty="0"/>
              <a:t>孟子</a:t>
            </a:r>
            <a:r>
              <a:rPr lang="en-US" altLang="zh-CN" b="1" dirty="0"/>
              <a:t>》) </a:t>
            </a:r>
          </a:p>
          <a:p>
            <a:r>
              <a:rPr lang="zh-CN" altLang="en-US" b="1" dirty="0"/>
              <a:t>木</a:t>
            </a:r>
            <a:r>
              <a:rPr lang="zh-CN" altLang="en-US" b="1" dirty="0">
                <a:solidFill>
                  <a:srgbClr val="7030A0"/>
                </a:solidFill>
              </a:rPr>
              <a:t>欣欣</a:t>
            </a:r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7030A0"/>
                </a:solidFill>
              </a:rPr>
              <a:t>向荣</a:t>
            </a:r>
            <a:r>
              <a:rPr lang="zh-CN" altLang="en-US" b="1" dirty="0"/>
              <a:t>，泉涓涓而始流。（陶渊明</a:t>
            </a:r>
            <a:r>
              <a:rPr lang="en-US" altLang="zh-CN" b="1" dirty="0"/>
              <a:t>《</a:t>
            </a:r>
            <a:r>
              <a:rPr lang="zh-CN" altLang="en-US" b="1" dirty="0"/>
              <a:t>归去来辞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sz="2900" b="1" dirty="0">
                <a:solidFill>
                  <a:srgbClr val="C00000"/>
                </a:solidFill>
              </a:rPr>
              <a:t>表示目的关系，</a:t>
            </a:r>
            <a:r>
              <a:rPr lang="en-US" altLang="zh-CN" sz="2600" b="1" dirty="0"/>
              <a:t>"</a:t>
            </a:r>
            <a:r>
              <a:rPr lang="zh-CN" altLang="en-US" sz="2600" b="1" dirty="0"/>
              <a:t>来</a:t>
            </a:r>
            <a:r>
              <a:rPr lang="en-US" altLang="zh-CN" sz="2600" b="1" dirty="0"/>
              <a:t>""</a:t>
            </a:r>
            <a:r>
              <a:rPr lang="zh-CN" altLang="en-US" sz="2600" b="1" dirty="0"/>
              <a:t>用来</a:t>
            </a:r>
            <a:r>
              <a:rPr lang="en-US" altLang="zh-CN" sz="2600" b="1" dirty="0"/>
              <a:t>""</a:t>
            </a:r>
            <a:r>
              <a:rPr lang="zh-CN" altLang="en-US" sz="2600" b="1" dirty="0"/>
              <a:t>以致</a:t>
            </a:r>
            <a:r>
              <a:rPr lang="en-US" altLang="zh-CN" sz="2600" b="1" dirty="0"/>
              <a:t>"</a:t>
            </a:r>
            <a:r>
              <a:rPr lang="zh-CN" altLang="en-US" sz="2600" b="1" dirty="0"/>
              <a:t>等。</a:t>
            </a:r>
            <a:r>
              <a:rPr lang="en-US" altLang="zh-CN" sz="2600" b="1" dirty="0"/>
              <a:t>"</a:t>
            </a:r>
            <a:r>
              <a:rPr lang="zh-CN" altLang="en-US" sz="2600" b="1" dirty="0"/>
              <a:t>以</a:t>
            </a:r>
            <a:r>
              <a:rPr lang="en-US" altLang="zh-CN" sz="2600" b="1" dirty="0"/>
              <a:t>"</a:t>
            </a:r>
            <a:r>
              <a:rPr lang="zh-CN" altLang="en-US" sz="2600" b="1" dirty="0"/>
              <a:t>后的动作行为，往往是前一动作行为的目的或结果。</a:t>
            </a:r>
          </a:p>
          <a:p>
            <a:r>
              <a:rPr lang="zh-CN" altLang="en-US" sz="2600" b="1" dirty="0"/>
              <a:t>例如：作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师说</a:t>
            </a:r>
            <a:r>
              <a:rPr lang="en-US" altLang="zh-CN" sz="2600" b="1" dirty="0"/>
              <a:t>》</a:t>
            </a:r>
            <a:r>
              <a:rPr lang="zh-CN" altLang="en-US" sz="2600" b="1" dirty="0"/>
              <a:t>以贻之。（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师说</a:t>
            </a:r>
            <a:r>
              <a:rPr lang="en-US" altLang="zh-CN" sz="2600" b="1" dirty="0"/>
              <a:t>》</a:t>
            </a:r>
            <a:r>
              <a:rPr lang="zh-CN" altLang="en-US" sz="2600" b="1" dirty="0"/>
              <a:t>）</a:t>
            </a:r>
          </a:p>
          <a:p>
            <a:r>
              <a:rPr lang="zh-CN" altLang="en-US" sz="2600" b="1" dirty="0"/>
              <a:t>敛赀财以送其行。（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五人墓碑记</a:t>
            </a:r>
            <a:r>
              <a:rPr lang="en-US" altLang="zh-CN" sz="2600" b="1" dirty="0"/>
              <a:t>》</a:t>
            </a:r>
            <a:r>
              <a:rPr lang="zh-CN" altLang="en-US" sz="2600" b="1" dirty="0"/>
              <a:t>）</a:t>
            </a:r>
          </a:p>
          <a:p>
            <a:r>
              <a:rPr lang="zh-CN" altLang="en-US" sz="2600" b="1" dirty="0"/>
              <a:t>不宜妄自菲薄</a:t>
            </a:r>
            <a:r>
              <a:rPr lang="en-US" altLang="zh-CN" sz="2600" b="1" dirty="0"/>
              <a:t>……</a:t>
            </a:r>
            <a:r>
              <a:rPr lang="zh-CN" altLang="en-US" sz="2600" b="1" dirty="0"/>
              <a:t>以塞忠谏之路也。（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出师表</a:t>
            </a:r>
            <a:r>
              <a:rPr lang="en-US" altLang="zh-CN" sz="2600" b="1" dirty="0"/>
              <a:t>》</a:t>
            </a:r>
            <a:r>
              <a:rPr lang="zh-CN" altLang="en-US" sz="2600" b="1" dirty="0" smtClean="0"/>
              <a:t>）</a:t>
            </a:r>
            <a:endParaRPr lang="en-US" altLang="zh-CN" sz="2600" b="1" dirty="0" smtClean="0"/>
          </a:p>
          <a:p>
            <a:r>
              <a:rPr lang="zh-CN" altLang="en-US" sz="2600" b="1" dirty="0" smtClean="0"/>
              <a:t> </a:t>
            </a:r>
            <a:endParaRPr lang="zh-CN" altLang="en-US" sz="2600" b="1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sz="2900" b="1" dirty="0">
                <a:solidFill>
                  <a:srgbClr val="C00000"/>
                </a:solidFill>
              </a:rPr>
              <a:t>表示因果关系，</a:t>
            </a:r>
            <a:r>
              <a:rPr lang="zh-CN" altLang="en-US" sz="2400" b="1" dirty="0"/>
              <a:t>表原因，可译为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因为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，常用在表原因的分句前。</a:t>
            </a:r>
          </a:p>
          <a:p>
            <a:r>
              <a:rPr lang="zh-CN" altLang="en-US" sz="2400" b="1" dirty="0"/>
              <a:t>例如：诸侯以公子贤，多客，不敢加兵谋魏十余年。（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信陵君窃符救赵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</a:t>
            </a:r>
          </a:p>
          <a:p>
            <a:r>
              <a:rPr lang="zh-CN" altLang="en-US" sz="2400" b="1" dirty="0"/>
              <a:t>古人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以其求思之深而无不在也。（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游褒禅山记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 </a:t>
            </a:r>
          </a:p>
          <a:p>
            <a:r>
              <a:rPr lang="zh-CN" altLang="en-US" sz="2400" b="1" dirty="0"/>
              <a:t>以其乃华山之阳名之也。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3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19268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二</a:t>
            </a:r>
            <a:r>
              <a:rPr lang="en-US" altLang="zh-CN" sz="2400" b="1" dirty="0" smtClean="0"/>
              <a:t>)</a:t>
            </a:r>
            <a:r>
              <a:rPr lang="zh-CN" altLang="en-US" sz="2400" b="1" dirty="0"/>
              <a:t>用作介词。主要有以下几种情况： </a:t>
            </a:r>
          </a:p>
          <a:p>
            <a:r>
              <a:rPr lang="en-US" altLang="zh-CN" sz="2700" b="1" dirty="0">
                <a:solidFill>
                  <a:srgbClr val="C00000"/>
                </a:solidFill>
              </a:rPr>
              <a:t>1</a:t>
            </a:r>
            <a:r>
              <a:rPr lang="zh-CN" altLang="en-US" sz="2700" b="1" dirty="0">
                <a:solidFill>
                  <a:srgbClr val="C00000"/>
                </a:solidFill>
              </a:rPr>
              <a:t>、“因为</a:t>
            </a:r>
            <a:r>
              <a:rPr lang="en-US" altLang="zh-CN" sz="2700" b="1" dirty="0">
                <a:solidFill>
                  <a:srgbClr val="C00000"/>
                </a:solidFill>
              </a:rPr>
              <a:t>""</a:t>
            </a:r>
            <a:r>
              <a:rPr lang="zh-CN" altLang="en-US" sz="2700" b="1" dirty="0">
                <a:solidFill>
                  <a:srgbClr val="C00000"/>
                </a:solidFill>
              </a:rPr>
              <a:t>由于</a:t>
            </a:r>
            <a:r>
              <a:rPr lang="en-US" altLang="zh-CN" sz="2700" b="1" dirty="0">
                <a:solidFill>
                  <a:srgbClr val="C00000"/>
                </a:solidFill>
              </a:rPr>
              <a:t>"</a:t>
            </a:r>
            <a:r>
              <a:rPr lang="zh-CN" altLang="en-US" sz="2700" b="1" dirty="0">
                <a:solidFill>
                  <a:srgbClr val="C00000"/>
                </a:solidFill>
              </a:rPr>
              <a:t>，表示动作、行为产生的原因。</a:t>
            </a:r>
            <a:r>
              <a:rPr lang="zh-CN" altLang="en-US" sz="2400" b="1" dirty="0"/>
              <a:t>例如：</a:t>
            </a:r>
          </a:p>
          <a:p>
            <a:r>
              <a:rPr lang="zh-CN" altLang="en-US" sz="2400" b="1" dirty="0"/>
              <a:t>且以一璧之故逆强秦之欢，不可。（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廉颇蔺相如列传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</a:t>
            </a:r>
          </a:p>
          <a:p>
            <a:r>
              <a:rPr lang="zh-CN" altLang="en-US" sz="2400" b="1" dirty="0"/>
              <a:t>时操军兼以饥疫，死者太半。（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赤壁之战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 </a:t>
            </a:r>
          </a:p>
          <a:p>
            <a:r>
              <a:rPr lang="en-US" altLang="zh-CN" sz="2700" b="1" dirty="0">
                <a:solidFill>
                  <a:srgbClr val="C00000"/>
                </a:solidFill>
              </a:rPr>
              <a:t>2</a:t>
            </a:r>
            <a:r>
              <a:rPr lang="zh-CN" altLang="en-US" sz="2700" b="1" dirty="0">
                <a:solidFill>
                  <a:srgbClr val="C00000"/>
                </a:solidFill>
              </a:rPr>
              <a:t>、</a:t>
            </a:r>
            <a:r>
              <a:rPr lang="en-US" altLang="zh-CN" sz="2700" b="1" dirty="0">
                <a:solidFill>
                  <a:srgbClr val="C00000"/>
                </a:solidFill>
              </a:rPr>
              <a:t>"</a:t>
            </a:r>
            <a:r>
              <a:rPr lang="zh-CN" altLang="en-US" sz="2700" b="1" dirty="0">
                <a:solidFill>
                  <a:srgbClr val="C00000"/>
                </a:solidFill>
              </a:rPr>
              <a:t>用</a:t>
            </a:r>
            <a:r>
              <a:rPr lang="en-US" altLang="zh-CN" sz="2700" b="1" dirty="0">
                <a:solidFill>
                  <a:srgbClr val="C00000"/>
                </a:solidFill>
              </a:rPr>
              <a:t>""</a:t>
            </a:r>
            <a:r>
              <a:rPr lang="zh-CN" altLang="en-US" sz="2700" b="1" dirty="0">
                <a:solidFill>
                  <a:srgbClr val="C00000"/>
                </a:solidFill>
              </a:rPr>
              <a:t>拿</a:t>
            </a:r>
            <a:r>
              <a:rPr lang="en-US" altLang="zh-CN" sz="2700" b="1" dirty="0">
                <a:solidFill>
                  <a:srgbClr val="C00000"/>
                </a:solidFill>
              </a:rPr>
              <a:t>"</a:t>
            </a:r>
            <a:r>
              <a:rPr lang="zh-CN" altLang="en-US" sz="2700" b="1" dirty="0">
                <a:solidFill>
                  <a:srgbClr val="C00000"/>
                </a:solidFill>
              </a:rPr>
              <a:t>，表示工具。</a:t>
            </a:r>
            <a:r>
              <a:rPr lang="zh-CN" altLang="en-US" sz="2400" b="1" dirty="0"/>
              <a:t>例如：</a:t>
            </a:r>
          </a:p>
          <a:p>
            <a:r>
              <a:rPr lang="zh-CN" altLang="en-US" sz="2400" b="1" dirty="0"/>
              <a:t>王好战，请以战喻。</a:t>
            </a:r>
            <a:r>
              <a:rPr lang="en-US" altLang="zh-CN" sz="2400" b="1" dirty="0"/>
              <a:t>(《</a:t>
            </a:r>
            <a:r>
              <a:rPr lang="zh-CN" altLang="en-US" sz="2400" b="1" dirty="0"/>
              <a:t>寡人之于国也</a:t>
            </a:r>
            <a:r>
              <a:rPr lang="en-US" altLang="zh-CN" sz="2400" b="1" dirty="0"/>
              <a:t>》)</a:t>
            </a:r>
          </a:p>
          <a:p>
            <a:r>
              <a:rPr lang="zh-CN" altLang="en-US" sz="2400" b="1" dirty="0"/>
              <a:t>以故法为其国与此同。（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察今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 </a:t>
            </a:r>
          </a:p>
          <a:p>
            <a:r>
              <a:rPr lang="zh-CN" altLang="en-US" sz="2400" b="1" dirty="0"/>
              <a:t>愿以十五城请易璧。（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廉颇蔺相如列传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</a:t>
            </a:r>
          </a:p>
          <a:p>
            <a:r>
              <a:rPr lang="zh-CN" altLang="en-US" sz="2400" b="1" dirty="0"/>
              <a:t>何以为计 ？</a:t>
            </a:r>
          </a:p>
          <a:p>
            <a:r>
              <a:rPr lang="en-US" altLang="zh-CN" sz="2700" b="1" dirty="0">
                <a:solidFill>
                  <a:srgbClr val="C00000"/>
                </a:solidFill>
              </a:rPr>
              <a:t>3</a:t>
            </a:r>
            <a:r>
              <a:rPr lang="zh-CN" altLang="en-US" sz="2700" b="1" dirty="0">
                <a:solidFill>
                  <a:srgbClr val="C00000"/>
                </a:solidFill>
              </a:rPr>
              <a:t>、</a:t>
            </a:r>
            <a:r>
              <a:rPr lang="en-US" altLang="zh-CN" sz="2700" b="1" dirty="0">
                <a:solidFill>
                  <a:srgbClr val="C00000"/>
                </a:solidFill>
              </a:rPr>
              <a:t>"</a:t>
            </a:r>
            <a:r>
              <a:rPr lang="zh-CN" altLang="en-US" sz="2700" b="1" dirty="0">
                <a:solidFill>
                  <a:srgbClr val="C00000"/>
                </a:solidFill>
              </a:rPr>
              <a:t>把</a:t>
            </a:r>
            <a:r>
              <a:rPr lang="en-US" altLang="zh-CN" sz="2700" b="1" dirty="0">
                <a:solidFill>
                  <a:srgbClr val="C00000"/>
                </a:solidFill>
              </a:rPr>
              <a:t>"</a:t>
            </a:r>
            <a:r>
              <a:rPr lang="zh-CN" altLang="en-US" sz="2700" b="1" dirty="0">
                <a:solidFill>
                  <a:srgbClr val="C00000"/>
                </a:solidFill>
              </a:rPr>
              <a:t>，起提宾作用。</a:t>
            </a:r>
            <a:r>
              <a:rPr lang="zh-CN" altLang="en-US" sz="2400" b="1" dirty="0"/>
              <a:t>例如：</a:t>
            </a:r>
          </a:p>
          <a:p>
            <a:r>
              <a:rPr lang="zh-CN" altLang="en-US" sz="2400" b="1" dirty="0"/>
              <a:t>秦亦不以城予赵，赵亦终不予秦璧。（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廉颇蔺相如列传</a:t>
            </a:r>
            <a:r>
              <a:rPr lang="en-US" altLang="zh-CN" sz="2400" b="1" dirty="0"/>
              <a:t>》</a:t>
            </a:r>
          </a:p>
          <a:p>
            <a:r>
              <a:rPr lang="zh-CN" altLang="en-US" sz="2400" b="1" dirty="0"/>
              <a:t>具告以事。</a:t>
            </a:r>
            <a:r>
              <a:rPr lang="en-US" altLang="zh-CN" sz="2400" b="1" dirty="0"/>
              <a:t>(《</a:t>
            </a:r>
            <a:r>
              <a:rPr lang="zh-CN" altLang="en-US" sz="2400" b="1" dirty="0"/>
              <a:t>鸿门宴</a:t>
            </a:r>
            <a:r>
              <a:rPr lang="en-US" altLang="zh-CN" sz="2400" b="1" dirty="0"/>
              <a:t>》)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4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6192688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凭什么条件”，（凭借）什么身份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等。表示动作行为的凭借或前提，</a:t>
            </a:r>
            <a:r>
              <a:rPr lang="zh-CN" altLang="en-US" sz="2400" b="1" dirty="0"/>
              <a:t>例如：  </a:t>
            </a:r>
          </a:p>
          <a:p>
            <a:r>
              <a:rPr lang="zh-CN" altLang="en-US" sz="2400" b="1" dirty="0"/>
              <a:t>以五十步笑百步。</a:t>
            </a:r>
            <a:r>
              <a:rPr lang="en-US" altLang="zh-CN" sz="2400" b="1" dirty="0"/>
              <a:t>(《</a:t>
            </a:r>
            <a:r>
              <a:rPr lang="zh-CN" altLang="en-US" sz="2400" b="1" dirty="0"/>
              <a:t>寡人之于国也</a:t>
            </a:r>
            <a:r>
              <a:rPr lang="en-US" altLang="zh-CN" sz="2400" b="1" dirty="0"/>
              <a:t>》)</a:t>
            </a:r>
          </a:p>
          <a:p>
            <a:r>
              <a:rPr lang="zh-CN" altLang="en-US" sz="2400" b="1" dirty="0"/>
              <a:t>乃入见。问：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何以战？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曹刿论战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）    </a:t>
            </a:r>
          </a:p>
          <a:p>
            <a:r>
              <a:rPr lang="zh-CN" altLang="en-US" sz="2400" b="1" dirty="0"/>
              <a:t>廉颇为赵将，以勇气闻于诸侯。</a:t>
            </a:r>
            <a:r>
              <a:rPr lang="en-US" altLang="zh-CN" sz="2400" b="1" dirty="0"/>
              <a:t>(《</a:t>
            </a:r>
            <a:r>
              <a:rPr lang="zh-CN" altLang="en-US" sz="2400" b="1" dirty="0"/>
              <a:t>廉颇蔺相如列传</a:t>
            </a:r>
            <a:r>
              <a:rPr lang="en-US" altLang="zh-CN" sz="2400" b="1" dirty="0"/>
              <a:t>》)</a:t>
            </a:r>
          </a:p>
          <a:p>
            <a:r>
              <a:rPr lang="zh-CN" altLang="en-US" sz="2400" b="1" dirty="0"/>
              <a:t>皆好辞而以赋见称 。</a:t>
            </a:r>
            <a:r>
              <a:rPr lang="en-US" altLang="zh-CN" sz="2400" b="1" dirty="0"/>
              <a:t>(《</a:t>
            </a:r>
            <a:r>
              <a:rPr lang="zh-CN" altLang="en-US" sz="2400" b="1" dirty="0"/>
              <a:t>屈原列传</a:t>
            </a:r>
            <a:r>
              <a:rPr lang="en-US" altLang="zh-CN" sz="2400" b="1" dirty="0"/>
              <a:t>》)</a:t>
            </a:r>
          </a:p>
          <a:p>
            <a:r>
              <a:rPr lang="zh-CN" altLang="en-US" sz="2400" b="1" dirty="0"/>
              <a:t>余扃牖而居，久之，能以足音辨人。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依据</a:t>
            </a:r>
            <a:r>
              <a:rPr lang="en-US" altLang="zh-CN" sz="2400" b="1" dirty="0">
                <a:solidFill>
                  <a:srgbClr val="C00000"/>
                </a:solidFill>
              </a:rPr>
              <a:t>""</a:t>
            </a:r>
            <a:r>
              <a:rPr lang="zh-CN" altLang="en-US" sz="2400" b="1" dirty="0">
                <a:solidFill>
                  <a:srgbClr val="C00000"/>
                </a:solidFill>
              </a:rPr>
              <a:t>按照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</a:p>
          <a:p>
            <a:r>
              <a:rPr lang="zh-CN" altLang="en-US" sz="2400" b="1" dirty="0"/>
              <a:t>余船以次俱进。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6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</a:rPr>
              <a:t>""</a:t>
            </a:r>
            <a:r>
              <a:rPr lang="zh-CN" altLang="en-US" sz="2400" b="1" dirty="0">
                <a:solidFill>
                  <a:srgbClr val="C00000"/>
                </a:solidFill>
              </a:rPr>
              <a:t>从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zh-CN" altLang="en-US" sz="2400" b="1" dirty="0"/>
              <a:t>引进动作、行为发生的时间和处所，用法同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于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。例如：</a:t>
            </a:r>
          </a:p>
          <a:p>
            <a:r>
              <a:rPr lang="zh-CN" altLang="en-US" sz="2400" b="1" dirty="0"/>
              <a:t>余以乾隆三十九年十二月，自京师乘风雪，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至于泰安</a:t>
            </a:r>
            <a:r>
              <a:rPr lang="zh-CN" altLang="en-US" sz="2400" b="1" dirty="0" smtClean="0"/>
              <a:t>。赏</a:t>
            </a:r>
            <a:r>
              <a:rPr lang="zh-CN" altLang="en-US" sz="2400" b="1" dirty="0"/>
              <a:t>以春夏而刑以秋冬。</a:t>
            </a:r>
          </a:p>
          <a:p>
            <a:r>
              <a:rPr lang="zh-CN" altLang="en-US" sz="2400" b="1" dirty="0"/>
              <a:t>以八月十三斩于市。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34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19268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三</a:t>
            </a:r>
            <a:r>
              <a:rPr lang="en-US" altLang="zh-CN" b="1" dirty="0"/>
              <a:t>)</a:t>
            </a:r>
            <a:r>
              <a:rPr lang="zh-CN" altLang="en-US" b="1" dirty="0"/>
              <a:t>、用作动词。</a:t>
            </a:r>
          </a:p>
          <a:p>
            <a:r>
              <a:rPr lang="en-US" altLang="zh-CN" sz="3900" b="1" dirty="0">
                <a:solidFill>
                  <a:srgbClr val="C00000"/>
                </a:solidFill>
              </a:rPr>
              <a:t>1</a:t>
            </a:r>
            <a:r>
              <a:rPr lang="zh-CN" altLang="en-US" sz="3900" b="1" dirty="0">
                <a:solidFill>
                  <a:srgbClr val="C00000"/>
                </a:solidFill>
              </a:rPr>
              <a:t>、</a:t>
            </a:r>
            <a:r>
              <a:rPr lang="en-US" altLang="zh-CN" sz="3900" b="1" dirty="0">
                <a:solidFill>
                  <a:srgbClr val="C00000"/>
                </a:solidFill>
              </a:rPr>
              <a:t>"</a:t>
            </a:r>
            <a:r>
              <a:rPr lang="zh-CN" altLang="en-US" sz="3900" b="1" dirty="0">
                <a:solidFill>
                  <a:srgbClr val="C00000"/>
                </a:solidFill>
              </a:rPr>
              <a:t>率领</a:t>
            </a:r>
            <a:r>
              <a:rPr lang="en-US" altLang="zh-CN" sz="3900" b="1" dirty="0">
                <a:solidFill>
                  <a:srgbClr val="C00000"/>
                </a:solidFill>
              </a:rPr>
              <a:t>""</a:t>
            </a:r>
            <a:r>
              <a:rPr lang="zh-CN" altLang="en-US" sz="3900" b="1" dirty="0">
                <a:solidFill>
                  <a:srgbClr val="C00000"/>
                </a:solidFill>
              </a:rPr>
              <a:t>带领</a:t>
            </a:r>
            <a:r>
              <a:rPr lang="en-US" altLang="zh-CN" sz="3900" b="1" dirty="0">
                <a:solidFill>
                  <a:srgbClr val="C00000"/>
                </a:solidFill>
              </a:rPr>
              <a:t>"</a:t>
            </a:r>
            <a:r>
              <a:rPr lang="zh-CN" altLang="en-US" sz="3900" b="1" dirty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sz="3700" b="1" dirty="0"/>
              <a:t>宫之奇以其族行。</a:t>
            </a:r>
            <a:r>
              <a:rPr lang="en-US" altLang="zh-CN" sz="3700" b="1" dirty="0"/>
              <a:t>(《</a:t>
            </a:r>
            <a:r>
              <a:rPr lang="zh-CN" altLang="en-US" sz="3700" b="1" dirty="0"/>
              <a:t>左传</a:t>
            </a:r>
            <a:r>
              <a:rPr lang="en-US" altLang="zh-CN" sz="3700" b="1" dirty="0"/>
              <a:t>》)</a:t>
            </a:r>
          </a:p>
          <a:p>
            <a:r>
              <a:rPr lang="zh-CN" altLang="en-US" sz="3700" b="1" dirty="0"/>
              <a:t>（公子）欲以客往赴秦军，与赵俱死。（</a:t>
            </a:r>
            <a:r>
              <a:rPr lang="en-US" altLang="zh-CN" sz="3700" b="1" dirty="0"/>
              <a:t>《</a:t>
            </a:r>
            <a:r>
              <a:rPr lang="zh-CN" altLang="en-US" sz="3700" b="1" dirty="0"/>
              <a:t>信陵君窃符救赵</a:t>
            </a:r>
            <a:r>
              <a:rPr lang="en-US" altLang="zh-CN" sz="3700" b="1" dirty="0"/>
              <a:t>》</a:t>
            </a:r>
            <a:r>
              <a:rPr lang="zh-CN" altLang="en-US" sz="3700" b="1" dirty="0"/>
              <a:t>） </a:t>
            </a:r>
          </a:p>
          <a:p>
            <a:r>
              <a:rPr lang="zh-CN" altLang="en-US" sz="3700" b="1" dirty="0"/>
              <a:t>乃令从者勿以兵。</a:t>
            </a:r>
            <a:r>
              <a:rPr lang="en-US" altLang="zh-CN" sz="3700" b="1" dirty="0"/>
              <a:t>(《</a:t>
            </a:r>
            <a:r>
              <a:rPr lang="zh-CN" altLang="en-US" sz="3700" b="1" dirty="0"/>
              <a:t>管子</a:t>
            </a:r>
            <a:r>
              <a:rPr lang="en-US" altLang="zh-CN" sz="3700" b="1" dirty="0"/>
              <a:t>》)</a:t>
            </a:r>
          </a:p>
          <a:p>
            <a:endParaRPr lang="en-US" altLang="zh-CN" b="1" dirty="0"/>
          </a:p>
          <a:p>
            <a:r>
              <a:rPr lang="en-US" altLang="zh-CN" sz="3900" b="1" dirty="0">
                <a:solidFill>
                  <a:srgbClr val="C00000"/>
                </a:solidFill>
              </a:rPr>
              <a:t>2</a:t>
            </a:r>
            <a:r>
              <a:rPr lang="zh-CN" altLang="en-US" sz="3900" b="1" dirty="0">
                <a:solidFill>
                  <a:srgbClr val="C00000"/>
                </a:solidFill>
              </a:rPr>
              <a:t>、</a:t>
            </a:r>
            <a:r>
              <a:rPr lang="en-US" altLang="zh-CN" sz="3900" b="1" dirty="0">
                <a:solidFill>
                  <a:srgbClr val="C00000"/>
                </a:solidFill>
              </a:rPr>
              <a:t>"</a:t>
            </a:r>
            <a:r>
              <a:rPr lang="zh-CN" altLang="en-US" sz="3900" b="1" dirty="0">
                <a:solidFill>
                  <a:srgbClr val="C00000"/>
                </a:solidFill>
              </a:rPr>
              <a:t>认为</a:t>
            </a:r>
            <a:r>
              <a:rPr lang="en-US" altLang="zh-CN" sz="3900" b="1" dirty="0">
                <a:solidFill>
                  <a:srgbClr val="C00000"/>
                </a:solidFill>
              </a:rPr>
              <a:t>""</a:t>
            </a:r>
            <a:r>
              <a:rPr lang="zh-CN" altLang="en-US" sz="3900" b="1" dirty="0">
                <a:solidFill>
                  <a:srgbClr val="C00000"/>
                </a:solidFill>
              </a:rPr>
              <a:t>以为</a:t>
            </a:r>
            <a:r>
              <a:rPr lang="en-US" altLang="zh-CN" sz="3900" b="1" dirty="0">
                <a:solidFill>
                  <a:srgbClr val="C00000"/>
                </a:solidFill>
              </a:rPr>
              <a:t>"</a:t>
            </a:r>
            <a:r>
              <a:rPr lang="zh-CN" altLang="en-US" sz="3900" b="1" dirty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sz="4200" b="1" dirty="0"/>
              <a:t>自以寿不得长。</a:t>
            </a:r>
            <a:r>
              <a:rPr lang="en-US" altLang="zh-CN" sz="4200" b="1" dirty="0"/>
              <a:t>(《</a:t>
            </a:r>
            <a:r>
              <a:rPr lang="zh-CN" altLang="en-US" sz="4200" b="1" dirty="0"/>
              <a:t>屈原贾生列传</a:t>
            </a:r>
            <a:r>
              <a:rPr lang="en-US" altLang="zh-CN" sz="4200" b="1" dirty="0"/>
              <a:t>》)</a:t>
            </a:r>
          </a:p>
          <a:p>
            <a:r>
              <a:rPr lang="zh-CN" altLang="en-US" sz="4200" b="1" dirty="0"/>
              <a:t>老臣以媪为长安君计短也。</a:t>
            </a:r>
            <a:r>
              <a:rPr lang="en-US" altLang="zh-CN" sz="4200" b="1" dirty="0"/>
              <a:t>(《</a:t>
            </a:r>
            <a:r>
              <a:rPr lang="zh-CN" altLang="en-US" sz="4200" b="1" dirty="0"/>
              <a:t>触龙说赵太后</a:t>
            </a:r>
            <a:r>
              <a:rPr lang="en-US" altLang="zh-CN" sz="4200" b="1" dirty="0"/>
              <a:t>》) </a:t>
            </a:r>
          </a:p>
          <a:p>
            <a:endParaRPr lang="en-US" altLang="zh-CN" sz="4200" b="1" dirty="0"/>
          </a:p>
          <a:p>
            <a:r>
              <a:rPr lang="en-US" altLang="zh-CN" sz="4300" b="1" dirty="0">
                <a:solidFill>
                  <a:srgbClr val="C00000"/>
                </a:solidFill>
              </a:rPr>
              <a:t>3</a:t>
            </a:r>
            <a:r>
              <a:rPr lang="zh-CN" altLang="en-US" sz="4300" b="1" dirty="0">
                <a:solidFill>
                  <a:srgbClr val="C00000"/>
                </a:solidFill>
              </a:rPr>
              <a:t>、“任用”</a:t>
            </a:r>
          </a:p>
          <a:p>
            <a:r>
              <a:rPr lang="zh-CN" altLang="en-US" sz="4200" b="1" dirty="0"/>
              <a:t>忠不必用兮，贤不必以。</a:t>
            </a:r>
            <a:r>
              <a:rPr lang="en-US" altLang="zh-CN" sz="4200" b="1" dirty="0"/>
              <a:t>(《</a:t>
            </a:r>
            <a:r>
              <a:rPr lang="zh-CN" altLang="en-US" sz="4200" b="1" dirty="0"/>
              <a:t>离骚</a:t>
            </a:r>
            <a:r>
              <a:rPr lang="en-US" altLang="zh-CN" sz="4200" b="1" dirty="0"/>
              <a:t>》)</a:t>
            </a:r>
          </a:p>
          <a:p>
            <a:endParaRPr lang="en-US" altLang="zh-CN" b="1" dirty="0"/>
          </a:p>
          <a:p>
            <a:r>
              <a:rPr lang="en-US" altLang="zh-CN" b="1" dirty="0"/>
              <a:t>(</a:t>
            </a:r>
            <a:r>
              <a:rPr lang="zh-CN" altLang="en-US" b="1" dirty="0"/>
              <a:t>四</a:t>
            </a:r>
            <a:r>
              <a:rPr lang="en-US" altLang="zh-CN" b="1" dirty="0"/>
              <a:t>)</a:t>
            </a:r>
            <a:r>
              <a:rPr lang="zh-CN" altLang="en-US" b="1" dirty="0"/>
              <a:t>、用作名词，</a:t>
            </a:r>
            <a:r>
              <a:rPr lang="zh-CN" altLang="en-US" sz="4300" b="1" dirty="0">
                <a:solidFill>
                  <a:srgbClr val="C00000"/>
                </a:solidFill>
              </a:rPr>
              <a:t>译为“原因，缘由”</a:t>
            </a:r>
          </a:p>
          <a:p>
            <a:r>
              <a:rPr lang="zh-CN" altLang="en-US" sz="4700" b="1" dirty="0"/>
              <a:t>古人秉烛夜游，良有以也。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1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824</Words>
  <Application>Microsoft Office PowerPoint</Application>
  <PresentationFormat>全屏显示(4:3)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文言虚词“以”</vt:lpstr>
      <vt:lpstr>文言虚词“以”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文言虚词“其”</dc:title>
  <dc:creator>user</dc:creator>
  <cp:lastModifiedBy>user</cp:lastModifiedBy>
  <cp:revision>6</cp:revision>
  <dcterms:created xsi:type="dcterms:W3CDTF">2016-08-20T08:10:44Z</dcterms:created>
  <dcterms:modified xsi:type="dcterms:W3CDTF">2016-10-10T06:38:50Z</dcterms:modified>
</cp:coreProperties>
</file>